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59" r:id="rId7"/>
    <p:sldId id="260" r:id="rId8"/>
    <p:sldId id="261" r:id="rId9"/>
    <p:sldId id="270" r:id="rId10"/>
    <p:sldId id="262" r:id="rId11"/>
    <p:sldId id="263" r:id="rId12"/>
    <p:sldId id="264" r:id="rId13"/>
    <p:sldId id="266" r:id="rId14"/>
    <p:sldId id="271" r:id="rId15"/>
    <p:sldId id="272" r:id="rId16"/>
    <p:sldId id="273" r:id="rId17"/>
    <p:sldId id="274" r:id="rId18"/>
    <p:sldId id="275" r:id="rId19"/>
    <p:sldId id="276" r:id="rId20"/>
    <p:sldId id="280" r:id="rId21"/>
    <p:sldId id="279" r:id="rId22"/>
    <p:sldId id="281" r:id="rId23"/>
    <p:sldId id="282" r:id="rId24"/>
    <p:sldId id="283" r:id="rId25"/>
    <p:sldId id="284" r:id="rId26"/>
    <p:sldId id="287" r:id="rId27"/>
    <p:sldId id="286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ADC657-9F6D-4E10-9F5B-D1DA36B97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Kliknutím upravte štýl predlohy nadpisu</a:t>
            </a:r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0B9D946-3C8E-4C35-9139-03E9669DA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dirty="0"/>
              <a:t>Kliknutím upravte štýl predlohy podnadpisu</a:t>
            </a:r>
            <a:endParaRPr lang="en-US" dirty="0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6F16EB2-ED6C-4FD6-96FE-9634A804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D67F-CDF6-478E-B343-3EFF1553F25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DEF4D27-FBA8-47CF-854D-7DB4FF46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F9DF050-AC59-4AEF-86A3-B64D19A6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9FC0-AB05-41AC-A60B-1D84993CD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1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5AAF0A-D28C-40AA-8FBD-9D5FF7D8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F1EC637E-1452-483F-9C91-801513DCB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39E4BCD-7499-4B6B-A8EB-3D0F44B9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D67F-CDF6-478E-B343-3EFF1553F25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A6B620A-2F72-4943-BE61-BA393A03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8C33443-BB6B-495F-B26C-1BBEA561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9FC0-AB05-41AC-A60B-1D84993CD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0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C509A973-968C-41A3-8AE1-E88693090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A3E2775D-4F93-4894-89BA-F28C54490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46AEAA3-0B9E-4DA9-AACC-C65B0589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D67F-CDF6-478E-B343-3EFF1553F25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98BABFB-7E6C-4832-9CBE-767BD373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8D086A5-56FC-4681-B4CA-C49DE61E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9FC0-AB05-41AC-A60B-1D84993CD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4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C0BE23-3134-4F49-8630-E5928CAE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Kliknutím upravte štýl predlohy nadpisu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1DCA5A7-B55F-4C06-AE21-451DCAC3A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E05FA43-36FF-44EE-9BA5-9DACB3A4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D67F-CDF6-478E-B343-3EFF1553F25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6F9C30B-30A9-4EBF-8393-A324673C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964B8D0-AD3B-4E1B-9253-E262CB00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9FC0-AB05-41AC-A60B-1D84993CD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8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793C31-C457-4056-B1A7-CDC26AC83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102BD5CA-6122-45C8-88E6-B532D6EC3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896D13F-A1F2-44B9-8ECF-4E9AF4F0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D67F-CDF6-478E-B343-3EFF1553F25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D41189C-2199-4C6A-8EFA-8FCFD00A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87833BB-BB2E-4CFE-8573-F3E5BA20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9FC0-AB05-41AC-A60B-1D84993CD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8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BE6C53-C967-49FB-B3FD-5242C38C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18FAAF-3E72-4F10-90CB-6A8B516A8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46D6E78-44C9-47D9-B3DC-4B7946C95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B3E3948-3F59-4AD4-9A83-2D3D89DE2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D67F-CDF6-478E-B343-3EFF1553F25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8E0D85E-3254-4E3A-9FA9-49EA778E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EF95283-5378-4E99-AC22-263F27CD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9FC0-AB05-41AC-A60B-1D84993CD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8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B26A7F-A423-46F7-A89C-515D4F2B0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32BB6B3E-2383-42EC-A45C-1D7CD242A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985B7D25-F569-40EC-BC13-40A65229F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407DD02F-B35C-4C1E-B5F7-66905094E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9DF85FAB-4848-4139-9B9F-F7B398BE8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A0367EC1-C8F5-433C-A1A6-5338492E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D67F-CDF6-478E-B343-3EFF1553F25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73B358B6-E246-483D-8E9A-FAC3994A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CAA17047-1BB9-49AF-8FC8-811FA04A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9FC0-AB05-41AC-A60B-1D84993CD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8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07AB8A-F4A9-49F1-BD53-54E1A0D0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F1BDFB87-3EBF-4962-AE86-207C356F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D67F-CDF6-478E-B343-3EFF1553F25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40846808-0812-4459-9E50-1365CB04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3885F0F8-9A71-4677-BE27-CBECDF40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9FC0-AB05-41AC-A60B-1D84993CD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9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B8A6EF19-4C8F-4D1F-86AB-0D39CDE1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D67F-CDF6-478E-B343-3EFF1553F25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178F4FB1-D870-4CFE-B0DC-D38A61154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3F8C3B3D-D376-4E53-824F-B31D1D53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9FC0-AB05-41AC-A60B-1D84993CD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4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3EEAE1-B9DF-476D-89F7-AC5600CA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CC43227-9707-4195-AFF4-4954CB258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A8632FBB-494F-4282-954A-76C7B8FFB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16BF268-0218-400A-B2CE-DCB094574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D67F-CDF6-478E-B343-3EFF1553F25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E5F3899-0FEA-4860-A998-0BDE1E4F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A62DDA4-2CB6-4184-97F9-8FDA3864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9FC0-AB05-41AC-A60B-1D84993CD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7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A9B8FD-5C04-4FC2-9915-04A023FB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7A5C0447-E2B8-485A-A324-E58120DA3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085D90A9-6D6C-46B0-9615-1C639F7AB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C1CA839E-60C7-4DA1-ABA8-E5AC8806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D67F-CDF6-478E-B343-3EFF1553F25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BC7BFA5-5E9C-439B-B0D1-E27B0A59D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785A4C7-5A71-4538-BDD8-FD8F4872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9FC0-AB05-41AC-A60B-1D84993CD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8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1D305775-0FA5-4182-B2B7-0DD01EE2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2F88AE39-CE09-42B5-A051-1DA2F0148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4D59CEF-C68A-4F61-89FF-C26DBA097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D67F-CDF6-478E-B343-3EFF1553F25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C0E007D-891B-4821-BC1E-C0E2DBB25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6AC7136-C328-4DEA-84E1-829DD64DA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79FC0-AB05-41AC-A60B-1D84993CD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resources/what-contain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ocker.com/resources/what-container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ocker.com/engine/docker-overview/#docker-architectur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amko.dev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nginx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" TargetMode="External"/><Relationship Id="rId2" Type="http://schemas.openxmlformats.org/officeDocument/2006/relationships/hyperlink" Target="https://docs.docke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intful.github.io/docker-intro" TargetMode="External"/><Relationship Id="rId4" Type="http://schemas.openxmlformats.org/officeDocument/2006/relationships/hyperlink" Target="https://docker-curriculum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dolint/hadolin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evelop/develop-images/multistage-build/" TargetMode="External"/><Relationship Id="rId2" Type="http://schemas.openxmlformats.org/officeDocument/2006/relationships/hyperlink" Target="https://github.com/GoogleContainerTools/distroles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resources/what-contain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F28A2D-CEC2-4C45-B50F-D164B31563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Úvod ku Dockeru</a:t>
            </a:r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C2B5918-7FC8-4209-8EB6-53E97A997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17647"/>
            <a:ext cx="9144000" cy="871991"/>
          </a:xfrm>
        </p:spPr>
        <p:txBody>
          <a:bodyPr>
            <a:normAutofit lnSpcReduction="10000"/>
          </a:bodyPr>
          <a:lstStyle/>
          <a:p>
            <a:r>
              <a:rPr lang="sk-SK" dirty="0"/>
              <a:t>Kamil Janeček</a:t>
            </a:r>
          </a:p>
          <a:p>
            <a:r>
              <a:rPr lang="sk-SK" dirty="0"/>
              <a:t>4.2.2020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273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3F4143-BFD8-4B71-92E0-0A5D4D6C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Kontajner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822305B-1365-4F76-9A9E-10D44E82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A container is a standard unit of software that packages up code and all its dependencies so the application runs quickly and reliably from one computing environment to another</a:t>
            </a:r>
            <a:endParaRPr lang="sk-SK" i="1" dirty="0"/>
          </a:p>
          <a:p>
            <a:pPr marL="0" indent="0" algn="ctr">
              <a:buNone/>
            </a:pPr>
            <a:r>
              <a:rPr lang="sk-SK" i="1" dirty="0"/>
              <a:t>			</a:t>
            </a:r>
            <a:r>
              <a:rPr lang="en-US" i="1" dirty="0">
                <a:hlinkClick r:id="rId2"/>
              </a:rPr>
              <a:t>https://www.docker.com/resources/what-container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03325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3F4143-BFD8-4B71-92E0-0A5D4D6C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</a:t>
            </a:r>
            <a:r>
              <a:rPr lang="sk-SK" dirty="0"/>
              <a:t>é to má výhody?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822305B-1365-4F76-9A9E-10D44E82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Kontajnery ponúkajú podobnú </a:t>
            </a:r>
            <a:r>
              <a:rPr lang="en-US" dirty="0"/>
              <a:t>(</a:t>
            </a:r>
            <a:r>
              <a:rPr lang="sk-SK" dirty="0"/>
              <a:t>nižšiu</a:t>
            </a:r>
            <a:r>
              <a:rPr lang="en-US" dirty="0"/>
              <a:t>) </a:t>
            </a:r>
            <a:r>
              <a:rPr lang="sk-SK" dirty="0"/>
              <a:t>úroveň izolácie ako VM</a:t>
            </a:r>
          </a:p>
          <a:p>
            <a:r>
              <a:rPr lang="sk-SK" dirty="0"/>
              <a:t>Na rozdiel od VM sú ale oveľa menej náročné na prostriedky</a:t>
            </a:r>
          </a:p>
          <a:p>
            <a:r>
              <a:rPr lang="sk-SK" dirty="0"/>
              <a:t>Oveľa viac aplikácií na jednom stroji</a:t>
            </a:r>
          </a:p>
          <a:p>
            <a:r>
              <a:rPr lang="sk-SK" dirty="0"/>
              <a:t>Jednoduchšia škálovateľnosť (rýchlosť spustenia je neporovnateľná s VM)</a:t>
            </a:r>
          </a:p>
          <a:p>
            <a:r>
              <a:rPr lang="sk-SK" dirty="0"/>
              <a:t>Kontajner beží (takmer) všade rovnako</a:t>
            </a:r>
          </a:p>
        </p:txBody>
      </p:sp>
    </p:spTree>
    <p:extLst>
      <p:ext uri="{BB962C8B-B14F-4D97-AF65-F5344CB8AC3E}">
        <p14:creationId xmlns:p14="http://schemas.microsoft.com/office/powerpoint/2010/main" val="1317916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3F4143-BFD8-4B71-92E0-0A5D4D6C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Kontajnery</a:t>
            </a:r>
            <a:r>
              <a:rPr lang="en-US" dirty="0"/>
              <a:t> vs </a:t>
            </a:r>
            <a:r>
              <a:rPr lang="en-US" dirty="0" err="1"/>
              <a:t>Virtu</a:t>
            </a:r>
            <a:r>
              <a:rPr lang="sk-SK" dirty="0" err="1"/>
              <a:t>álne</a:t>
            </a:r>
            <a:r>
              <a:rPr lang="sk-SK" dirty="0"/>
              <a:t> stroje</a:t>
            </a:r>
            <a:endParaRPr lang="en-US" dirty="0"/>
          </a:p>
        </p:txBody>
      </p:sp>
      <p:pic>
        <p:nvPicPr>
          <p:cNvPr id="7" name="Obrázok 6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BCB0B7C7-C3E5-434F-B9CA-A67939463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36" y="1613559"/>
            <a:ext cx="6108069" cy="4879317"/>
          </a:xfrm>
          <a:prstGeom prst="rect">
            <a:avLst/>
          </a:prstGeom>
        </p:spPr>
      </p:pic>
      <p:pic>
        <p:nvPicPr>
          <p:cNvPr id="9" name="Obrázok 8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BA860A38-9801-470F-B30C-4BDF7801C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839" y="1613559"/>
            <a:ext cx="6108068" cy="4879316"/>
          </a:xfrm>
          <a:prstGeom prst="rect">
            <a:avLst/>
          </a:prstGeom>
        </p:spPr>
      </p:pic>
      <p:sp>
        <p:nvSpPr>
          <p:cNvPr id="10" name="Obdĺžnik 9">
            <a:extLst>
              <a:ext uri="{FF2B5EF4-FFF2-40B4-BE49-F238E27FC236}">
                <a16:creationId xmlns:a16="http://schemas.microsoft.com/office/drawing/2014/main" id="{4A44C827-EBAD-4961-B94E-D5ED93E4A1C2}"/>
              </a:ext>
            </a:extLst>
          </p:cNvPr>
          <p:cNvSpPr/>
          <p:nvPr/>
        </p:nvSpPr>
        <p:spPr>
          <a:xfrm>
            <a:off x="7127065" y="6488668"/>
            <a:ext cx="5038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https://www.docker.com/resources/what-container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22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3F4143-BFD8-4B71-92E0-0A5D4D6C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Ideme</a:t>
            </a:r>
            <a:r>
              <a:rPr lang="en-US" dirty="0"/>
              <a:t> po </a:t>
            </a:r>
            <a:r>
              <a:rPr lang="en-US" dirty="0" err="1"/>
              <a:t>povrchu</a:t>
            </a:r>
            <a:r>
              <a:rPr lang="en-US" dirty="0"/>
              <a:t>…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822305B-1365-4F76-9A9E-10D44E82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Tieto porovnania sú zjednodušené</a:t>
            </a:r>
          </a:p>
          <a:p>
            <a:pPr lvl="1"/>
            <a:r>
              <a:rPr lang="sk-SK" dirty="0"/>
              <a:t>je ešte veľa technických detailov okolo kontajnerov</a:t>
            </a:r>
          </a:p>
          <a:p>
            <a:pPr lvl="1"/>
            <a:r>
              <a:rPr lang="sk-SK" dirty="0"/>
              <a:t>nebudeme vysvetľovať ako to funguje na úrovni OS</a:t>
            </a:r>
          </a:p>
          <a:p>
            <a:pPr lvl="1"/>
            <a:r>
              <a:rPr lang="en-US" dirty="0"/>
              <a:t>n</a:t>
            </a:r>
            <a:r>
              <a:rPr lang="sk-SK" dirty="0" err="1"/>
              <a:t>apr</a:t>
            </a:r>
            <a:r>
              <a:rPr lang="sk-SK" dirty="0"/>
              <a:t>. Docker nie je jediný spôsob ako využívať kontajnery – iba najznámejší a najpoužívanejší</a:t>
            </a:r>
          </a:p>
          <a:p>
            <a:pPr marL="457200" lvl="1" indent="0">
              <a:buNone/>
            </a:pPr>
            <a:endParaRPr lang="sk-SK" dirty="0"/>
          </a:p>
          <a:p>
            <a:r>
              <a:rPr lang="sk-SK" dirty="0"/>
              <a:t>My sa budeme na Docker a kontajnery pozerať z pohľadu </a:t>
            </a:r>
            <a:r>
              <a:rPr lang="sk-SK" b="1" dirty="0"/>
              <a:t>používateľa</a:t>
            </a:r>
          </a:p>
          <a:p>
            <a:pPr lvl="1"/>
            <a:r>
              <a:rPr lang="sk-SK" dirty="0"/>
              <a:t>Ako programátor</a:t>
            </a:r>
          </a:p>
          <a:p>
            <a:pPr lvl="1"/>
            <a:r>
              <a:rPr lang="sk-SK" dirty="0"/>
              <a:t>Ako administrátor</a:t>
            </a:r>
          </a:p>
        </p:txBody>
      </p:sp>
    </p:spTree>
    <p:extLst>
      <p:ext uri="{BB962C8B-B14F-4D97-AF65-F5344CB8AC3E}">
        <p14:creationId xmlns:p14="http://schemas.microsoft.com/office/powerpoint/2010/main" val="3393613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EC1F3F-7D99-4559-BB3D-161EB164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Kontajnery a programátor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0522EF9-708A-4E37-82C8-A7E2F65C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Prostredie pre beh aplikácií obsahujúci iba nutné minimum</a:t>
            </a:r>
          </a:p>
          <a:p>
            <a:r>
              <a:rPr lang="sk-SK" dirty="0"/>
              <a:t>Žiadne konflikty medzi verziami knižníc</a:t>
            </a:r>
          </a:p>
          <a:p>
            <a:r>
              <a:rPr lang="sk-SK" dirty="0"/>
              <a:t>Možnosť upgradovať aplikáciu bez strachu, že sa niečo rozsype</a:t>
            </a:r>
          </a:p>
          <a:p>
            <a:r>
              <a:rPr lang="sk-SK" dirty="0"/>
              <a:t>Jednoduché spustenie rôznych aplikácií</a:t>
            </a:r>
          </a:p>
          <a:p>
            <a:pPr lvl="1"/>
            <a:r>
              <a:rPr lang="sk-SK" dirty="0"/>
              <a:t>Napr. lokálna databáza pre </a:t>
            </a:r>
            <a:r>
              <a:rPr lang="sk-SK" dirty="0" err="1"/>
              <a:t>development</a:t>
            </a:r>
            <a:r>
              <a:rPr lang="sk-SK" dirty="0"/>
              <a:t> alebo CI</a:t>
            </a:r>
            <a:endParaRPr lang="en-US" dirty="0"/>
          </a:p>
          <a:p>
            <a:r>
              <a:rPr lang="sk-SK" dirty="0"/>
              <a:t>Aplikácia sa všade spúšťa a správa rovnako</a:t>
            </a:r>
          </a:p>
          <a:p>
            <a:r>
              <a:rPr lang="sk-SK" dirty="0"/>
              <a:t>Jednotné zdieľanie balíkov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27120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EC1F3F-7D99-4559-BB3D-161EB164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Kontajnery a </a:t>
            </a:r>
            <a:r>
              <a:rPr lang="en-US" dirty="0" err="1"/>
              <a:t>administr</a:t>
            </a:r>
            <a:r>
              <a:rPr lang="sk-SK" dirty="0" err="1"/>
              <a:t>átor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0522EF9-708A-4E37-82C8-A7E2F65C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Nasadzovanie je štandardizované pre akékoľvek aplikácie</a:t>
            </a:r>
          </a:p>
          <a:p>
            <a:r>
              <a:rPr lang="sk-SK" dirty="0"/>
              <a:t>Aplikácia je nezávislá od prostredí</a:t>
            </a:r>
          </a:p>
          <a:p>
            <a:r>
              <a:rPr lang="sk-SK" dirty="0"/>
              <a:t>Štandardizovaný prístup k správe kontajnerov</a:t>
            </a:r>
          </a:p>
          <a:p>
            <a:r>
              <a:rPr lang="sk-SK" dirty="0"/>
              <a:t>Jednoduché spúšťanie nových verzií</a:t>
            </a:r>
          </a:p>
          <a:p>
            <a:r>
              <a:rPr lang="sk-SK" dirty="0"/>
              <a:t>Viac aplikácii na rovnakom stroji oproti VM</a:t>
            </a:r>
          </a:p>
          <a:p>
            <a:r>
              <a:rPr lang="sk-SK" dirty="0"/>
              <a:t>Ľahká škálovateľnosť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04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EC1F3F-7D99-4559-BB3D-161EB164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Docker architektúra</a:t>
            </a:r>
            <a:endParaRPr lang="en-US" dirty="0"/>
          </a:p>
        </p:txBody>
      </p:sp>
      <p:pic>
        <p:nvPicPr>
          <p:cNvPr id="7" name="Grafický objekt 6">
            <a:extLst>
              <a:ext uri="{FF2B5EF4-FFF2-40B4-BE49-F238E27FC236}">
                <a16:creationId xmlns:a16="http://schemas.microsoft.com/office/drawing/2014/main" id="{85D83FB3-08DF-4721-BE8F-C8090221C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0637" y="1302115"/>
            <a:ext cx="9610725" cy="5019675"/>
          </a:xfrm>
          <a:prstGeom prst="rect">
            <a:avLst/>
          </a:prstGeom>
        </p:spPr>
      </p:pic>
      <p:sp>
        <p:nvSpPr>
          <p:cNvPr id="8" name="Obdĺžnik 7">
            <a:extLst>
              <a:ext uri="{FF2B5EF4-FFF2-40B4-BE49-F238E27FC236}">
                <a16:creationId xmlns:a16="http://schemas.microsoft.com/office/drawing/2014/main" id="{E79E8CB3-9AE5-4E85-8352-6E5492CDA7F5}"/>
              </a:ext>
            </a:extLst>
          </p:cNvPr>
          <p:cNvSpPr/>
          <p:nvPr/>
        </p:nvSpPr>
        <p:spPr>
          <a:xfrm>
            <a:off x="5322277" y="6472181"/>
            <a:ext cx="6869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https://docs.docker.com/engine/docker-overview/#docker-architecture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55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EC1F3F-7D99-4559-BB3D-161EB164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Základné pojmy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0522EF9-708A-4E37-82C8-A7E2F65C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Image</a:t>
            </a:r>
          </a:p>
          <a:p>
            <a:r>
              <a:rPr lang="sk-SK" dirty="0" err="1"/>
              <a:t>Dockerfile</a:t>
            </a:r>
            <a:endParaRPr lang="sk-SK" dirty="0"/>
          </a:p>
          <a:p>
            <a:r>
              <a:rPr lang="sk-SK" dirty="0" err="1"/>
              <a:t>Container</a:t>
            </a:r>
            <a:endParaRPr lang="sk-SK" dirty="0"/>
          </a:p>
          <a:p>
            <a:r>
              <a:rPr lang="sk-SK" dirty="0" err="1"/>
              <a:t>Volume</a:t>
            </a:r>
            <a:endParaRPr lang="sk-SK" dirty="0"/>
          </a:p>
          <a:p>
            <a:r>
              <a:rPr lang="sk-SK" dirty="0" err="1"/>
              <a:t>Registry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81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555695-306D-40F3-B788-591A251C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Image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9620D43-D334-4B6F-B16E-387B625FD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4388459"/>
            <a:ext cx="10515600" cy="1924662"/>
          </a:xfrm>
        </p:spPr>
        <p:txBody>
          <a:bodyPr>
            <a:normAutofit lnSpcReduction="10000"/>
          </a:bodyPr>
          <a:lstStyle/>
          <a:p>
            <a:r>
              <a:rPr lang="sk-SK" dirty="0"/>
              <a:t>Spustiteľná inštancia konkrétneho </a:t>
            </a:r>
            <a:r>
              <a:rPr lang="sk-SK" dirty="0" err="1"/>
              <a:t>imagu</a:t>
            </a:r>
            <a:endParaRPr lang="sk-SK" dirty="0"/>
          </a:p>
          <a:p>
            <a:r>
              <a:rPr lang="sk-SK" dirty="0"/>
              <a:t>Možné zosieťovať viacero kontajnerov</a:t>
            </a:r>
          </a:p>
          <a:p>
            <a:r>
              <a:rPr lang="sk-SK" dirty="0"/>
              <a:t>Zdieľať dáta z </a:t>
            </a:r>
            <a:r>
              <a:rPr lang="sk-SK" dirty="0" err="1"/>
              <a:t>hosta</a:t>
            </a:r>
            <a:endParaRPr lang="sk-SK" dirty="0"/>
          </a:p>
          <a:p>
            <a:r>
              <a:rPr lang="sk-SK" dirty="0" err="1"/>
              <a:t>Ked</a:t>
            </a:r>
            <a:r>
              <a:rPr lang="sk-SK" dirty="0"/>
              <a:t> sa zmaže stratia sa všetky zmeny </a:t>
            </a:r>
            <a:r>
              <a:rPr lang="sk-SK" dirty="0" err="1"/>
              <a:t>imagu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57C24B9E-C78B-45D9-8C39-3867DCB61C85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806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 err="1"/>
              <a:t>Container</a:t>
            </a:r>
            <a:endParaRPr lang="en-US" dirty="0"/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37B5F943-EFD0-45C0-A529-75566447D7AD}"/>
              </a:ext>
            </a:extLst>
          </p:cNvPr>
          <p:cNvSpPr txBox="1">
            <a:spLocks/>
          </p:cNvSpPr>
          <p:nvPr/>
        </p:nvSpPr>
        <p:spPr>
          <a:xfrm>
            <a:off x="990600" y="1430216"/>
            <a:ext cx="10515600" cy="1846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Nemenný vzor</a:t>
            </a:r>
            <a:r>
              <a:rPr lang="en-US" dirty="0"/>
              <a:t> </a:t>
            </a:r>
            <a:r>
              <a:rPr lang="sk-SK" dirty="0"/>
              <a:t>obsahujúci inštrukcie pre vytvorenie kontajnera</a:t>
            </a:r>
          </a:p>
          <a:p>
            <a:r>
              <a:rPr lang="sk-SK" dirty="0"/>
              <a:t>Skladá sa z vrstiev</a:t>
            </a:r>
          </a:p>
          <a:p>
            <a:r>
              <a:rPr lang="sk-SK" dirty="0"/>
              <a:t>Vrstvy sa zdieľajú medzi </a:t>
            </a:r>
            <a:r>
              <a:rPr lang="sk-SK" dirty="0" err="1"/>
              <a:t>imagmi</a:t>
            </a:r>
            <a:endParaRPr lang="sk-SK" dirty="0"/>
          </a:p>
          <a:p>
            <a:r>
              <a:rPr lang="sk-SK" dirty="0"/>
              <a:t>Vytvára sa pomocou </a:t>
            </a:r>
            <a:r>
              <a:rPr lang="sk-SK" i="1" dirty="0" err="1"/>
              <a:t>Dockerfile</a:t>
            </a:r>
            <a:endParaRPr lang="sk-SK" i="1" dirty="0"/>
          </a:p>
          <a:p>
            <a:r>
              <a:rPr lang="sk-SK" dirty="0"/>
              <a:t>Rozlišujú sa pomocou tagov</a:t>
            </a:r>
          </a:p>
        </p:txBody>
      </p:sp>
    </p:spTree>
    <p:extLst>
      <p:ext uri="{BB962C8B-B14F-4D97-AF65-F5344CB8AC3E}">
        <p14:creationId xmlns:p14="http://schemas.microsoft.com/office/powerpoint/2010/main" val="203617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555695-306D-40F3-B788-591A251C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Dockerfile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9620D43-D334-4B6F-B16E-387B625FD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Súbor obsahujúci zoznam krokov potrebných pre vytvorenie nejakého Docker image</a:t>
            </a:r>
          </a:p>
          <a:p>
            <a:r>
              <a:rPr lang="sk-SK" dirty="0"/>
              <a:t>Môže rozširovať už existujúci image</a:t>
            </a:r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</p:txBody>
      </p:sp>
      <p:pic>
        <p:nvPicPr>
          <p:cNvPr id="20" name="Obrázok 19">
            <a:extLst>
              <a:ext uri="{FF2B5EF4-FFF2-40B4-BE49-F238E27FC236}">
                <a16:creationId xmlns:a16="http://schemas.microsoft.com/office/drawing/2014/main" id="{F97BA453-E536-47F9-ADF6-1453EF9C6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622" y="2690293"/>
            <a:ext cx="4005389" cy="262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7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3F4143-BFD8-4B71-92E0-0A5D4D6C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Kto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ja?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822305B-1365-4F76-9A9E-10D44E82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študent </a:t>
            </a:r>
            <a:r>
              <a:rPr lang="en-US" dirty="0"/>
              <a:t>v 2. </a:t>
            </a:r>
            <a:r>
              <a:rPr lang="en-US" dirty="0" err="1"/>
              <a:t>ro</a:t>
            </a:r>
            <a:r>
              <a:rPr lang="sk-SK" dirty="0"/>
              <a:t>č</a:t>
            </a:r>
            <a:r>
              <a:rPr lang="en-US" dirty="0"/>
              <a:t>n</a:t>
            </a:r>
            <a:r>
              <a:rPr lang="sk-SK" dirty="0" err="1"/>
              <a:t>íku</a:t>
            </a:r>
            <a:r>
              <a:rPr lang="sk-SK" dirty="0"/>
              <a:t> inžinierskeho štúdia </a:t>
            </a:r>
            <a:r>
              <a:rPr lang="en-US" dirty="0"/>
              <a:t>@ </a:t>
            </a:r>
            <a:r>
              <a:rPr lang="sk-SK" dirty="0"/>
              <a:t>FIIT STUBA</a:t>
            </a:r>
          </a:p>
          <a:p>
            <a:r>
              <a:rPr lang="en-US" dirty="0"/>
              <a:t>(</a:t>
            </a:r>
            <a:r>
              <a:rPr lang="en-US" dirty="0" err="1"/>
              <a:t>vraj</a:t>
            </a:r>
            <a:r>
              <a:rPr lang="en-US" dirty="0"/>
              <a:t>) </a:t>
            </a:r>
            <a:r>
              <a:rPr lang="sk-SK" dirty="0"/>
              <a:t>p</a:t>
            </a:r>
            <a:r>
              <a:rPr lang="en-US" dirty="0" err="1"/>
              <a:t>rogram</a:t>
            </a:r>
            <a:r>
              <a:rPr lang="sk-SK" dirty="0" err="1"/>
              <a:t>átor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sk-SK" dirty="0"/>
          </a:p>
          <a:p>
            <a:r>
              <a:rPr lang="sk-SK" dirty="0" err="1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err="1">
                <a:hlinkClick r:id="rId2"/>
              </a:rPr>
              <a:t>kamko.dev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3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555695-306D-40F3-B788-591A251C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Registry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9620D43-D334-4B6F-B16E-387B625FD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Úložisko Docker </a:t>
            </a:r>
            <a:r>
              <a:rPr lang="sk-SK" dirty="0" err="1"/>
              <a:t>imagov</a:t>
            </a:r>
            <a:endParaRPr lang="sk-SK" dirty="0"/>
          </a:p>
          <a:p>
            <a:r>
              <a:rPr lang="sk-SK" dirty="0"/>
              <a:t>Najväčší je </a:t>
            </a:r>
            <a:r>
              <a:rPr lang="sk-SK" b="1" dirty="0"/>
              <a:t>Docker Hub</a:t>
            </a:r>
          </a:p>
          <a:p>
            <a:pPr lvl="1"/>
            <a:r>
              <a:rPr lang="sk-SK" dirty="0"/>
              <a:t>Ale je veľa alternatív</a:t>
            </a:r>
          </a:p>
          <a:p>
            <a:r>
              <a:rPr lang="sk-SK" dirty="0" err="1"/>
              <a:t>Uploadnutím</a:t>
            </a:r>
            <a:r>
              <a:rPr lang="sk-SK" dirty="0"/>
              <a:t> </a:t>
            </a:r>
            <a:r>
              <a:rPr lang="sk-SK" dirty="0" err="1"/>
              <a:t>imagu</a:t>
            </a:r>
            <a:r>
              <a:rPr lang="sk-SK" dirty="0"/>
              <a:t> do </a:t>
            </a:r>
            <a:r>
              <a:rPr lang="sk-SK" dirty="0" err="1"/>
              <a:t>registry</a:t>
            </a:r>
            <a:r>
              <a:rPr lang="sk-SK" dirty="0"/>
              <a:t> je možné sa k nemu dostať odkiaľkoľvek</a:t>
            </a:r>
          </a:p>
          <a:p>
            <a:r>
              <a:rPr lang="sk-SK" dirty="0"/>
              <a:t>Napr. </a:t>
            </a:r>
            <a:r>
              <a:rPr lang="sk-SK" dirty="0" err="1"/>
              <a:t>nginx</a:t>
            </a:r>
            <a:endParaRPr lang="sk-SK" dirty="0"/>
          </a:p>
          <a:p>
            <a:pPr lvl="1"/>
            <a:r>
              <a:rPr lang="sk-SK" dirty="0">
                <a:hlinkClick r:id="rId2"/>
              </a:rPr>
              <a:t>https://hub.docker.com/_/nginx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248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555695-306D-40F3-B788-591A251C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Volume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9620D43-D334-4B6F-B16E-387B625FD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0486"/>
            <a:ext cx="10515600" cy="2488467"/>
          </a:xfrm>
        </p:spPr>
        <p:txBody>
          <a:bodyPr>
            <a:normAutofit lnSpcReduction="10000"/>
          </a:bodyPr>
          <a:lstStyle/>
          <a:p>
            <a:r>
              <a:rPr lang="sk-SK" dirty="0"/>
              <a:t>Kontajnery nie sú stavané na ukladanie dát</a:t>
            </a:r>
          </a:p>
          <a:p>
            <a:r>
              <a:rPr lang="sk-SK" dirty="0" err="1"/>
              <a:t>Volume</a:t>
            </a:r>
            <a:r>
              <a:rPr lang="sk-SK" dirty="0"/>
              <a:t> slúži na ukladanie dát</a:t>
            </a:r>
          </a:p>
          <a:p>
            <a:r>
              <a:rPr lang="sk-SK" dirty="0"/>
              <a:t>Manažované interne </a:t>
            </a:r>
            <a:r>
              <a:rPr lang="sk-SK" dirty="0" err="1"/>
              <a:t>Dockerom</a:t>
            </a:r>
            <a:endParaRPr lang="sk-SK" dirty="0"/>
          </a:p>
          <a:p>
            <a:r>
              <a:rPr lang="sk-SK" dirty="0"/>
              <a:t>Možné zdieľať dáta medzi kontajnermi</a:t>
            </a:r>
          </a:p>
          <a:p>
            <a:r>
              <a:rPr lang="sk-SK" dirty="0" err="1"/>
              <a:t>Perzistencia</a:t>
            </a:r>
            <a:r>
              <a:rPr lang="sk-SK" dirty="0"/>
              <a:t> dát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4051C002-0492-473A-A73D-550F700AFE99}"/>
              </a:ext>
            </a:extLst>
          </p:cNvPr>
          <p:cNvSpPr txBox="1">
            <a:spLocks/>
          </p:cNvSpPr>
          <p:nvPr/>
        </p:nvSpPr>
        <p:spPr>
          <a:xfrm>
            <a:off x="838200" y="4079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 err="1"/>
              <a:t>Bind</a:t>
            </a:r>
            <a:r>
              <a:rPr lang="sk-SK" dirty="0"/>
              <a:t> </a:t>
            </a:r>
            <a:r>
              <a:rPr lang="sk-SK" dirty="0" err="1"/>
              <a:t>mount</a:t>
            </a:r>
            <a:endParaRPr lang="en-US" dirty="0"/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267391EB-E4F9-4E25-8EB7-18900FE3DAE0}"/>
              </a:ext>
            </a:extLst>
          </p:cNvPr>
          <p:cNvSpPr txBox="1">
            <a:spLocks/>
          </p:cNvSpPr>
          <p:nvPr/>
        </p:nvSpPr>
        <p:spPr>
          <a:xfrm>
            <a:off x="838200" y="4784113"/>
            <a:ext cx="10515600" cy="124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sk-SK" dirty="0"/>
          </a:p>
          <a:p>
            <a:pPr marL="0" indent="0">
              <a:buFont typeface="Arial" panose="020B0604020202020204" pitchFamily="34" charset="0"/>
              <a:buNone/>
            </a:pPr>
            <a:endParaRPr lang="sk-SK" dirty="0"/>
          </a:p>
        </p:txBody>
      </p:sp>
      <p:sp>
        <p:nvSpPr>
          <p:cNvPr id="6" name="Zástupný objekt pre obsah 2">
            <a:extLst>
              <a:ext uri="{FF2B5EF4-FFF2-40B4-BE49-F238E27FC236}">
                <a16:creationId xmlns:a16="http://schemas.microsoft.com/office/drawing/2014/main" id="{EBE8BCBE-86F3-46EA-B2E1-E1E8DC024BA2}"/>
              </a:ext>
            </a:extLst>
          </p:cNvPr>
          <p:cNvSpPr txBox="1">
            <a:spLocks/>
          </p:cNvSpPr>
          <p:nvPr/>
        </p:nvSpPr>
        <p:spPr>
          <a:xfrm>
            <a:off x="838200" y="5041716"/>
            <a:ext cx="10515600" cy="480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err="1"/>
              <a:t>Umožnuje</a:t>
            </a:r>
            <a:r>
              <a:rPr lang="sk-SK" dirty="0"/>
              <a:t> </a:t>
            </a:r>
            <a:r>
              <a:rPr lang="sk-SK" dirty="0" err="1"/>
              <a:t>zdielať</a:t>
            </a:r>
            <a:r>
              <a:rPr lang="sk-SK" dirty="0"/>
              <a:t> priečinok medzi </a:t>
            </a:r>
            <a:r>
              <a:rPr lang="sk-SK" dirty="0" err="1"/>
              <a:t>hostom</a:t>
            </a:r>
            <a:r>
              <a:rPr lang="sk-SK" dirty="0"/>
              <a:t> a kontajnerom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k-SK" dirty="0"/>
          </a:p>
          <a:p>
            <a:pPr marL="0" indent="0">
              <a:buFont typeface="Arial" panose="020B0604020202020204" pitchFamily="34" charset="0"/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7088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84691D-4146-4B99-ADA9-ABEEEC23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Kde môžete využiť kontajnery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DF31428-80EC-4BF7-AF46-617A83014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Nasadzovanie vašej aplikácie na server</a:t>
            </a:r>
          </a:p>
          <a:p>
            <a:r>
              <a:rPr lang="sk-SK" dirty="0"/>
              <a:t>Lokálna inštancia napr. databázy</a:t>
            </a:r>
          </a:p>
          <a:p>
            <a:r>
              <a:rPr lang="sk-SK" dirty="0"/>
              <a:t>Potrebujete nejakú utilitu (napr. </a:t>
            </a:r>
            <a:r>
              <a:rPr lang="sk-SK" dirty="0" err="1"/>
              <a:t>db</a:t>
            </a:r>
            <a:r>
              <a:rPr lang="sk-SK" dirty="0"/>
              <a:t> klient) a nechcete si ju inštalovať?</a:t>
            </a:r>
          </a:p>
          <a:p>
            <a:r>
              <a:rPr lang="sk-SK" dirty="0"/>
              <a:t>Otestovať niečo na konkrétnej verzii systému alebo</a:t>
            </a:r>
            <a:r>
              <a:rPr lang="en-US" dirty="0"/>
              <a:t> s </a:t>
            </a:r>
            <a:r>
              <a:rPr lang="en-US" dirty="0" err="1"/>
              <a:t>konkr</a:t>
            </a:r>
            <a:r>
              <a:rPr lang="sk-SK" dirty="0" err="1"/>
              <a:t>étnymi</a:t>
            </a:r>
            <a:r>
              <a:rPr lang="sk-SK" dirty="0"/>
              <a:t> knižnicami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74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84691D-4146-4B99-ADA9-ABEEEC23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Kedy nepoužiť kontajnery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DF31428-80EC-4BF7-AF46-617A83014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GUI (desktop) aplikácie</a:t>
            </a:r>
          </a:p>
          <a:p>
            <a:r>
              <a:rPr lang="sk-SK" dirty="0"/>
              <a:t>Ak je potrebná čo najvyššia rýchlosť</a:t>
            </a:r>
          </a:p>
          <a:p>
            <a:r>
              <a:rPr lang="sk-SK" dirty="0"/>
              <a:t>Ak je existujúca aplikácia zložitá a ťažko </a:t>
            </a:r>
            <a:r>
              <a:rPr lang="sk-SK" dirty="0" err="1"/>
              <a:t>dockerizovateľná</a:t>
            </a:r>
            <a:r>
              <a:rPr lang="sk-SK" dirty="0"/>
              <a:t> (resp. to nemá kto robiť)</a:t>
            </a:r>
          </a:p>
          <a:p>
            <a:r>
              <a:rPr lang="sk-SK" dirty="0"/>
              <a:t>Ak je bezpečnosť jedna z </a:t>
            </a:r>
            <a:r>
              <a:rPr lang="sk-SK"/>
              <a:t>top priorít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28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84691D-4146-4B99-ADA9-ABEEEC23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DF31428-80EC-4BF7-AF46-617A83014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https://docs.docker.com</a:t>
            </a:r>
            <a:endParaRPr lang="sk-SK" dirty="0"/>
          </a:p>
          <a:p>
            <a:r>
              <a:rPr lang="en-US" dirty="0">
                <a:hlinkClick r:id="rId3"/>
              </a:rPr>
              <a:t>https://www.docker.com/resources</a:t>
            </a:r>
            <a:endParaRPr lang="sk-SK" dirty="0"/>
          </a:p>
          <a:p>
            <a:r>
              <a:rPr lang="en-US" dirty="0">
                <a:hlinkClick r:id="rId4"/>
              </a:rPr>
              <a:t>https://docker-curriculum.com</a:t>
            </a:r>
            <a:endParaRPr lang="sk-SK" dirty="0"/>
          </a:p>
          <a:p>
            <a:r>
              <a:rPr lang="en-US" dirty="0">
                <a:hlinkClick r:id="rId5"/>
              </a:rPr>
              <a:t>https://pointful.github.io/docker-intro</a:t>
            </a:r>
            <a:endParaRPr lang="sk-SK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22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2CFB17-0D6D-4864-95D2-686D07C7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3290633"/>
          </a:xfrm>
        </p:spPr>
        <p:txBody>
          <a:bodyPr>
            <a:normAutofit/>
          </a:bodyPr>
          <a:lstStyle/>
          <a:p>
            <a:pPr algn="ctr"/>
            <a:r>
              <a:rPr lang="sk-SK" b="1" dirty="0" err="1"/>
              <a:t>Hands</a:t>
            </a:r>
            <a:r>
              <a:rPr lang="en-US" b="1" dirty="0"/>
              <a:t>-on</a:t>
            </a:r>
            <a:br>
              <a:rPr lang="en-US" b="1" dirty="0"/>
            </a:br>
            <a:br>
              <a:rPr lang="en-US" b="1" dirty="0"/>
            </a:br>
            <a:r>
              <a:rPr lang="en-US" dirty="0" err="1"/>
              <a:t>Wifi</a:t>
            </a:r>
            <a:r>
              <a:rPr lang="en-US" dirty="0"/>
              <a:t>:</a:t>
            </a:r>
            <a:br>
              <a:rPr lang="en-US" b="1" dirty="0"/>
            </a:br>
            <a:r>
              <a:rPr lang="en-US" b="1" dirty="0"/>
              <a:t>Campus</a:t>
            </a:r>
            <a:br>
              <a:rPr lang="en-US" b="1" dirty="0"/>
            </a:br>
            <a:r>
              <a:rPr lang="en-US" b="1" dirty="0"/>
              <a:t>2spaces1community</a:t>
            </a:r>
          </a:p>
        </p:txBody>
      </p:sp>
    </p:spTree>
    <p:extLst>
      <p:ext uri="{BB962C8B-B14F-4D97-AF65-F5344CB8AC3E}">
        <p14:creationId xmlns:p14="http://schemas.microsoft.com/office/powerpoint/2010/main" val="1608563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2CFB17-0D6D-4864-95D2-686D07C7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91" y="2766218"/>
            <a:ext cx="11576807" cy="3290633"/>
          </a:xfrm>
        </p:spPr>
        <p:txBody>
          <a:bodyPr>
            <a:normAutofit/>
          </a:bodyPr>
          <a:lstStyle/>
          <a:p>
            <a:pPr algn="ctr"/>
            <a:r>
              <a:rPr lang="sk-SK" b="1" dirty="0"/>
              <a:t>https://github.com/zanasufiit/ws1-docker-hands-on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8348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84691D-4146-4B99-ADA9-ABEEEC23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Tipy a triky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DF31428-80EC-4BF7-AF46-617A83014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Používajte </a:t>
            </a:r>
            <a:r>
              <a:rPr lang="sk-SK" dirty="0" err="1"/>
              <a:t>linter</a:t>
            </a:r>
            <a:r>
              <a:rPr lang="sk-SK" dirty="0"/>
              <a:t> pre </a:t>
            </a:r>
            <a:r>
              <a:rPr lang="sk-SK" dirty="0" err="1"/>
              <a:t>Dockerfile</a:t>
            </a:r>
            <a:endParaRPr lang="sk-SK" dirty="0"/>
          </a:p>
          <a:p>
            <a:pPr lvl="1"/>
            <a:r>
              <a:rPr lang="sk-SK" dirty="0"/>
              <a:t>Napr. </a:t>
            </a:r>
            <a:r>
              <a:rPr lang="sk-SK" dirty="0">
                <a:hlinkClick r:id="rId2"/>
              </a:rPr>
              <a:t>https://github.com/hadolint/hadolint</a:t>
            </a:r>
            <a:endParaRPr lang="sk-SK" dirty="0"/>
          </a:p>
          <a:p>
            <a:r>
              <a:rPr lang="sk-SK" dirty="0"/>
              <a:t>Pridajte si auto</a:t>
            </a:r>
            <a:r>
              <a:rPr lang="en-US" dirty="0"/>
              <a:t>-complete do </a:t>
            </a:r>
            <a:r>
              <a:rPr lang="en-US" dirty="0" err="1"/>
              <a:t>termin</a:t>
            </a:r>
            <a:r>
              <a:rPr lang="sk-SK" dirty="0" err="1"/>
              <a:t>álu</a:t>
            </a:r>
            <a:endParaRPr lang="sk-SK" dirty="0"/>
          </a:p>
          <a:p>
            <a:r>
              <a:rPr lang="sk-SK" dirty="0"/>
              <a:t>Ak máte radi GUI tak môžete použiť napr. </a:t>
            </a:r>
            <a:r>
              <a:rPr lang="sk-SK" dirty="0" err="1"/>
              <a:t>portainer</a:t>
            </a:r>
            <a:endParaRPr lang="sk-SK" dirty="0"/>
          </a:p>
          <a:p>
            <a:r>
              <a:rPr lang="sk-SK" dirty="0"/>
              <a:t>Minimalizujte počet a </a:t>
            </a:r>
            <a:r>
              <a:rPr lang="sk-SK" dirty="0" err="1"/>
              <a:t>velkosť</a:t>
            </a:r>
            <a:r>
              <a:rPr lang="sk-SK" dirty="0"/>
              <a:t> jednotlivých vrstiev</a:t>
            </a:r>
          </a:p>
          <a:p>
            <a:pPr lvl="1"/>
            <a:r>
              <a:rPr lang="sk-SK" dirty="0"/>
              <a:t>Napr. ak inštalujete nové balíky tak zmažte cache</a:t>
            </a:r>
          </a:p>
          <a:p>
            <a:r>
              <a:rPr lang="sk-SK" dirty="0"/>
              <a:t>Súbory, ktoré </a:t>
            </a:r>
            <a:r>
              <a:rPr lang="sk-SK" dirty="0" err="1"/>
              <a:t>maju</a:t>
            </a:r>
            <a:r>
              <a:rPr lang="sk-SK" dirty="0"/>
              <a:t> tendenciu sa meniť kopírujte čo najneskôr</a:t>
            </a:r>
          </a:p>
          <a:p>
            <a:r>
              <a:rPr lang="sk-SK" dirty="0"/>
              <a:t>Využívajte </a:t>
            </a:r>
            <a:r>
              <a:rPr lang="sk-SK" dirty="0" err="1"/>
              <a:t>restart</a:t>
            </a:r>
            <a:r>
              <a:rPr lang="sk-SK" dirty="0"/>
              <a:t>  </a:t>
            </a:r>
            <a:r>
              <a:rPr lang="sk-SK" dirty="0" err="1"/>
              <a:t>policies</a:t>
            </a:r>
            <a:endParaRPr lang="sk-SK" dirty="0"/>
          </a:p>
          <a:p>
            <a:r>
              <a:rPr lang="sk-SK" dirty="0"/>
              <a:t>Docker Compose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6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84691D-4146-4B99-ADA9-ABEEEC23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Tipy a triky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DF31428-80EC-4BF7-AF46-617A83014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Alpine</a:t>
            </a:r>
            <a:r>
              <a:rPr lang="sk-SK" dirty="0"/>
              <a:t> base image – malá veľkosť ale za cenu inej </a:t>
            </a:r>
            <a:r>
              <a:rPr lang="sk-SK" dirty="0" err="1"/>
              <a:t>libc</a:t>
            </a:r>
            <a:endParaRPr lang="sk-SK" dirty="0"/>
          </a:p>
          <a:p>
            <a:r>
              <a:rPr lang="sk-SK" dirty="0" err="1"/>
              <a:t>Distroless</a:t>
            </a:r>
            <a:r>
              <a:rPr lang="sk-SK" dirty="0"/>
              <a:t> </a:t>
            </a:r>
            <a:r>
              <a:rPr lang="en-US" dirty="0"/>
              <a:t>– ma</a:t>
            </a:r>
            <a:r>
              <a:rPr lang="sk-SK" dirty="0"/>
              <a:t>lá veľkosť a maximálna bezpečnosť</a:t>
            </a:r>
          </a:p>
          <a:p>
            <a:pPr lvl="1"/>
            <a:r>
              <a:rPr lang="sk-SK" dirty="0">
                <a:hlinkClick r:id="rId2"/>
              </a:rPr>
              <a:t>https://github.com/GoogleContainerTools/distroless</a:t>
            </a:r>
            <a:endParaRPr lang="sk-SK" dirty="0"/>
          </a:p>
          <a:p>
            <a:r>
              <a:rPr lang="sk-SK" b="1" dirty="0"/>
              <a:t>Vždy</a:t>
            </a:r>
            <a:r>
              <a:rPr lang="sk-SK" dirty="0"/>
              <a:t> používajte fixný tag</a:t>
            </a:r>
          </a:p>
          <a:p>
            <a:r>
              <a:rPr lang="sk-SK" dirty="0"/>
              <a:t>Používajte .</a:t>
            </a:r>
            <a:r>
              <a:rPr lang="sk-SK" dirty="0" err="1"/>
              <a:t>dockerignore</a:t>
            </a:r>
            <a:endParaRPr lang="sk-SK" dirty="0"/>
          </a:p>
          <a:p>
            <a:r>
              <a:rPr lang="sk-SK" dirty="0" err="1"/>
              <a:t>Multi</a:t>
            </a:r>
            <a:r>
              <a:rPr lang="en-US" dirty="0"/>
              <a:t>-stage build </a:t>
            </a:r>
            <a:r>
              <a:rPr lang="en-US" dirty="0" err="1"/>
              <a:t>napr</a:t>
            </a:r>
            <a:r>
              <a:rPr lang="en-US" dirty="0"/>
              <a:t>. pre SPA </a:t>
            </a:r>
            <a:r>
              <a:rPr lang="en-US" dirty="0" err="1"/>
              <a:t>aplik</a:t>
            </a:r>
            <a:r>
              <a:rPr lang="sk-SK" dirty="0" err="1"/>
              <a:t>ácie</a:t>
            </a:r>
            <a:endParaRPr lang="sk-SK" dirty="0"/>
          </a:p>
          <a:p>
            <a:pPr lvl="1"/>
            <a:r>
              <a:rPr lang="sk-SK" dirty="0">
                <a:hlinkClick r:id="rId3"/>
              </a:rPr>
              <a:t>https://docs.docker.com/develop/develop-images/multistage-build/</a:t>
            </a:r>
            <a:endParaRPr lang="sk-SK" dirty="0"/>
          </a:p>
          <a:p>
            <a:r>
              <a:rPr lang="sk-SK" dirty="0"/>
              <a:t>Ak to je možné zmeniť </a:t>
            </a:r>
            <a:r>
              <a:rPr lang="sk-SK" dirty="0" err="1"/>
              <a:t>usera</a:t>
            </a:r>
            <a:r>
              <a:rPr lang="sk-SK" dirty="0"/>
              <a:t> z </a:t>
            </a:r>
            <a:r>
              <a:rPr lang="sk-SK" dirty="0" err="1"/>
              <a:t>roota</a:t>
            </a:r>
            <a:endParaRPr lang="en-US" dirty="0"/>
          </a:p>
          <a:p>
            <a:r>
              <a:rPr lang="en-US" dirty="0"/>
              <a:t>1 process per </a:t>
            </a:r>
            <a:r>
              <a:rPr lang="en-US" dirty="0" err="1"/>
              <a:t>kontajner</a:t>
            </a:r>
            <a:r>
              <a:rPr lang="en-US" dirty="0"/>
              <a:t>? (</a:t>
            </a:r>
            <a:r>
              <a:rPr lang="en-US" dirty="0" err="1"/>
              <a:t>kedy</a:t>
            </a:r>
            <a:r>
              <a:rPr lang="en-US" dirty="0"/>
              <a:t> </a:t>
            </a:r>
            <a:r>
              <a:rPr lang="en-US" dirty="0" err="1"/>
              <a:t>ano</a:t>
            </a:r>
            <a:r>
              <a:rPr lang="en-US" dirty="0"/>
              <a:t>?)</a:t>
            </a:r>
            <a:endParaRPr lang="sk-SK" dirty="0"/>
          </a:p>
          <a:p>
            <a:endParaRPr lang="sk-SK" dirty="0"/>
          </a:p>
          <a:p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293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7285E1-CF36-4963-955E-7D3FAD61E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Kto ste v</a:t>
            </a:r>
            <a:r>
              <a:rPr lang="en-US" dirty="0"/>
              <a:t>y?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27094C3-A5C1-4C79-A81C-5849F18E3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študenti?</a:t>
            </a:r>
          </a:p>
          <a:p>
            <a:r>
              <a:rPr lang="sk-SK" dirty="0"/>
              <a:t>pracujúci študenti?</a:t>
            </a:r>
          </a:p>
          <a:p>
            <a:r>
              <a:rPr lang="sk-SK" dirty="0"/>
              <a:t>absolventi?</a:t>
            </a:r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  <a:p>
            <a:r>
              <a:rPr lang="sk-SK" dirty="0"/>
              <a:t>Kto pozná Docker?</a:t>
            </a:r>
          </a:p>
          <a:p>
            <a:r>
              <a:rPr lang="sk-SK" dirty="0"/>
              <a:t>Kto bežne používa Docker?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27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A3678B-7E7B-4E8D-BEFA-8315B93E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r>
              <a:rPr lang="en-US" dirty="0" err="1"/>
              <a:t>workshopu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541CC42-C988-40B9-AC6E-2AB0DAA3F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</a:t>
            </a:r>
            <a:r>
              <a:rPr lang="sk-SK" dirty="0" err="1"/>
              <a:t>ýchly</a:t>
            </a:r>
            <a:r>
              <a:rPr lang="sk-SK" dirty="0"/>
              <a:t> úvod ku Dockeru</a:t>
            </a:r>
          </a:p>
          <a:p>
            <a:pPr lvl="1"/>
            <a:r>
              <a:rPr lang="sk-SK" dirty="0"/>
              <a:t>H</a:t>
            </a:r>
            <a:r>
              <a:rPr lang="en-US" dirty="0" err="1"/>
              <a:t>igh</a:t>
            </a:r>
            <a:r>
              <a:rPr lang="en-US" dirty="0"/>
              <a:t>-level </a:t>
            </a:r>
            <a:r>
              <a:rPr lang="en-US" dirty="0" err="1"/>
              <a:t>preh</a:t>
            </a:r>
            <a:r>
              <a:rPr lang="sk-SK" dirty="0"/>
              <a:t>ľad</a:t>
            </a:r>
            <a:endParaRPr lang="en-US" dirty="0"/>
          </a:p>
          <a:p>
            <a:pPr lvl="1"/>
            <a:r>
              <a:rPr lang="en-US" dirty="0"/>
              <a:t>Z</a:t>
            </a:r>
            <a:r>
              <a:rPr lang="sk-SK" dirty="0" err="1"/>
              <a:t>ákladné</a:t>
            </a:r>
            <a:r>
              <a:rPr lang="sk-SK" dirty="0"/>
              <a:t> pojmy</a:t>
            </a:r>
          </a:p>
          <a:p>
            <a:pPr lvl="1"/>
            <a:r>
              <a:rPr lang="en-US" dirty="0" err="1"/>
              <a:t>Kedy</a:t>
            </a:r>
            <a:r>
              <a:rPr lang="en-US" dirty="0"/>
              <a:t> </a:t>
            </a:r>
            <a:r>
              <a:rPr lang="sk-SK" dirty="0"/>
              <a:t>(</a:t>
            </a:r>
            <a:r>
              <a:rPr lang="sk-SK" dirty="0" err="1"/>
              <a:t>ne</a:t>
            </a:r>
            <a:r>
              <a:rPr lang="sk-SK" dirty="0"/>
              <a:t>)použiť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Ukážka ako </a:t>
            </a:r>
            <a:r>
              <a:rPr lang="sk-SK" dirty="0" err="1"/>
              <a:t>kontajnerizovať</a:t>
            </a:r>
            <a:r>
              <a:rPr lang="sk-SK" dirty="0"/>
              <a:t> jednoduchú server aplikáciu</a:t>
            </a:r>
            <a:endParaRPr lang="en-US" dirty="0"/>
          </a:p>
          <a:p>
            <a:pPr lvl="1"/>
            <a:r>
              <a:rPr lang="sk-SK" dirty="0"/>
              <a:t>Jednoduchý server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Ukážka ako pracovať s viacerými kontajnermi s Docker Compose</a:t>
            </a:r>
            <a:endParaRPr lang="en-US" dirty="0"/>
          </a:p>
          <a:p>
            <a:pPr lvl="1"/>
            <a:r>
              <a:rPr lang="sk-SK" dirty="0"/>
              <a:t>Server aj s databázou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Tipy </a:t>
            </a:r>
            <a:r>
              <a:rPr lang="en-US" dirty="0"/>
              <a:t>a </a:t>
            </a:r>
            <a:r>
              <a:rPr lang="en-US" dirty="0" err="1"/>
              <a:t>triky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9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A1CB03-001C-47A3-A3D7-CE8C0694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to dnes bude</a:t>
            </a:r>
            <a:r>
              <a:rPr lang="en-US" dirty="0"/>
              <a:t>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E80575-3DA9-482B-83B2-F6C2F650C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Nevysvet</a:t>
            </a:r>
            <a:r>
              <a:rPr lang="en-150" dirty="0"/>
              <a:t>l</a:t>
            </a:r>
            <a:r>
              <a:rPr lang="sk-SK" dirty="0" err="1"/>
              <a:t>íme</a:t>
            </a:r>
            <a:r>
              <a:rPr lang="sk-SK" dirty="0"/>
              <a:t> si detailne čo je to Docker</a:t>
            </a:r>
          </a:p>
          <a:p>
            <a:r>
              <a:rPr lang="sk-SK" dirty="0"/>
              <a:t>Vysvetlíme a ukážeme si prečo je Docker fajn</a:t>
            </a:r>
            <a:endParaRPr lang="en-US" dirty="0"/>
          </a:p>
          <a:p>
            <a:r>
              <a:rPr lang="sk-SK" dirty="0"/>
              <a:t>ak už Docker poznáte tak sa toho dnes asi veľa nového nedozviete</a:t>
            </a:r>
          </a:p>
        </p:txBody>
      </p:sp>
    </p:spTree>
    <p:extLst>
      <p:ext uri="{BB962C8B-B14F-4D97-AF65-F5344CB8AC3E}">
        <p14:creationId xmlns:p14="http://schemas.microsoft.com/office/powerpoint/2010/main" val="339527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3F4143-BFD8-4B71-92E0-0A5D4D6C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je to ten Docker?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822305B-1365-4F76-9A9E-10D44E82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sk-SK" dirty="0" err="1"/>
              <a:t>irma</a:t>
            </a:r>
            <a:r>
              <a:rPr lang="en-US" dirty="0"/>
              <a:t>, </a:t>
            </a:r>
            <a:r>
              <a:rPr lang="sk-SK" dirty="0"/>
              <a:t>ktorá spopularizovala </a:t>
            </a:r>
            <a:r>
              <a:rPr lang="sk-SK" dirty="0" err="1"/>
              <a:t>kontajnerizované</a:t>
            </a:r>
            <a:r>
              <a:rPr lang="sk-SK" dirty="0"/>
              <a:t> aplikácie</a:t>
            </a:r>
            <a:endParaRPr lang="en-US" dirty="0"/>
          </a:p>
          <a:p>
            <a:r>
              <a:rPr lang="en-US" dirty="0" err="1"/>
              <a:t>Vznikla</a:t>
            </a:r>
            <a:r>
              <a:rPr lang="en-US" dirty="0"/>
              <a:t> v 2013</a:t>
            </a:r>
            <a:endParaRPr lang="sk-SK" dirty="0"/>
          </a:p>
          <a:p>
            <a:pPr lvl="1"/>
            <a:endParaRPr lang="sk-SK" dirty="0"/>
          </a:p>
        </p:txBody>
      </p:sp>
      <p:pic>
        <p:nvPicPr>
          <p:cNvPr id="4" name="Obrázok 3" descr="Obrázok, na ktorom je kreslenie&#10;&#10;Automaticky generovaný popis">
            <a:extLst>
              <a:ext uri="{FF2B5EF4-FFF2-40B4-BE49-F238E27FC236}">
                <a16:creationId xmlns:a16="http://schemas.microsoft.com/office/drawing/2014/main" id="{2474CA0F-3170-4718-BEDD-643B4D1E0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30" y="2398428"/>
            <a:ext cx="4785339" cy="409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38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3F4143-BFD8-4B71-92E0-0A5D4D6C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</a:t>
            </a:r>
            <a:r>
              <a:rPr lang="sk-SK" dirty="0"/>
              <a:t>čo je to </a:t>
            </a:r>
            <a:r>
              <a:rPr lang="sk-SK" dirty="0" err="1"/>
              <a:t>docker</a:t>
            </a:r>
            <a:r>
              <a:rPr lang="en-US" dirty="0"/>
              <a:t>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822305B-1365-4F76-9A9E-10D44E82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Docker is a </a:t>
            </a:r>
            <a:r>
              <a:rPr lang="en-US" b="1" i="1" dirty="0"/>
              <a:t>set of platform as a service </a:t>
            </a:r>
            <a:r>
              <a:rPr lang="en-US" i="1" dirty="0"/>
              <a:t>(PaaS) products that use </a:t>
            </a:r>
            <a:r>
              <a:rPr lang="en-US" b="1" i="1" dirty="0"/>
              <a:t>OS-level virtualization</a:t>
            </a:r>
            <a:r>
              <a:rPr lang="en-US" i="1" dirty="0"/>
              <a:t> to deliver software in packages called </a:t>
            </a:r>
            <a:r>
              <a:rPr lang="en-US" b="1" i="1" dirty="0"/>
              <a:t>containers</a:t>
            </a:r>
            <a:r>
              <a:rPr lang="en-US" i="1" dirty="0"/>
              <a:t>.</a:t>
            </a:r>
            <a:endParaRPr lang="sk-SK" i="1" dirty="0"/>
          </a:p>
          <a:p>
            <a:pPr marL="0" indent="0" algn="ctr">
              <a:buNone/>
            </a:pPr>
            <a:r>
              <a:rPr lang="en-US" dirty="0"/>
              <a:t>			</a:t>
            </a:r>
            <a:r>
              <a:rPr lang="en-US" i="1" dirty="0">
                <a:hlinkClick r:id="rId2"/>
              </a:rPr>
              <a:t>https://en.wikipedia.org/wiki/Docker_(software)</a:t>
            </a:r>
            <a:br>
              <a:rPr lang="sk-SK" i="1" dirty="0">
                <a:hlinkClick r:id="rId2"/>
              </a:rPr>
            </a:b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19444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3F4143-BFD8-4B71-92E0-0A5D4D6C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Ako</a:t>
            </a:r>
            <a:r>
              <a:rPr lang="en-US" dirty="0"/>
              <a:t> to bolo </a:t>
            </a:r>
            <a:r>
              <a:rPr lang="en-US" dirty="0" err="1"/>
              <a:t>predt</a:t>
            </a:r>
            <a:r>
              <a:rPr lang="sk-SK" dirty="0" err="1"/>
              <a:t>ým</a:t>
            </a:r>
            <a:r>
              <a:rPr lang="sk-SK" dirty="0"/>
              <a:t>?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822305B-1365-4F76-9A9E-10D44E82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Fyzický server</a:t>
            </a:r>
            <a:endParaRPr lang="en-US" dirty="0"/>
          </a:p>
          <a:p>
            <a:pPr lvl="1"/>
            <a:r>
              <a:rPr lang="en-US" dirty="0" err="1"/>
              <a:t>Pomal</a:t>
            </a:r>
            <a:r>
              <a:rPr lang="sk-SK" dirty="0"/>
              <a:t>é nasadzovanie</a:t>
            </a:r>
            <a:endParaRPr lang="en-US" dirty="0"/>
          </a:p>
          <a:p>
            <a:pPr lvl="1"/>
            <a:r>
              <a:rPr lang="en-US" dirty="0" err="1"/>
              <a:t>Drah</a:t>
            </a:r>
            <a:r>
              <a:rPr lang="sk-SK" dirty="0"/>
              <a:t>é</a:t>
            </a:r>
          </a:p>
          <a:p>
            <a:pPr lvl="1"/>
            <a:r>
              <a:rPr lang="sk-SK" dirty="0"/>
              <a:t>Zle škálovateľné</a:t>
            </a:r>
          </a:p>
          <a:p>
            <a:pPr lvl="1"/>
            <a:r>
              <a:rPr lang="sk-SK" dirty="0"/>
              <a:t>...</a:t>
            </a:r>
          </a:p>
          <a:p>
            <a:r>
              <a:rPr lang="sk-SK" dirty="0"/>
              <a:t>Virtuálne servery</a:t>
            </a:r>
          </a:p>
          <a:p>
            <a:pPr lvl="1"/>
            <a:r>
              <a:rPr lang="sk-SK" dirty="0"/>
              <a:t>Každá </a:t>
            </a:r>
            <a:r>
              <a:rPr lang="sk-SK" dirty="0" err="1"/>
              <a:t>virtuálka</a:t>
            </a:r>
            <a:r>
              <a:rPr lang="sk-SK" dirty="0"/>
              <a:t> je stále náročná na zdroje</a:t>
            </a:r>
          </a:p>
          <a:p>
            <a:pPr lvl="1"/>
            <a:r>
              <a:rPr lang="sk-SK" dirty="0"/>
              <a:t>Izolácia medzi aplikáciami</a:t>
            </a:r>
          </a:p>
          <a:p>
            <a:pPr lvl="1"/>
            <a:r>
              <a:rPr lang="sk-SK" dirty="0"/>
              <a:t>Ľahšie škálovateľné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0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budova, modré, klietka, posteľ&#10;&#10;Automaticky generovaný popis">
            <a:extLst>
              <a:ext uri="{FF2B5EF4-FFF2-40B4-BE49-F238E27FC236}">
                <a16:creationId xmlns:a16="http://schemas.microsoft.com/office/drawing/2014/main" id="{070863A0-3493-4E1A-96B1-175A196FA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2" t="19899" r="6916" b="20132"/>
          <a:stretch/>
        </p:blipFill>
        <p:spPr>
          <a:xfrm>
            <a:off x="2875723" y="1027906"/>
            <a:ext cx="7156174" cy="5141844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0A9C0FC-377A-4711-9E56-76047311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dnes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4503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857</Words>
  <Application>Microsoft Office PowerPoint</Application>
  <PresentationFormat>Širokouhlá</PresentationFormat>
  <Paragraphs>167</Paragraphs>
  <Slides>28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Motív Office</vt:lpstr>
      <vt:lpstr>Úvod ku Dockeru</vt:lpstr>
      <vt:lpstr>Kto som ja?</vt:lpstr>
      <vt:lpstr>Kto ste vy?</vt:lpstr>
      <vt:lpstr>Agenda workshopu</vt:lpstr>
      <vt:lpstr>Čo to dnes bude?</vt:lpstr>
      <vt:lpstr>Čo je to ten Docker?</vt:lpstr>
      <vt:lpstr>OK, čo je to docker?</vt:lpstr>
      <vt:lpstr>Ako to bolo predtým?</vt:lpstr>
      <vt:lpstr>A dnes?</vt:lpstr>
      <vt:lpstr>Kontajner</vt:lpstr>
      <vt:lpstr>Aké to má výhody?</vt:lpstr>
      <vt:lpstr>Kontajnery vs Virtuálne stroje</vt:lpstr>
      <vt:lpstr>Ideme po povrchu…</vt:lpstr>
      <vt:lpstr>Kontajnery a programátor</vt:lpstr>
      <vt:lpstr>Kontajnery a administrátor</vt:lpstr>
      <vt:lpstr>Docker architektúra</vt:lpstr>
      <vt:lpstr>Základné pojmy</vt:lpstr>
      <vt:lpstr>Image</vt:lpstr>
      <vt:lpstr>Dockerfile</vt:lpstr>
      <vt:lpstr>Registry</vt:lpstr>
      <vt:lpstr>Volume</vt:lpstr>
      <vt:lpstr>Kde môžete využiť kontajnery</vt:lpstr>
      <vt:lpstr>Kedy nepoužiť kontajnery</vt:lpstr>
      <vt:lpstr>Zdroje</vt:lpstr>
      <vt:lpstr>Hands-on  Wifi: Campus 2spaces1community</vt:lpstr>
      <vt:lpstr>https://github.com/zanasufiit/ws1-docker-hands-on</vt:lpstr>
      <vt:lpstr>Tipy a triky</vt:lpstr>
      <vt:lpstr>Tipy a triky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ku Dockeru</dc:title>
  <dc:creator>Kamil Janeček</dc:creator>
  <cp:lastModifiedBy>Kamil Janeček</cp:lastModifiedBy>
  <cp:revision>41</cp:revision>
  <dcterms:created xsi:type="dcterms:W3CDTF">2020-02-03T16:50:41Z</dcterms:created>
  <dcterms:modified xsi:type="dcterms:W3CDTF">2020-02-04T19:33:49Z</dcterms:modified>
</cp:coreProperties>
</file>