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y="5143500" cx="9144000"/>
  <p:notesSz cx="6858000" cy="9144000"/>
  <p:embeddedFontLst>
    <p:embeddedFont>
      <p:font typeface="Roboto"/>
      <p:regular r:id="rId21"/>
      <p:bold r:id="rId22"/>
      <p:italic r:id="rId23"/>
      <p:boldItalic r:id="rId24"/>
    </p:embeddedFont>
    <p:embeddedFont>
      <p:font typeface="PT Sans Narrow"/>
      <p:regular r:id="rId25"/>
      <p:bold r:id="rId26"/>
    </p:embeddedFont>
    <p:embeddedFont>
      <p:font typeface="Bree Serif"/>
      <p:regular r:id="rId27"/>
    </p:embeddedFon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AB8943A-1072-477E-B9C3-D11B87917558}">
  <a:tblStyle styleId="{5AB8943A-1072-477E-B9C3-D11B8791755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PTSansNarrow-bold.fntdata"/><Relationship Id="rId25" Type="http://schemas.openxmlformats.org/officeDocument/2006/relationships/font" Target="fonts/PTSansNarrow-regular.fntdata"/><Relationship Id="rId28" Type="http://schemas.openxmlformats.org/officeDocument/2006/relationships/font" Target="fonts/OpenSans-regular.fntdata"/><Relationship Id="rId27" Type="http://schemas.openxmlformats.org/officeDocument/2006/relationships/font" Target="fonts/BreeSerif-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OpenSans-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d8ce05f30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We are Simon Zhao and Steven Yin. Our project is a </a:t>
            </a:r>
            <a:r>
              <a:rPr lang="en"/>
              <a:t>display</a:t>
            </a:r>
            <a:r>
              <a:rPr lang="en"/>
              <a:t> input lag and response time tester.</a:t>
            </a:r>
            <a:endParaRPr/>
          </a:p>
        </p:txBody>
      </p:sp>
      <p:sp>
        <p:nvSpPr>
          <p:cNvPr id="109" name="Google Shape;109;g7d8ce05f30_0_3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8145b9f3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145b9f3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major problem we have is to get </a:t>
            </a:r>
            <a:r>
              <a:rPr lang="en"/>
              <a:t>accurate</a:t>
            </a:r>
            <a:r>
              <a:rPr lang="en"/>
              <a:t> pixel response time.</a:t>
            </a:r>
            <a:endParaRPr/>
          </a:p>
          <a:p>
            <a:pPr indent="0" lvl="0" marL="0" rtl="0" algn="l">
              <a:spcBef>
                <a:spcPts val="0"/>
              </a:spcBef>
              <a:spcAft>
                <a:spcPts val="0"/>
              </a:spcAft>
              <a:buNone/>
            </a:pPr>
            <a:r>
              <a:rPr lang="en"/>
              <a:t>When dealing with measuring pixel response time, we need to determine how long did the black to white/white to black transition take. We need to be able to </a:t>
            </a:r>
            <a:r>
              <a:rPr lang="en"/>
              <a:t>detect</a:t>
            </a:r>
            <a:r>
              <a:rPr lang="en"/>
              <a:t> the start and the end of the transition. These threshold values are hard to set at initialization time. To solve this problem, we used a technique borrowed from image edge detection - double derivative. To find the raise time, we simple take the second derivative by using taylor series </a:t>
            </a:r>
            <a:r>
              <a:rPr lang="en"/>
              <a:t>approximation and find the time difference between the two peaks</a:t>
            </a:r>
            <a:r>
              <a:rPr lang="en"/>
              <a: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828ea08c8e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828ea08c8e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Additionally there are two more problems:</a:t>
            </a:r>
            <a:endParaRPr/>
          </a:p>
          <a:p>
            <a:pPr indent="0" lvl="0" marL="0" rtl="0" algn="l">
              <a:spcBef>
                <a:spcPts val="0"/>
              </a:spcBef>
              <a:spcAft>
                <a:spcPts val="0"/>
              </a:spcAft>
              <a:buNone/>
            </a:pPr>
            <a:r>
              <a:rPr lang="en"/>
              <a:t>Design compilation takes a long time</a:t>
            </a:r>
            <a:endParaRPr/>
          </a:p>
          <a:p>
            <a:pPr indent="-298450" lvl="0" marL="457200" rtl="0" algn="l">
              <a:spcBef>
                <a:spcPts val="0"/>
              </a:spcBef>
              <a:spcAft>
                <a:spcPts val="0"/>
              </a:spcAft>
              <a:buSzPts val="1100"/>
              <a:buChar char="●"/>
            </a:pPr>
            <a:r>
              <a:rPr lang="en"/>
              <a:t>This affect our ability to iterate quickly on our development.</a:t>
            </a:r>
            <a:endParaRPr/>
          </a:p>
          <a:p>
            <a:pPr indent="-298450" lvl="0" marL="457200" rtl="0" algn="l">
              <a:spcBef>
                <a:spcPts val="0"/>
              </a:spcBef>
              <a:spcAft>
                <a:spcPts val="0"/>
              </a:spcAft>
              <a:buSzPts val="1100"/>
              <a:buChar char="●"/>
            </a:pPr>
            <a:r>
              <a:rPr lang="en"/>
              <a:t>On our home machine, design compilation can take up ward of 45 minutes, and on lab computer the process takes 1.5 hours</a:t>
            </a:r>
            <a:endParaRPr/>
          </a:p>
          <a:p>
            <a:pPr indent="-298450" lvl="0" marL="457200" rtl="0" algn="l">
              <a:spcBef>
                <a:spcPts val="0"/>
              </a:spcBef>
              <a:spcAft>
                <a:spcPts val="0"/>
              </a:spcAft>
              <a:buSzPts val="1100"/>
              <a:buChar char="●"/>
            </a:pPr>
            <a:r>
              <a:rPr lang="en"/>
              <a:t>We tried our best to address this by construct each components separately hence reducing the total number of full project compilations</a:t>
            </a:r>
            <a:endParaRPr/>
          </a:p>
          <a:p>
            <a:pPr indent="0" lvl="0" marL="0" rtl="0" algn="l">
              <a:spcBef>
                <a:spcPts val="0"/>
              </a:spcBef>
              <a:spcAft>
                <a:spcPts val="0"/>
              </a:spcAft>
              <a:buNone/>
            </a:pPr>
            <a:r>
              <a:rPr lang="en"/>
              <a:t>IP documentation are difficult to understand</a:t>
            </a:r>
            <a:endParaRPr/>
          </a:p>
          <a:p>
            <a:pPr indent="-298450" lvl="0" marL="457200" rtl="0" algn="l">
              <a:spcBef>
                <a:spcPts val="0"/>
              </a:spcBef>
              <a:spcAft>
                <a:spcPts val="0"/>
              </a:spcAft>
              <a:buSzPts val="1100"/>
              <a:buChar char="●"/>
            </a:pPr>
            <a:r>
              <a:rPr lang="en"/>
              <a:t>Each unique IP requires specialized knowledge to use, using hardware to control complexed IP can especially be very complicated</a:t>
            </a:r>
            <a:endParaRPr/>
          </a:p>
          <a:p>
            <a:pPr indent="-298450" lvl="0" marL="457200" rtl="0" algn="l">
              <a:spcBef>
                <a:spcPts val="0"/>
              </a:spcBef>
              <a:spcAft>
                <a:spcPts val="0"/>
              </a:spcAft>
              <a:buSzPts val="1100"/>
              <a:buChar char="●"/>
            </a:pPr>
            <a:r>
              <a:rPr lang="en"/>
              <a:t>We tried to tackle this issue mainly by looking at example designs and study how these IPs are used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8145b9f313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8145b9f31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terms of design </a:t>
            </a:r>
            <a:r>
              <a:rPr lang="en"/>
              <a:t>process</a:t>
            </a:r>
            <a:r>
              <a:rPr lang="en"/>
              <a:t>, We divided our design from top to bottom into many parallel portions, these parts can be worked on by our team in parallel. This way we assign each of our teammates a part and we can all talk about the design together, then implement and test it individually. After all the components are done, we merged our parts together and did system level testing. For each of our project requirement, we make sure that our overall design meets it. Because our design is a measurement tool, we compared our result with monitor </a:t>
            </a:r>
            <a:r>
              <a:rPr lang="en"/>
              <a:t>manufacturer</a:t>
            </a:r>
            <a:r>
              <a:rPr lang="en"/>
              <a:t> specifications.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828ea08c8e_0_3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828ea08c8e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Throughout this project, we design our the components from top to bottom. It is interesting to see that some of the implications are not </a:t>
            </a:r>
            <a:r>
              <a:rPr lang="en"/>
              <a:t>recognized at the time we design the project and only during implementation phase, we begin to notice the hardware-hardware and software-hardware interaction limitation we put on. In the future, we will be more aware of the impact of any design decision, and careful research it’s potential effects.</a:t>
            </a:r>
            <a:r>
              <a:rPr lang="en"/>
              <a:t>  </a:t>
            </a:r>
            <a:endParaRPr/>
          </a:p>
          <a:p>
            <a:pPr indent="0" lvl="0" marL="0" rtl="0" algn="l">
              <a:spcBef>
                <a:spcPts val="0"/>
              </a:spcBef>
              <a:spcAft>
                <a:spcPts val="0"/>
              </a:spcAft>
              <a:buNone/>
            </a:pPr>
            <a:r>
              <a:rPr lang="en"/>
              <a:t>We learned a valuable lesson on working in group. The project being a hardware project made it difficult for us to cooperate. Since FPGA is a limited resource, we resort to simulation and only use FPGA hardware when it is absolutely necessary.</a:t>
            </a:r>
            <a:endParaRPr/>
          </a:p>
          <a:p>
            <a:pPr indent="0" lvl="0" marL="0" rtl="0" algn="l">
              <a:spcBef>
                <a:spcPts val="0"/>
              </a:spcBef>
              <a:spcAft>
                <a:spcPts val="0"/>
              </a:spcAft>
              <a:buNone/>
            </a:pPr>
            <a:r>
              <a:rPr lang="en"/>
              <a:t>Last but not least, hardware development is hard. There is too many factors involved, the EDA tool, the electrical components on the PCB, Third Party IP, if anything is broken/not understood the whole system cannot function. However, hardware development is also extremely rewarding, it gives you the ability to have unmatched performance and power efficiency. Thank you listening!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8145b9f31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145b9f31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we have talk about in the earlier presentations, we have two goals in this project. The first one is to measure the input lag of the screen, which is </a:t>
            </a:r>
            <a:r>
              <a:rPr lang="en"/>
              <a:t>the time between the start of the frame output to the time until the screen starts displaying output, and the second one is pixel response time, which is the time it takes between the start of the pixel color transition until the end of the transition.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I highlighted some of our key functional requirements and how well we met them:</a:t>
            </a:r>
            <a:endParaRPr/>
          </a:p>
          <a:p>
            <a:pPr indent="0" lvl="0" marL="0" rtl="0" algn="l">
              <a:lnSpc>
                <a:spcPct val="100000"/>
              </a:lnSpc>
              <a:spcBef>
                <a:spcPts val="0"/>
              </a:spcBef>
              <a:spcAft>
                <a:spcPts val="0"/>
              </a:spcAft>
              <a:buNone/>
            </a:pPr>
            <a:r>
              <a:rPr lang="en"/>
              <a:t>Results measured within 1ms margin, for input lag due to recent situation we are unable to obtain an oscilloscope to verify it, for pixel response time we found our measurement is within 1ms of manufacture specification for the monitors we have tested</a:t>
            </a:r>
            <a:endParaRPr/>
          </a:p>
          <a:p>
            <a:pPr indent="0" lvl="0" marL="0" rtl="0" algn="l">
              <a:lnSpc>
                <a:spcPct val="100000"/>
              </a:lnSpc>
              <a:spcBef>
                <a:spcPts val="0"/>
              </a:spcBef>
              <a:spcAft>
                <a:spcPts val="0"/>
              </a:spcAft>
              <a:buNone/>
            </a:pPr>
            <a:r>
              <a:rPr lang="en"/>
              <a:t>Light sensor has to be sampled at a high rate, we design our hardware to be able to use the sensor to sample at 200 thousand-samples per second </a:t>
            </a:r>
            <a:endParaRPr/>
          </a:p>
          <a:p>
            <a:pPr indent="0" lvl="0" marL="0" rtl="0" algn="l">
              <a:lnSpc>
                <a:spcPct val="100000"/>
              </a:lnSpc>
              <a:spcBef>
                <a:spcPts val="0"/>
              </a:spcBef>
              <a:spcAft>
                <a:spcPts val="0"/>
              </a:spcAft>
              <a:buNone/>
            </a:pPr>
            <a:r>
              <a:rPr lang="en"/>
              <a:t>Our tester need to be able to support different display technologies, so far we have only tested VA and IPS display</a:t>
            </a:r>
            <a:endParaRPr/>
          </a:p>
          <a:p>
            <a:pPr indent="0" lvl="0" marL="0" rtl="0" algn="l">
              <a:lnSpc>
                <a:spcPct val="100000"/>
              </a:lnSpc>
              <a:spcBef>
                <a:spcPts val="0"/>
              </a:spcBef>
              <a:spcAft>
                <a:spcPts val="0"/>
              </a:spcAft>
              <a:buNone/>
            </a:pPr>
            <a:r>
              <a:rPr lang="en"/>
              <a:t>Results can be stored on server, as in the demo we will show the measurement result being displayed on the server</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Now I will let Simon talk about the technical detail of our project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6edd5f69e4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edd5f69e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Steven.</a:t>
            </a:r>
            <a:endParaRPr/>
          </a:p>
          <a:p>
            <a:pPr indent="0" lvl="0" marL="0" rtl="0" algn="l">
              <a:spcBef>
                <a:spcPts val="0"/>
              </a:spcBef>
              <a:spcAft>
                <a:spcPts val="0"/>
              </a:spcAft>
              <a:buNone/>
            </a:pPr>
            <a:r>
              <a:rPr lang="en"/>
              <a:t>Here is our design diagram. This is the original one, and this is the final version.</a:t>
            </a:r>
            <a:endParaRPr/>
          </a:p>
          <a:p>
            <a:pPr indent="0" lvl="0" marL="0" rtl="0" algn="l">
              <a:spcBef>
                <a:spcPts val="0"/>
              </a:spcBef>
              <a:spcAft>
                <a:spcPts val="0"/>
              </a:spcAft>
              <a:buNone/>
            </a:pPr>
            <a:r>
              <a:rPr lang="en"/>
              <a:t>The change is that we removed switches to select test mode and use UART to control the mode selection since there is some issue with my switches and buttons on our physical board. </a:t>
            </a:r>
            <a:endParaRPr/>
          </a:p>
          <a:p>
            <a:pPr indent="0" lvl="0" marL="0" rtl="0" algn="l">
              <a:spcBef>
                <a:spcPts val="0"/>
              </a:spcBef>
              <a:spcAft>
                <a:spcPts val="0"/>
              </a:spcAft>
              <a:buNone/>
            </a:pPr>
            <a:r>
              <a:rPr lang="en"/>
              <a:t>The remaining parts are successfully implemented. There are two main components in our design diagram.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The results exactly match pixel response time range specification of my monitor.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conclusion, besides my VA screen, IPS display is also tested at Steven’s home. The input lag and pixel response time results are both acceptable.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are two worst cases that we can do better: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Firstly for input lag testing verification, we originally want to use oscilloscope to determine the exact number of lag time and compare with our result. Under current issue, we cannot do that. We only follows the general input lag time specification of different monitors.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Secondly, we can do better for switching modes during testing. But there is some issue with our switches and buttons so we use UART to control mode before testing. As for improvement, we can set UART Rx as interrupt or use switches.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our final demo. Thanks for watching.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828ea08c8e_0_3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828ea08c8e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Steven.</a:t>
            </a:r>
            <a:endParaRPr/>
          </a:p>
          <a:p>
            <a:pPr indent="0" lvl="0" marL="0" rtl="0" algn="l">
              <a:spcBef>
                <a:spcPts val="0"/>
              </a:spcBef>
              <a:spcAft>
                <a:spcPts val="0"/>
              </a:spcAft>
              <a:buNone/>
            </a:pPr>
            <a:r>
              <a:rPr lang="en"/>
              <a:t>Here is our design diagram. This is the original one, and this is the final version.</a:t>
            </a:r>
            <a:endParaRPr/>
          </a:p>
          <a:p>
            <a:pPr indent="0" lvl="0" marL="0" rtl="0" algn="l">
              <a:spcBef>
                <a:spcPts val="0"/>
              </a:spcBef>
              <a:spcAft>
                <a:spcPts val="0"/>
              </a:spcAft>
              <a:buNone/>
            </a:pPr>
            <a:r>
              <a:rPr lang="en"/>
              <a:t>The change is that we removed switches to select test mode and use UART to control the mode selection since there is some issue with my switches and buttons on our physical board. </a:t>
            </a:r>
            <a:endParaRPr/>
          </a:p>
          <a:p>
            <a:pPr indent="0" lvl="0" marL="0" rtl="0" algn="l">
              <a:spcBef>
                <a:spcPts val="0"/>
              </a:spcBef>
              <a:spcAft>
                <a:spcPts val="0"/>
              </a:spcAft>
              <a:buNone/>
            </a:pPr>
            <a:r>
              <a:rPr lang="en"/>
              <a:t>The remaining parts are successfully implemented. There are two main components in our design diagram.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6edd5f69e4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6edd5f69e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component is control system.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828ea08c8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28ea08c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r>
              <a:rPr lang="en"/>
              <a:t>ontro system is a hierarchical structure. In software layer, it is responsible to control modules initialization and sensor driver and HDMI driver configuration. It also controls the start and stop of screen time test. In hardware layer, There is FSM as a top control. The second layer </a:t>
            </a:r>
            <a:r>
              <a:rPr lang="en"/>
              <a:t>involves</a:t>
            </a:r>
            <a:r>
              <a:rPr lang="en"/>
              <a:t> Result measurement control and Display Generation Control. Result measurement </a:t>
            </a:r>
            <a:r>
              <a:rPr lang="en"/>
              <a:t>involves</a:t>
            </a:r>
            <a:r>
              <a:rPr lang="en"/>
              <a:t> PMOD interface control and Data Process control as third layer.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Such a hierarchical structure is to make sure the critical path of testing is as short as possible. In this way the time can be measured more accurately.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8145b9f313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145b9f31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shown in red circle, the second component  is testing loop datapath. Let’s take a look into it.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6edd5f69e4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6edd5f69e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a:t>general</a:t>
            </a:r>
            <a:r>
              <a:rPr lang="en"/>
              <a:t> data flow is shown in such a datapath.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Firstly, after getting start signal from software, Control system sends plot enable and color pattern selection to Display generation module. At meantime, it talks to PMOD module to be ready to read lightness from screen and it talks to result measurement module to be ready to receive frame plot signal and lightness data from PMOD module.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Secondly, according to different color pattern mode, display generation module will read DDR to acquire desired frames and send frame to HDMI module. The HDMI module will start to plot frames on Monitor. At the same time, it will send plot enable signal to result measurement module. The signal marks the start time of the frame plotting.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Thirdly, After Monitor shows the frame then ambient light sensor will read it and send bitstream to customized PMOD interface. The interface between sensor and FPGA follows SPI protocol. According to the protocol, we designed the logic to receive its bitstream and forms 8 bit data.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result measurement module will process incoming data and figure out time results. It stores into memory-mapped register. Software can read the result through AXI interface. Besides, once getting lightness data, the result measurement module will tell display module to plot next frame. The purpose of not allowing display module to automatically send frame is to avoid the misalignment btw frame pattern and the lightness measurement.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828ea08c8e_0_2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28ea08c8e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the whole datapath flow chart.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Firstly, </a:t>
            </a:r>
            <a:r>
              <a:rPr lang="en"/>
              <a:t>initialize</a:t>
            </a:r>
            <a:r>
              <a:rPr lang="en"/>
              <a:t> each driver, write necessary frames into memory. As well as control registers of all AXI IPs.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Secondly, take user input to choose which test mode. If pixel response time mode is chosen, in testing loop, calibration is performed to determine double threshold when transiting btw black and white. Then run pixel response test. If under input lag mode, input lag time can be performed directly. Finally, the results are stored and read by Software layer.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cxnSp>
        <p:nvCxnSpPr>
          <p:cNvPr id="55" name="Google Shape;55;p14"/>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56" name="Google Shape;56;p14"/>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57" name="Google Shape;57;p14"/>
          <p:cNvGrpSpPr/>
          <p:nvPr/>
        </p:nvGrpSpPr>
        <p:grpSpPr>
          <a:xfrm>
            <a:off x="1004144" y="1022025"/>
            <a:ext cx="7136668" cy="152400"/>
            <a:chOff x="1346429" y="1011300"/>
            <a:chExt cx="6452100" cy="152400"/>
          </a:xfrm>
        </p:grpSpPr>
        <p:cxnSp>
          <p:nvCxnSpPr>
            <p:cNvPr id="58" name="Google Shape;58;p14"/>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59" name="Google Shape;59;p14"/>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60" name="Google Shape;60;p14"/>
          <p:cNvGrpSpPr/>
          <p:nvPr/>
        </p:nvGrpSpPr>
        <p:grpSpPr>
          <a:xfrm>
            <a:off x="1004151" y="3969100"/>
            <a:ext cx="7136668" cy="152400"/>
            <a:chOff x="1346435" y="3969088"/>
            <a:chExt cx="6452100" cy="152400"/>
          </a:xfrm>
        </p:grpSpPr>
        <p:cxnSp>
          <p:nvCxnSpPr>
            <p:cNvPr id="61" name="Google Shape;61;p14"/>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62" name="Google Shape;62;p14"/>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63" name="Google Shape;63;p14"/>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64" name="Google Shape;64;p14"/>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6" name="Shape 66"/>
        <p:cNvGrpSpPr/>
        <p:nvPr/>
      </p:nvGrpSpPr>
      <p:grpSpPr>
        <a:xfrm>
          <a:off x="0" y="0"/>
          <a:ext cx="0" cy="0"/>
          <a:chOff x="0" y="0"/>
          <a:chExt cx="0" cy="0"/>
        </a:xfrm>
      </p:grpSpPr>
      <p:sp>
        <p:nvSpPr>
          <p:cNvPr id="67" name="Google Shape;67;p15"/>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69" name="Google Shape;69;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70" name="Shape 70"/>
        <p:cNvGrpSpPr/>
        <p:nvPr/>
      </p:nvGrpSpPr>
      <p:grpSpPr>
        <a:xfrm>
          <a:off x="0" y="0"/>
          <a:ext cx="0" cy="0"/>
          <a:chOff x="0" y="0"/>
          <a:chExt cx="0" cy="0"/>
        </a:xfrm>
      </p:grpSpPr>
      <p:sp>
        <p:nvSpPr>
          <p:cNvPr id="71" name="Google Shape;71;p16"/>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3" name="Google Shape;73;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4" name="Google Shape;7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5" name="Shape 75"/>
        <p:cNvGrpSpPr/>
        <p:nvPr/>
      </p:nvGrpSpPr>
      <p:grpSpPr>
        <a:xfrm>
          <a:off x="0" y="0"/>
          <a:ext cx="0" cy="0"/>
          <a:chOff x="0" y="0"/>
          <a:chExt cx="0" cy="0"/>
        </a:xfrm>
      </p:grpSpPr>
      <p:sp>
        <p:nvSpPr>
          <p:cNvPr id="76" name="Google Shape;76;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7" name="Google Shape;77;p17"/>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8" name="Google Shape;78;p17"/>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Google Shape;7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0" name="Shape 80"/>
        <p:cNvGrpSpPr/>
        <p:nvPr/>
      </p:nvGrpSpPr>
      <p:grpSpPr>
        <a:xfrm>
          <a:off x="0" y="0"/>
          <a:ext cx="0" cy="0"/>
          <a:chOff x="0" y="0"/>
          <a:chExt cx="0" cy="0"/>
        </a:xfrm>
      </p:grpSpPr>
      <p:sp>
        <p:nvSpPr>
          <p:cNvPr id="81" name="Google Shape;81;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82" name="Google Shape;8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83" name="Shape 83"/>
        <p:cNvGrpSpPr/>
        <p:nvPr/>
      </p:nvGrpSpPr>
      <p:grpSpPr>
        <a:xfrm>
          <a:off x="0" y="0"/>
          <a:ext cx="0" cy="0"/>
          <a:chOff x="0" y="0"/>
          <a:chExt cx="0" cy="0"/>
        </a:xfrm>
      </p:grpSpPr>
      <p:sp>
        <p:nvSpPr>
          <p:cNvPr id="84" name="Google Shape;8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5" name="Google Shape;8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6" name="Google Shape;8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87" name="Shape 87"/>
        <p:cNvGrpSpPr/>
        <p:nvPr/>
      </p:nvGrpSpPr>
      <p:grpSpPr>
        <a:xfrm>
          <a:off x="0" y="0"/>
          <a:ext cx="0" cy="0"/>
          <a:chOff x="0" y="0"/>
          <a:chExt cx="0" cy="0"/>
        </a:xfrm>
      </p:grpSpPr>
      <p:sp>
        <p:nvSpPr>
          <p:cNvPr id="88" name="Google Shape;88;p20"/>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5400"/>
              <a:buNone/>
              <a:defRPr b="0" sz="5400">
                <a:solidFill>
                  <a:schemeClr val="dk2"/>
                </a:solidFill>
              </a:defRPr>
            </a:lvl1pPr>
            <a:lvl2pPr lvl="1" rtl="0">
              <a:spcBef>
                <a:spcPts val="0"/>
              </a:spcBef>
              <a:spcAft>
                <a:spcPts val="0"/>
              </a:spcAft>
              <a:buClr>
                <a:schemeClr val="dk2"/>
              </a:buClr>
              <a:buSzPts val="5400"/>
              <a:buNone/>
              <a:defRPr b="0" sz="5400">
                <a:solidFill>
                  <a:schemeClr val="dk2"/>
                </a:solidFill>
              </a:defRPr>
            </a:lvl2pPr>
            <a:lvl3pPr lvl="2" rtl="0">
              <a:spcBef>
                <a:spcPts val="0"/>
              </a:spcBef>
              <a:spcAft>
                <a:spcPts val="0"/>
              </a:spcAft>
              <a:buClr>
                <a:schemeClr val="dk2"/>
              </a:buClr>
              <a:buSzPts val="5400"/>
              <a:buNone/>
              <a:defRPr b="0" sz="5400">
                <a:solidFill>
                  <a:schemeClr val="dk2"/>
                </a:solidFill>
              </a:defRPr>
            </a:lvl3pPr>
            <a:lvl4pPr lvl="3" rtl="0">
              <a:spcBef>
                <a:spcPts val="0"/>
              </a:spcBef>
              <a:spcAft>
                <a:spcPts val="0"/>
              </a:spcAft>
              <a:buClr>
                <a:schemeClr val="dk2"/>
              </a:buClr>
              <a:buSzPts val="5400"/>
              <a:buNone/>
              <a:defRPr b="0" sz="5400">
                <a:solidFill>
                  <a:schemeClr val="dk2"/>
                </a:solidFill>
              </a:defRPr>
            </a:lvl4pPr>
            <a:lvl5pPr lvl="4" rtl="0">
              <a:spcBef>
                <a:spcPts val="0"/>
              </a:spcBef>
              <a:spcAft>
                <a:spcPts val="0"/>
              </a:spcAft>
              <a:buClr>
                <a:schemeClr val="dk2"/>
              </a:buClr>
              <a:buSzPts val="5400"/>
              <a:buNone/>
              <a:defRPr b="0" sz="5400">
                <a:solidFill>
                  <a:schemeClr val="dk2"/>
                </a:solidFill>
              </a:defRPr>
            </a:lvl5pPr>
            <a:lvl6pPr lvl="5" rtl="0">
              <a:spcBef>
                <a:spcPts val="0"/>
              </a:spcBef>
              <a:spcAft>
                <a:spcPts val="0"/>
              </a:spcAft>
              <a:buClr>
                <a:schemeClr val="dk2"/>
              </a:buClr>
              <a:buSzPts val="5400"/>
              <a:buNone/>
              <a:defRPr b="0" sz="5400">
                <a:solidFill>
                  <a:schemeClr val="dk2"/>
                </a:solidFill>
              </a:defRPr>
            </a:lvl6pPr>
            <a:lvl7pPr lvl="6" rtl="0">
              <a:spcBef>
                <a:spcPts val="0"/>
              </a:spcBef>
              <a:spcAft>
                <a:spcPts val="0"/>
              </a:spcAft>
              <a:buClr>
                <a:schemeClr val="dk2"/>
              </a:buClr>
              <a:buSzPts val="5400"/>
              <a:buNone/>
              <a:defRPr b="0" sz="5400">
                <a:solidFill>
                  <a:schemeClr val="dk2"/>
                </a:solidFill>
              </a:defRPr>
            </a:lvl7pPr>
            <a:lvl8pPr lvl="7" rtl="0">
              <a:spcBef>
                <a:spcPts val="0"/>
              </a:spcBef>
              <a:spcAft>
                <a:spcPts val="0"/>
              </a:spcAft>
              <a:buClr>
                <a:schemeClr val="dk2"/>
              </a:buClr>
              <a:buSzPts val="5400"/>
              <a:buNone/>
              <a:defRPr b="0" sz="5400">
                <a:solidFill>
                  <a:schemeClr val="dk2"/>
                </a:solidFill>
              </a:defRPr>
            </a:lvl8pPr>
            <a:lvl9pPr lvl="8" rtl="0">
              <a:spcBef>
                <a:spcPts val="0"/>
              </a:spcBef>
              <a:spcAft>
                <a:spcPts val="0"/>
              </a:spcAft>
              <a:buClr>
                <a:schemeClr val="dk2"/>
              </a:buClr>
              <a:buSzPts val="5400"/>
              <a:buNone/>
              <a:defRPr b="0" sz="5400">
                <a:solidFill>
                  <a:schemeClr val="dk2"/>
                </a:solidFill>
              </a:defRPr>
            </a:lvl9pPr>
          </a:lstStyle>
          <a:p/>
        </p:txBody>
      </p:sp>
      <p:sp>
        <p:nvSpPr>
          <p:cNvPr id="89" name="Google Shape;8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21"/>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 name="Google Shape;92;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93" name="Google Shape;93;p21"/>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4" name="Google Shape;94;p21"/>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5" name="Google Shape;95;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96" name="Google Shape;96;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7" name="Shape 97"/>
        <p:cNvGrpSpPr/>
        <p:nvPr/>
      </p:nvGrpSpPr>
      <p:grpSpPr>
        <a:xfrm>
          <a:off x="0" y="0"/>
          <a:ext cx="0" cy="0"/>
          <a:chOff x="0" y="0"/>
          <a:chExt cx="0" cy="0"/>
        </a:xfrm>
      </p:grpSpPr>
      <p:sp>
        <p:nvSpPr>
          <p:cNvPr id="98" name="Google Shape;98;p22"/>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99" name="Google Shape;99;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0" name="Shape 100"/>
        <p:cNvGrpSpPr/>
        <p:nvPr/>
      </p:nvGrpSpPr>
      <p:grpSpPr>
        <a:xfrm>
          <a:off x="0" y="0"/>
          <a:ext cx="0" cy="0"/>
          <a:chOff x="0" y="0"/>
          <a:chExt cx="0" cy="0"/>
        </a:xfrm>
      </p:grpSpPr>
      <p:sp>
        <p:nvSpPr>
          <p:cNvPr id="101" name="Google Shape;101;p23"/>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3"/>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13000"/>
              <a:buNone/>
              <a:defRPr sz="13000">
                <a:solidFill>
                  <a:schemeClr val="accent3"/>
                </a:solidFill>
              </a:defRPr>
            </a:lvl1pPr>
            <a:lvl2pPr lvl="1" rtl="0" algn="ctr">
              <a:spcBef>
                <a:spcPts val="0"/>
              </a:spcBef>
              <a:spcAft>
                <a:spcPts val="0"/>
              </a:spcAft>
              <a:buClr>
                <a:schemeClr val="accent3"/>
              </a:buClr>
              <a:buSzPts val="13000"/>
              <a:buNone/>
              <a:defRPr sz="13000">
                <a:solidFill>
                  <a:schemeClr val="accent3"/>
                </a:solidFill>
              </a:defRPr>
            </a:lvl2pPr>
            <a:lvl3pPr lvl="2" rtl="0" algn="ctr">
              <a:spcBef>
                <a:spcPts val="0"/>
              </a:spcBef>
              <a:spcAft>
                <a:spcPts val="0"/>
              </a:spcAft>
              <a:buClr>
                <a:schemeClr val="accent3"/>
              </a:buClr>
              <a:buSzPts val="13000"/>
              <a:buNone/>
              <a:defRPr sz="13000">
                <a:solidFill>
                  <a:schemeClr val="accent3"/>
                </a:solidFill>
              </a:defRPr>
            </a:lvl3pPr>
            <a:lvl4pPr lvl="3" rtl="0" algn="ctr">
              <a:spcBef>
                <a:spcPts val="0"/>
              </a:spcBef>
              <a:spcAft>
                <a:spcPts val="0"/>
              </a:spcAft>
              <a:buClr>
                <a:schemeClr val="accent3"/>
              </a:buClr>
              <a:buSzPts val="13000"/>
              <a:buNone/>
              <a:defRPr sz="13000">
                <a:solidFill>
                  <a:schemeClr val="accent3"/>
                </a:solidFill>
              </a:defRPr>
            </a:lvl4pPr>
            <a:lvl5pPr lvl="4" rtl="0" algn="ctr">
              <a:spcBef>
                <a:spcPts val="0"/>
              </a:spcBef>
              <a:spcAft>
                <a:spcPts val="0"/>
              </a:spcAft>
              <a:buClr>
                <a:schemeClr val="accent3"/>
              </a:buClr>
              <a:buSzPts val="13000"/>
              <a:buNone/>
              <a:defRPr sz="13000">
                <a:solidFill>
                  <a:schemeClr val="accent3"/>
                </a:solidFill>
              </a:defRPr>
            </a:lvl5pPr>
            <a:lvl6pPr lvl="5" rtl="0" algn="ctr">
              <a:spcBef>
                <a:spcPts val="0"/>
              </a:spcBef>
              <a:spcAft>
                <a:spcPts val="0"/>
              </a:spcAft>
              <a:buClr>
                <a:schemeClr val="accent3"/>
              </a:buClr>
              <a:buSzPts val="13000"/>
              <a:buNone/>
              <a:defRPr sz="13000">
                <a:solidFill>
                  <a:schemeClr val="accent3"/>
                </a:solidFill>
              </a:defRPr>
            </a:lvl6pPr>
            <a:lvl7pPr lvl="6" rtl="0" algn="ctr">
              <a:spcBef>
                <a:spcPts val="0"/>
              </a:spcBef>
              <a:spcAft>
                <a:spcPts val="0"/>
              </a:spcAft>
              <a:buClr>
                <a:schemeClr val="accent3"/>
              </a:buClr>
              <a:buSzPts val="13000"/>
              <a:buNone/>
              <a:defRPr sz="13000">
                <a:solidFill>
                  <a:schemeClr val="accent3"/>
                </a:solidFill>
              </a:defRPr>
            </a:lvl7pPr>
            <a:lvl8pPr lvl="7" rtl="0" algn="ctr">
              <a:spcBef>
                <a:spcPts val="0"/>
              </a:spcBef>
              <a:spcAft>
                <a:spcPts val="0"/>
              </a:spcAft>
              <a:buClr>
                <a:schemeClr val="accent3"/>
              </a:buClr>
              <a:buSzPts val="13000"/>
              <a:buNone/>
              <a:defRPr sz="13000">
                <a:solidFill>
                  <a:schemeClr val="accent3"/>
                </a:solidFill>
              </a:defRPr>
            </a:lvl8pPr>
            <a:lvl9pPr lvl="8" rtl="0" algn="ctr">
              <a:spcBef>
                <a:spcPts val="0"/>
              </a:spcBef>
              <a:spcAft>
                <a:spcPts val="0"/>
              </a:spcAft>
              <a:buClr>
                <a:schemeClr val="accent3"/>
              </a:buClr>
              <a:buSzPts val="13000"/>
              <a:buNone/>
              <a:defRPr sz="13000">
                <a:solidFill>
                  <a:schemeClr val="accent3"/>
                </a:solidFill>
              </a:defRPr>
            </a:lvl9pPr>
          </a:lstStyle>
          <a:p>
            <a:r>
              <a:t>xx%</a:t>
            </a:r>
          </a:p>
        </p:txBody>
      </p:sp>
      <p:sp>
        <p:nvSpPr>
          <p:cNvPr id="103" name="Google Shape;103;p23"/>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4" name="Google Shape;104;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5" name="Shape 105"/>
        <p:cNvGrpSpPr/>
        <p:nvPr/>
      </p:nvGrpSpPr>
      <p:grpSpPr>
        <a:xfrm>
          <a:off x="0" y="0"/>
          <a:ext cx="0" cy="0"/>
          <a:chOff x="0" y="0"/>
          <a:chExt cx="0" cy="0"/>
        </a:xfrm>
      </p:grpSpPr>
      <p:sp>
        <p:nvSpPr>
          <p:cNvPr id="106" name="Google Shape;106;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52" name="Google Shape;52;p1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2"/>
              </a:buClr>
              <a:buSzPts val="1400"/>
              <a:buFont typeface="Open Sans"/>
              <a:buChar char="○"/>
              <a:defRPr sz="1400">
                <a:solidFill>
                  <a:schemeClr val="dk2"/>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2"/>
              </a:buClr>
              <a:buSzPts val="1400"/>
              <a:buFont typeface="Open Sans"/>
              <a:buChar char="■"/>
              <a:defRPr sz="1400">
                <a:solidFill>
                  <a:schemeClr val="dk2"/>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2"/>
              </a:buClr>
              <a:buSzPts val="1400"/>
              <a:buFont typeface="Open Sans"/>
              <a:buChar char="●"/>
              <a:defRPr sz="1400">
                <a:solidFill>
                  <a:schemeClr val="dk2"/>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2"/>
              </a:buClr>
              <a:buSzPts val="1400"/>
              <a:buFont typeface="Open Sans"/>
              <a:buChar char="○"/>
              <a:defRPr sz="1400">
                <a:solidFill>
                  <a:schemeClr val="dk2"/>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2"/>
              </a:buClr>
              <a:buSzPts val="1400"/>
              <a:buFont typeface="Open Sans"/>
              <a:buChar char="■"/>
              <a:defRPr sz="1400">
                <a:solidFill>
                  <a:schemeClr val="dk2"/>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2"/>
              </a:buClr>
              <a:buSzPts val="1400"/>
              <a:buFont typeface="Open Sans"/>
              <a:buChar char="●"/>
              <a:defRPr sz="1400">
                <a:solidFill>
                  <a:schemeClr val="dk2"/>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2"/>
              </a:buClr>
              <a:buSzPts val="1400"/>
              <a:buFont typeface="Open Sans"/>
              <a:buChar char="○"/>
              <a:defRPr sz="1400">
                <a:solidFill>
                  <a:schemeClr val="dk2"/>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2"/>
              </a:buClr>
              <a:buSzPts val="1400"/>
              <a:buFont typeface="Open Sans"/>
              <a:buChar char="■"/>
              <a:defRPr sz="1400">
                <a:solidFill>
                  <a:schemeClr val="dk2"/>
                </a:solidFill>
                <a:latin typeface="Open Sans"/>
                <a:ea typeface="Open Sans"/>
                <a:cs typeface="Open Sans"/>
                <a:sym typeface="Open Sans"/>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Open Sans"/>
                <a:ea typeface="Open Sans"/>
                <a:cs typeface="Open Sans"/>
                <a:sym typeface="Open Sans"/>
              </a:defRPr>
            </a:lvl1pPr>
            <a:lvl2pPr lvl="1" rtl="0" algn="r">
              <a:buNone/>
              <a:defRPr sz="1000">
                <a:solidFill>
                  <a:schemeClr val="dk2"/>
                </a:solidFill>
                <a:latin typeface="Open Sans"/>
                <a:ea typeface="Open Sans"/>
                <a:cs typeface="Open Sans"/>
                <a:sym typeface="Open Sans"/>
              </a:defRPr>
            </a:lvl2pPr>
            <a:lvl3pPr lvl="2" rtl="0" algn="r">
              <a:buNone/>
              <a:defRPr sz="1000">
                <a:solidFill>
                  <a:schemeClr val="dk2"/>
                </a:solidFill>
                <a:latin typeface="Open Sans"/>
                <a:ea typeface="Open Sans"/>
                <a:cs typeface="Open Sans"/>
                <a:sym typeface="Open Sans"/>
              </a:defRPr>
            </a:lvl3pPr>
            <a:lvl4pPr lvl="3" rtl="0" algn="r">
              <a:buNone/>
              <a:defRPr sz="1000">
                <a:solidFill>
                  <a:schemeClr val="dk2"/>
                </a:solidFill>
                <a:latin typeface="Open Sans"/>
                <a:ea typeface="Open Sans"/>
                <a:cs typeface="Open Sans"/>
                <a:sym typeface="Open Sans"/>
              </a:defRPr>
            </a:lvl4pPr>
            <a:lvl5pPr lvl="4" rtl="0" algn="r">
              <a:buNone/>
              <a:defRPr sz="1000">
                <a:solidFill>
                  <a:schemeClr val="dk2"/>
                </a:solidFill>
                <a:latin typeface="Open Sans"/>
                <a:ea typeface="Open Sans"/>
                <a:cs typeface="Open Sans"/>
                <a:sym typeface="Open Sans"/>
              </a:defRPr>
            </a:lvl5pPr>
            <a:lvl6pPr lvl="5" rtl="0" algn="r">
              <a:buNone/>
              <a:defRPr sz="1000">
                <a:solidFill>
                  <a:schemeClr val="dk2"/>
                </a:solidFill>
                <a:latin typeface="Open Sans"/>
                <a:ea typeface="Open Sans"/>
                <a:cs typeface="Open Sans"/>
                <a:sym typeface="Open Sans"/>
              </a:defRPr>
            </a:lvl6pPr>
            <a:lvl7pPr lvl="6" rtl="0" algn="r">
              <a:buNone/>
              <a:defRPr sz="1000">
                <a:solidFill>
                  <a:schemeClr val="dk2"/>
                </a:solidFill>
                <a:latin typeface="Open Sans"/>
                <a:ea typeface="Open Sans"/>
                <a:cs typeface="Open Sans"/>
                <a:sym typeface="Open Sans"/>
              </a:defRPr>
            </a:lvl7pPr>
            <a:lvl8pPr lvl="7" rtl="0" algn="r">
              <a:buNone/>
              <a:defRPr sz="1000">
                <a:solidFill>
                  <a:schemeClr val="dk2"/>
                </a:solidFill>
                <a:latin typeface="Open Sans"/>
                <a:ea typeface="Open Sans"/>
                <a:cs typeface="Open Sans"/>
                <a:sym typeface="Open Sans"/>
              </a:defRPr>
            </a:lvl8pPr>
            <a:lvl9pPr lvl="8" rtl="0"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p14:dur="400">
        <p:fade/>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10" name="Shape 110"/>
        <p:cNvGrpSpPr/>
        <p:nvPr/>
      </p:nvGrpSpPr>
      <p:grpSpPr>
        <a:xfrm>
          <a:off x="0" y="0"/>
          <a:ext cx="0" cy="0"/>
          <a:chOff x="0" y="0"/>
          <a:chExt cx="0" cy="0"/>
        </a:xfrm>
      </p:grpSpPr>
      <p:sp>
        <p:nvSpPr>
          <p:cNvPr id="111" name="Google Shape;111;p25"/>
          <p:cNvSpPr txBox="1"/>
          <p:nvPr>
            <p:ph type="ctrTitle"/>
          </p:nvPr>
        </p:nvSpPr>
        <p:spPr>
          <a:xfrm>
            <a:off x="1013619" y="1987827"/>
            <a:ext cx="7136700" cy="1022400"/>
          </a:xfrm>
          <a:prstGeom prst="rect">
            <a:avLst/>
          </a:prstGeom>
          <a:noFill/>
          <a:ln>
            <a:noFill/>
          </a:ln>
        </p:spPr>
        <p:txBody>
          <a:bodyPr anchorCtr="0" anchor="b" bIns="0" lIns="171450" spcFirstLastPara="1" rIns="171450" wrap="square" tIns="171450">
            <a:noAutofit/>
          </a:bodyPr>
          <a:lstStyle/>
          <a:p>
            <a:pPr indent="0" lvl="0" marL="0" rtl="0" algn="ctr">
              <a:lnSpc>
                <a:spcPct val="80000"/>
              </a:lnSpc>
              <a:spcBef>
                <a:spcPts val="0"/>
              </a:spcBef>
              <a:spcAft>
                <a:spcPts val="0"/>
              </a:spcAft>
              <a:buClr>
                <a:srgbClr val="FFFEFF"/>
              </a:buClr>
              <a:buSzPts val="4100"/>
              <a:buFont typeface="Calibri"/>
              <a:buNone/>
            </a:pPr>
            <a:r>
              <a:rPr lang="en" sz="3000">
                <a:solidFill>
                  <a:schemeClr val="dk1"/>
                </a:solidFill>
                <a:latin typeface="Comic Sans MS"/>
                <a:ea typeface="Comic Sans MS"/>
                <a:cs typeface="Comic Sans MS"/>
                <a:sym typeface="Comic Sans MS"/>
              </a:rPr>
              <a:t>Display Input Lag/Response Time Tester</a:t>
            </a:r>
            <a:endParaRPr sz="3000">
              <a:solidFill>
                <a:schemeClr val="dk1"/>
              </a:solidFill>
              <a:highlight>
                <a:srgbClr val="FFFFFF"/>
              </a:highlight>
              <a:latin typeface="Bree Serif"/>
              <a:ea typeface="Bree Serif"/>
              <a:cs typeface="Bree Serif"/>
              <a:sym typeface="Bree Serif"/>
            </a:endParaRPr>
          </a:p>
          <a:p>
            <a:pPr indent="0" lvl="0" marL="0" rtl="0" algn="ctr">
              <a:lnSpc>
                <a:spcPct val="80000"/>
              </a:lnSpc>
              <a:spcBef>
                <a:spcPts val="0"/>
              </a:spcBef>
              <a:spcAft>
                <a:spcPts val="0"/>
              </a:spcAft>
              <a:buClr>
                <a:srgbClr val="FFFEFF"/>
              </a:buClr>
              <a:buSzPts val="4100"/>
              <a:buFont typeface="Calibri"/>
              <a:buNone/>
            </a:pPr>
            <a:r>
              <a:t/>
            </a:r>
            <a:endParaRPr sz="2700">
              <a:solidFill>
                <a:srgbClr val="000000"/>
              </a:solidFill>
              <a:latin typeface="Bree Serif"/>
              <a:ea typeface="Bree Serif"/>
              <a:cs typeface="Bree Serif"/>
              <a:sym typeface="Bree Serif"/>
            </a:endParaRPr>
          </a:p>
        </p:txBody>
      </p:sp>
      <p:sp>
        <p:nvSpPr>
          <p:cNvPr id="112" name="Google Shape;112;p25"/>
          <p:cNvSpPr txBox="1"/>
          <p:nvPr>
            <p:ph idx="1" type="subTitle"/>
          </p:nvPr>
        </p:nvSpPr>
        <p:spPr>
          <a:xfrm>
            <a:off x="2463000" y="4226300"/>
            <a:ext cx="5946600" cy="42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Zihan (Simon) Zhao, Shizhang (Steven) Yin</a:t>
            </a:r>
            <a:endParaRPr sz="1400"/>
          </a:p>
        </p:txBody>
      </p:sp>
      <p:sp>
        <p:nvSpPr>
          <p:cNvPr id="113" name="Google Shape;113;p25"/>
          <p:cNvSpPr txBox="1"/>
          <p:nvPr/>
        </p:nvSpPr>
        <p:spPr>
          <a:xfrm>
            <a:off x="3370406" y="2883919"/>
            <a:ext cx="7340400" cy="8562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t/>
            </a:r>
            <a:endParaRPr b="1" sz="2700">
              <a:solidFill>
                <a:schemeClr val="accent2"/>
              </a:solidFill>
              <a:highlight>
                <a:srgbClr val="FFFFFF"/>
              </a:highlight>
              <a:latin typeface="Bree Serif"/>
              <a:ea typeface="Bree Serif"/>
              <a:cs typeface="Bree Serif"/>
              <a:sym typeface="Bree Serif"/>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12" name="Shape 212"/>
        <p:cNvGrpSpPr/>
        <p:nvPr/>
      </p:nvGrpSpPr>
      <p:grpSpPr>
        <a:xfrm>
          <a:off x="0" y="0"/>
          <a:ext cx="0" cy="0"/>
          <a:chOff x="0" y="0"/>
          <a:chExt cx="0" cy="0"/>
        </a:xfrm>
      </p:grpSpPr>
      <p:sp>
        <p:nvSpPr>
          <p:cNvPr id="213" name="Google Shape;213;p3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accent2"/>
                </a:solidFill>
                <a:latin typeface="Rockwell"/>
                <a:ea typeface="Rockwell"/>
                <a:cs typeface="Rockwell"/>
                <a:sym typeface="Rockwell"/>
              </a:rPr>
              <a:t>Major Problems and Solutions</a:t>
            </a:r>
            <a:endParaRPr/>
          </a:p>
        </p:txBody>
      </p:sp>
      <p:sp>
        <p:nvSpPr>
          <p:cNvPr id="214" name="Google Shape;214;p3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Font typeface="Rockwell"/>
              <a:buChar char="●"/>
            </a:pPr>
            <a:r>
              <a:rPr lang="en" sz="2400">
                <a:solidFill>
                  <a:srgbClr val="000000"/>
                </a:solidFill>
                <a:latin typeface="Rockwell"/>
                <a:ea typeface="Rockwell"/>
                <a:cs typeface="Rockwell"/>
                <a:sym typeface="Rockwell"/>
              </a:rPr>
              <a:t>For Pixel Response Time </a:t>
            </a:r>
            <a:r>
              <a:rPr lang="en" sz="2400">
                <a:solidFill>
                  <a:srgbClr val="000000"/>
                </a:solidFill>
                <a:latin typeface="Rockwell"/>
                <a:ea typeface="Rockwell"/>
                <a:cs typeface="Rockwell"/>
                <a:sym typeface="Rockwell"/>
              </a:rPr>
              <a:t>measurement</a:t>
            </a:r>
            <a:r>
              <a:rPr lang="en" sz="2400">
                <a:solidFill>
                  <a:srgbClr val="000000"/>
                </a:solidFill>
                <a:latin typeface="Rockwell"/>
                <a:ea typeface="Rockwell"/>
                <a:cs typeface="Rockwell"/>
                <a:sym typeface="Rockwell"/>
              </a:rPr>
              <a:t>, double thresholds are hard to set during </a:t>
            </a:r>
            <a:r>
              <a:rPr lang="en" sz="2400">
                <a:solidFill>
                  <a:srgbClr val="000000"/>
                </a:solidFill>
                <a:latin typeface="Rockwell"/>
                <a:ea typeface="Rockwell"/>
                <a:cs typeface="Rockwell"/>
                <a:sym typeface="Rockwell"/>
              </a:rPr>
              <a:t>initialization</a:t>
            </a:r>
            <a:r>
              <a:rPr lang="en" sz="2400">
                <a:solidFill>
                  <a:srgbClr val="000000"/>
                </a:solidFill>
                <a:latin typeface="Rockwell"/>
                <a:ea typeface="Rockwell"/>
                <a:cs typeface="Rockwell"/>
                <a:sym typeface="Rockwell"/>
              </a:rPr>
              <a:t>.</a:t>
            </a:r>
            <a:endParaRPr sz="2400">
              <a:solidFill>
                <a:srgbClr val="000000"/>
              </a:solidFill>
              <a:latin typeface="Rockwell"/>
              <a:ea typeface="Rockwell"/>
              <a:cs typeface="Rockwell"/>
              <a:sym typeface="Rockwell"/>
            </a:endParaRPr>
          </a:p>
          <a:p>
            <a:pPr indent="-381000" lvl="0" marL="457200" rtl="0" algn="l">
              <a:spcBef>
                <a:spcPts val="0"/>
              </a:spcBef>
              <a:spcAft>
                <a:spcPts val="0"/>
              </a:spcAft>
              <a:buClr>
                <a:srgbClr val="000000"/>
              </a:buClr>
              <a:buSzPts val="2400"/>
              <a:buFont typeface="Rockwell"/>
              <a:buChar char="●"/>
            </a:pPr>
            <a:r>
              <a:rPr lang="en" sz="2400">
                <a:solidFill>
                  <a:srgbClr val="000000"/>
                </a:solidFill>
                <a:latin typeface="Rockwell"/>
                <a:ea typeface="Rockwell"/>
                <a:cs typeface="Rockwell"/>
                <a:sym typeface="Rockwell"/>
              </a:rPr>
              <a:t>Solution: Edge Detection using double derivative</a:t>
            </a:r>
            <a:endParaRPr sz="2400">
              <a:solidFill>
                <a:srgbClr val="000000"/>
              </a:solidFill>
              <a:latin typeface="Rockwell"/>
              <a:ea typeface="Rockwell"/>
              <a:cs typeface="Rockwell"/>
              <a:sym typeface="Rockwell"/>
            </a:endParaRPr>
          </a:p>
        </p:txBody>
      </p:sp>
      <p:pic>
        <p:nvPicPr>
          <p:cNvPr id="215" name="Google Shape;215;p34"/>
          <p:cNvPicPr preferRelativeResize="0"/>
          <p:nvPr/>
        </p:nvPicPr>
        <p:blipFill>
          <a:blip r:embed="rId3">
            <a:alphaModFix/>
          </a:blip>
          <a:stretch>
            <a:fillRect/>
          </a:stretch>
        </p:blipFill>
        <p:spPr>
          <a:xfrm>
            <a:off x="2188138" y="2634900"/>
            <a:ext cx="4352925" cy="2266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19" name="Shape 219"/>
        <p:cNvGrpSpPr/>
        <p:nvPr/>
      </p:nvGrpSpPr>
      <p:grpSpPr>
        <a:xfrm>
          <a:off x="0" y="0"/>
          <a:ext cx="0" cy="0"/>
          <a:chOff x="0" y="0"/>
          <a:chExt cx="0" cy="0"/>
        </a:xfrm>
      </p:grpSpPr>
      <p:sp>
        <p:nvSpPr>
          <p:cNvPr id="220" name="Google Shape;220;p3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accent2"/>
                </a:solidFill>
                <a:latin typeface="Rockwell"/>
                <a:ea typeface="Rockwell"/>
                <a:cs typeface="Rockwell"/>
                <a:sym typeface="Rockwell"/>
              </a:rPr>
              <a:t>Major Problems and Solutions</a:t>
            </a:r>
            <a:endParaRPr/>
          </a:p>
        </p:txBody>
      </p:sp>
      <p:sp>
        <p:nvSpPr>
          <p:cNvPr id="221" name="Google Shape;221;p3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Font typeface="Rockwell"/>
              <a:buChar char="●"/>
            </a:pPr>
            <a:r>
              <a:rPr lang="en" sz="2400">
                <a:solidFill>
                  <a:srgbClr val="000000"/>
                </a:solidFill>
                <a:latin typeface="Rockwell"/>
                <a:ea typeface="Rockwell"/>
                <a:cs typeface="Rockwell"/>
                <a:sym typeface="Rockwell"/>
              </a:rPr>
              <a:t>Design compilation takes a long time </a:t>
            </a:r>
            <a:endParaRPr sz="2400">
              <a:solidFill>
                <a:srgbClr val="000000"/>
              </a:solidFill>
              <a:latin typeface="Rockwell"/>
              <a:ea typeface="Rockwell"/>
              <a:cs typeface="Rockwell"/>
              <a:sym typeface="Rockwell"/>
            </a:endParaRPr>
          </a:p>
          <a:p>
            <a:pPr indent="-381000" lvl="0" marL="457200" rtl="0" algn="l">
              <a:spcBef>
                <a:spcPts val="0"/>
              </a:spcBef>
              <a:spcAft>
                <a:spcPts val="0"/>
              </a:spcAft>
              <a:buClr>
                <a:srgbClr val="000000"/>
              </a:buClr>
              <a:buSzPts val="2400"/>
              <a:buFont typeface="Rockwell"/>
              <a:buChar char="●"/>
            </a:pPr>
            <a:r>
              <a:rPr lang="en" sz="2400">
                <a:solidFill>
                  <a:srgbClr val="000000"/>
                </a:solidFill>
                <a:latin typeface="Rockwell"/>
                <a:ea typeface="Rockwell"/>
                <a:cs typeface="Rockwell"/>
                <a:sym typeface="Rockwell"/>
              </a:rPr>
              <a:t>IP documentation are difficult to understand</a:t>
            </a:r>
            <a:endParaRPr sz="2400">
              <a:solidFill>
                <a:srgbClr val="000000"/>
              </a:solidFill>
              <a:latin typeface="Rockwell"/>
              <a:ea typeface="Rockwell"/>
              <a:cs typeface="Rockwell"/>
              <a:sym typeface="Rockwell"/>
            </a:endParaRPr>
          </a:p>
        </p:txBody>
      </p:sp>
      <p:pic>
        <p:nvPicPr>
          <p:cNvPr id="222" name="Google Shape;222;p35"/>
          <p:cNvPicPr preferRelativeResize="0"/>
          <p:nvPr/>
        </p:nvPicPr>
        <p:blipFill>
          <a:blip r:embed="rId3">
            <a:alphaModFix/>
          </a:blip>
          <a:stretch>
            <a:fillRect/>
          </a:stretch>
        </p:blipFill>
        <p:spPr>
          <a:xfrm>
            <a:off x="311698" y="2831700"/>
            <a:ext cx="4239400" cy="1383625"/>
          </a:xfrm>
          <a:prstGeom prst="rect">
            <a:avLst/>
          </a:prstGeom>
          <a:noFill/>
          <a:ln>
            <a:noFill/>
          </a:ln>
        </p:spPr>
      </p:pic>
      <p:pic>
        <p:nvPicPr>
          <p:cNvPr id="223" name="Google Shape;223;p35"/>
          <p:cNvPicPr preferRelativeResize="0"/>
          <p:nvPr/>
        </p:nvPicPr>
        <p:blipFill>
          <a:blip r:embed="rId4">
            <a:alphaModFix/>
          </a:blip>
          <a:stretch>
            <a:fillRect/>
          </a:stretch>
        </p:blipFill>
        <p:spPr>
          <a:xfrm>
            <a:off x="4999874" y="2313838"/>
            <a:ext cx="3049600" cy="2419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27" name="Shape 227"/>
        <p:cNvGrpSpPr/>
        <p:nvPr/>
      </p:nvGrpSpPr>
      <p:grpSpPr>
        <a:xfrm>
          <a:off x="0" y="0"/>
          <a:ext cx="0" cy="0"/>
          <a:chOff x="0" y="0"/>
          <a:chExt cx="0" cy="0"/>
        </a:xfrm>
      </p:grpSpPr>
      <p:sp>
        <p:nvSpPr>
          <p:cNvPr id="228" name="Google Shape;228;p36"/>
          <p:cNvSpPr txBox="1"/>
          <p:nvPr>
            <p:ph type="title"/>
          </p:nvPr>
        </p:nvSpPr>
        <p:spPr>
          <a:xfrm>
            <a:off x="311700" y="4708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accent2"/>
                </a:solidFill>
                <a:latin typeface="Rockwell"/>
                <a:ea typeface="Rockwell"/>
                <a:cs typeface="Rockwell"/>
                <a:sym typeface="Rockwell"/>
              </a:rPr>
              <a:t>Design Process</a:t>
            </a:r>
            <a:endParaRPr b="0" sz="2300">
              <a:solidFill>
                <a:schemeClr val="accent2"/>
              </a:solidFill>
              <a:latin typeface="Rockwell"/>
              <a:ea typeface="Rockwell"/>
              <a:cs typeface="Rockwell"/>
              <a:sym typeface="Rockwell"/>
            </a:endParaRPr>
          </a:p>
        </p:txBody>
      </p:sp>
      <p:sp>
        <p:nvSpPr>
          <p:cNvPr id="229" name="Google Shape;229;p36"/>
          <p:cNvSpPr txBox="1"/>
          <p:nvPr/>
        </p:nvSpPr>
        <p:spPr>
          <a:xfrm>
            <a:off x="401450" y="1017775"/>
            <a:ext cx="7715700" cy="38631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1000"/>
              </a:spcBef>
              <a:spcAft>
                <a:spcPts val="0"/>
              </a:spcAft>
              <a:buSzPts val="2400"/>
              <a:buFont typeface="Rockwell"/>
              <a:buChar char="●"/>
            </a:pPr>
            <a:r>
              <a:rPr lang="en" sz="2400">
                <a:latin typeface="Rockwell"/>
                <a:ea typeface="Rockwell"/>
                <a:cs typeface="Rockwell"/>
                <a:sym typeface="Rockwell"/>
              </a:rPr>
              <a:t>Hierarchical</a:t>
            </a:r>
            <a:r>
              <a:rPr lang="en" sz="2400">
                <a:latin typeface="Rockwell"/>
                <a:ea typeface="Rockwell"/>
                <a:cs typeface="Rockwell"/>
                <a:sym typeface="Rockwell"/>
              </a:rPr>
              <a:t> and </a:t>
            </a:r>
            <a:r>
              <a:rPr lang="en" sz="2400">
                <a:latin typeface="Rockwell"/>
                <a:ea typeface="Rockwell"/>
                <a:cs typeface="Rockwell"/>
                <a:sym typeface="Rockwell"/>
              </a:rPr>
              <a:t>parallel</a:t>
            </a:r>
            <a:r>
              <a:rPr lang="en" sz="2400">
                <a:latin typeface="Rockwell"/>
                <a:ea typeface="Rockwell"/>
                <a:cs typeface="Rockwell"/>
                <a:sym typeface="Rockwell"/>
              </a:rPr>
              <a:t> structure</a:t>
            </a:r>
            <a:endParaRPr sz="2400">
              <a:latin typeface="Rockwell"/>
              <a:ea typeface="Rockwell"/>
              <a:cs typeface="Rockwell"/>
              <a:sym typeface="Rockwell"/>
            </a:endParaRPr>
          </a:p>
          <a:p>
            <a:pPr indent="-381000" lvl="1" marL="914400" rtl="0" algn="l">
              <a:lnSpc>
                <a:spcPct val="115000"/>
              </a:lnSpc>
              <a:spcBef>
                <a:spcPts val="1000"/>
              </a:spcBef>
              <a:spcAft>
                <a:spcPts val="0"/>
              </a:spcAft>
              <a:buSzPts val="2400"/>
              <a:buFont typeface="Rockwell"/>
              <a:buChar char="○"/>
            </a:pPr>
            <a:r>
              <a:rPr lang="en" sz="2400">
                <a:latin typeface="Rockwell"/>
                <a:ea typeface="Rockwell"/>
                <a:cs typeface="Rockwell"/>
                <a:sym typeface="Rockwell"/>
              </a:rPr>
              <a:t>Parts designed, implemented and tested </a:t>
            </a:r>
            <a:r>
              <a:rPr lang="en" sz="2400">
                <a:latin typeface="Rockwell"/>
                <a:ea typeface="Rockwell"/>
                <a:cs typeface="Rockwell"/>
                <a:sym typeface="Rockwell"/>
              </a:rPr>
              <a:t>independently</a:t>
            </a:r>
            <a:endParaRPr sz="2400">
              <a:latin typeface="Rockwell"/>
              <a:ea typeface="Rockwell"/>
              <a:cs typeface="Rockwell"/>
              <a:sym typeface="Rockwell"/>
            </a:endParaRPr>
          </a:p>
          <a:p>
            <a:pPr indent="-381000" lvl="1" marL="914400" rtl="0" algn="l">
              <a:lnSpc>
                <a:spcPct val="115000"/>
              </a:lnSpc>
              <a:spcBef>
                <a:spcPts val="1000"/>
              </a:spcBef>
              <a:spcAft>
                <a:spcPts val="0"/>
              </a:spcAft>
              <a:buSzPts val="2400"/>
              <a:buFont typeface="Rockwell"/>
              <a:buChar char="○"/>
            </a:pPr>
            <a:r>
              <a:rPr lang="en" sz="2400">
                <a:latin typeface="Rockwell"/>
                <a:ea typeface="Rockwell"/>
                <a:cs typeface="Rockwell"/>
                <a:sym typeface="Rockwell"/>
              </a:rPr>
              <a:t>Easy to assign to team members</a:t>
            </a:r>
            <a:endParaRPr sz="2400">
              <a:latin typeface="Rockwell"/>
              <a:ea typeface="Rockwell"/>
              <a:cs typeface="Rockwell"/>
              <a:sym typeface="Rockwell"/>
            </a:endParaRPr>
          </a:p>
          <a:p>
            <a:pPr indent="-381000" lvl="0" marL="457200" rtl="0" algn="l">
              <a:lnSpc>
                <a:spcPct val="115000"/>
              </a:lnSpc>
              <a:spcBef>
                <a:spcPts val="1000"/>
              </a:spcBef>
              <a:spcAft>
                <a:spcPts val="0"/>
              </a:spcAft>
              <a:buSzPts val="2400"/>
              <a:buFont typeface="Rockwell"/>
              <a:buChar char="●"/>
            </a:pPr>
            <a:r>
              <a:rPr lang="en" sz="2400">
                <a:latin typeface="Rockwell"/>
                <a:ea typeface="Rockwell"/>
                <a:cs typeface="Rockwell"/>
                <a:sym typeface="Rockwell"/>
              </a:rPr>
              <a:t>Merge parts and testing</a:t>
            </a:r>
            <a:endParaRPr sz="2400">
              <a:latin typeface="Rockwell"/>
              <a:ea typeface="Rockwell"/>
              <a:cs typeface="Rockwell"/>
              <a:sym typeface="Rockwell"/>
            </a:endParaRPr>
          </a:p>
          <a:p>
            <a:pPr indent="-381000" lvl="1" marL="914400" rtl="0" algn="l">
              <a:lnSpc>
                <a:spcPct val="115000"/>
              </a:lnSpc>
              <a:spcBef>
                <a:spcPts val="1000"/>
              </a:spcBef>
              <a:spcAft>
                <a:spcPts val="0"/>
              </a:spcAft>
              <a:buSzPts val="2400"/>
              <a:buFont typeface="Rockwell"/>
              <a:buChar char="○"/>
            </a:pPr>
            <a:r>
              <a:rPr lang="en" sz="2400">
                <a:latin typeface="Rockwell"/>
                <a:ea typeface="Rockwell"/>
                <a:cs typeface="Rockwell"/>
                <a:sym typeface="Rockwell"/>
              </a:rPr>
              <a:t>Based on project requirements</a:t>
            </a:r>
            <a:endParaRPr sz="2400">
              <a:latin typeface="Rockwell"/>
              <a:ea typeface="Rockwell"/>
              <a:cs typeface="Rockwell"/>
              <a:sym typeface="Rockwell"/>
            </a:endParaRPr>
          </a:p>
          <a:p>
            <a:pPr indent="-381000" lvl="1" marL="914400" rtl="0" algn="l">
              <a:lnSpc>
                <a:spcPct val="115000"/>
              </a:lnSpc>
              <a:spcBef>
                <a:spcPts val="1000"/>
              </a:spcBef>
              <a:spcAft>
                <a:spcPts val="0"/>
              </a:spcAft>
              <a:buSzPts val="2400"/>
              <a:buFont typeface="Rockwell"/>
              <a:buChar char="○"/>
            </a:pPr>
            <a:r>
              <a:rPr lang="en" sz="2400">
                <a:latin typeface="Rockwell"/>
                <a:ea typeface="Rockwell"/>
                <a:cs typeface="Rockwell"/>
                <a:sym typeface="Rockwell"/>
              </a:rPr>
              <a:t>Compared with monitor </a:t>
            </a:r>
            <a:r>
              <a:rPr lang="en" sz="2400">
                <a:latin typeface="Rockwell"/>
                <a:ea typeface="Rockwell"/>
                <a:cs typeface="Rockwell"/>
                <a:sym typeface="Rockwell"/>
              </a:rPr>
              <a:t>specification</a:t>
            </a:r>
            <a:endParaRPr sz="2400">
              <a:latin typeface="Rockwell"/>
              <a:ea typeface="Rockwell"/>
              <a:cs typeface="Rockwell"/>
              <a:sym typeface="Rockwe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33" name="Shape 233"/>
        <p:cNvGrpSpPr/>
        <p:nvPr/>
      </p:nvGrpSpPr>
      <p:grpSpPr>
        <a:xfrm>
          <a:off x="0" y="0"/>
          <a:ext cx="0" cy="0"/>
          <a:chOff x="0" y="0"/>
          <a:chExt cx="0" cy="0"/>
        </a:xfrm>
      </p:grpSpPr>
      <p:sp>
        <p:nvSpPr>
          <p:cNvPr id="234" name="Google Shape;234;p37"/>
          <p:cNvSpPr txBox="1"/>
          <p:nvPr>
            <p:ph type="title"/>
          </p:nvPr>
        </p:nvSpPr>
        <p:spPr>
          <a:xfrm>
            <a:off x="311700" y="4708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accent2"/>
                </a:solidFill>
                <a:latin typeface="Rockwell"/>
                <a:ea typeface="Rockwell"/>
                <a:cs typeface="Rockwell"/>
                <a:sym typeface="Rockwell"/>
              </a:rPr>
              <a:t>Project Learned</a:t>
            </a:r>
            <a:endParaRPr b="0" sz="2300">
              <a:solidFill>
                <a:schemeClr val="accent2"/>
              </a:solidFill>
              <a:latin typeface="Rockwell"/>
              <a:ea typeface="Rockwell"/>
              <a:cs typeface="Rockwell"/>
              <a:sym typeface="Rockwell"/>
            </a:endParaRPr>
          </a:p>
        </p:txBody>
      </p:sp>
      <p:sp>
        <p:nvSpPr>
          <p:cNvPr id="235" name="Google Shape;235;p37"/>
          <p:cNvSpPr txBox="1"/>
          <p:nvPr/>
        </p:nvSpPr>
        <p:spPr>
          <a:xfrm>
            <a:off x="401450" y="1017775"/>
            <a:ext cx="7715700" cy="39012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1000"/>
              </a:spcBef>
              <a:spcAft>
                <a:spcPts val="0"/>
              </a:spcAft>
              <a:buSzPts val="2400"/>
              <a:buFont typeface="Rockwell"/>
              <a:buChar char="●"/>
            </a:pPr>
            <a:r>
              <a:rPr lang="en" sz="2400">
                <a:latin typeface="Rockwell"/>
                <a:ea typeface="Rockwell"/>
                <a:cs typeface="Rockwell"/>
                <a:sym typeface="Rockwell"/>
              </a:rPr>
              <a:t>System level block design</a:t>
            </a:r>
            <a:endParaRPr sz="2400">
              <a:latin typeface="Rockwell"/>
              <a:ea typeface="Rockwell"/>
              <a:cs typeface="Rockwell"/>
              <a:sym typeface="Rockwell"/>
            </a:endParaRPr>
          </a:p>
          <a:p>
            <a:pPr indent="-381000" lvl="0" marL="457200" rtl="0" algn="l">
              <a:lnSpc>
                <a:spcPct val="115000"/>
              </a:lnSpc>
              <a:spcBef>
                <a:spcPts val="1000"/>
              </a:spcBef>
              <a:spcAft>
                <a:spcPts val="0"/>
              </a:spcAft>
              <a:buSzPts val="2400"/>
              <a:buFont typeface="Rockwell"/>
              <a:buChar char="●"/>
            </a:pPr>
            <a:r>
              <a:rPr lang="en" sz="2400">
                <a:latin typeface="Rockwell"/>
                <a:ea typeface="Rockwell"/>
                <a:cs typeface="Rockwell"/>
                <a:sym typeface="Rockwell"/>
              </a:rPr>
              <a:t>Working in group</a:t>
            </a:r>
            <a:endParaRPr sz="2400">
              <a:latin typeface="Rockwell"/>
              <a:ea typeface="Rockwell"/>
              <a:cs typeface="Rockwell"/>
              <a:sym typeface="Rockwell"/>
            </a:endParaRPr>
          </a:p>
          <a:p>
            <a:pPr indent="-381000" lvl="0" marL="457200" rtl="0" algn="l">
              <a:lnSpc>
                <a:spcPct val="115000"/>
              </a:lnSpc>
              <a:spcBef>
                <a:spcPts val="1000"/>
              </a:spcBef>
              <a:spcAft>
                <a:spcPts val="0"/>
              </a:spcAft>
              <a:buSzPts val="2400"/>
              <a:buFont typeface="Rockwell"/>
              <a:buChar char="●"/>
            </a:pPr>
            <a:r>
              <a:rPr lang="en" sz="2400">
                <a:latin typeface="Rockwell"/>
                <a:ea typeface="Rockwell"/>
                <a:cs typeface="Rockwell"/>
                <a:sym typeface="Rockwell"/>
              </a:rPr>
              <a:t>Hardware development is hard</a:t>
            </a:r>
            <a:endParaRPr sz="2400">
              <a:latin typeface="Rockwell"/>
              <a:ea typeface="Rockwell"/>
              <a:cs typeface="Rockwell"/>
              <a:sym typeface="Rockwe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17" name="Shape 117"/>
        <p:cNvGrpSpPr/>
        <p:nvPr/>
      </p:nvGrpSpPr>
      <p:grpSpPr>
        <a:xfrm>
          <a:off x="0" y="0"/>
          <a:ext cx="0" cy="0"/>
          <a:chOff x="0" y="0"/>
          <a:chExt cx="0" cy="0"/>
        </a:xfrm>
      </p:grpSpPr>
      <p:sp>
        <p:nvSpPr>
          <p:cNvPr id="118" name="Google Shape;118;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accent2"/>
                </a:solidFill>
                <a:latin typeface="Rockwell"/>
                <a:ea typeface="Rockwell"/>
                <a:cs typeface="Rockwell"/>
                <a:sym typeface="Rockwell"/>
              </a:rPr>
              <a:t>Project Description</a:t>
            </a:r>
            <a:endParaRPr/>
          </a:p>
        </p:txBody>
      </p:sp>
      <p:sp>
        <p:nvSpPr>
          <p:cNvPr id="119" name="Google Shape;119;p26"/>
          <p:cNvSpPr txBox="1"/>
          <p:nvPr/>
        </p:nvSpPr>
        <p:spPr>
          <a:xfrm>
            <a:off x="517800" y="994175"/>
            <a:ext cx="6627900" cy="3585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Display testing device for</a:t>
            </a:r>
            <a:endParaRPr sz="2000"/>
          </a:p>
          <a:p>
            <a:pPr indent="-355600" lvl="1" marL="914400" rtl="0" algn="l">
              <a:lnSpc>
                <a:spcPct val="115000"/>
              </a:lnSpc>
              <a:spcBef>
                <a:spcPts val="1000"/>
              </a:spcBef>
              <a:spcAft>
                <a:spcPts val="0"/>
              </a:spcAft>
              <a:buSzPts val="2000"/>
              <a:buChar char="○"/>
            </a:pPr>
            <a:r>
              <a:rPr lang="en" sz="2000"/>
              <a:t>Input lag</a:t>
            </a:r>
            <a:endParaRPr sz="2000"/>
          </a:p>
          <a:p>
            <a:pPr indent="-355600" lvl="1" marL="914400" rtl="0" algn="l">
              <a:lnSpc>
                <a:spcPct val="115000"/>
              </a:lnSpc>
              <a:spcBef>
                <a:spcPts val="0"/>
              </a:spcBef>
              <a:spcAft>
                <a:spcPts val="0"/>
              </a:spcAft>
              <a:buSzPts val="2000"/>
              <a:buChar char="○"/>
            </a:pPr>
            <a:r>
              <a:rPr lang="en" sz="2000"/>
              <a:t>Pixel response time</a:t>
            </a:r>
            <a:endParaRPr sz="2000"/>
          </a:p>
          <a:p>
            <a:pPr indent="0" lvl="0" marL="914400" rtl="0" algn="l">
              <a:lnSpc>
                <a:spcPct val="115000"/>
              </a:lnSpc>
              <a:spcBef>
                <a:spcPts val="0"/>
              </a:spcBef>
              <a:spcAft>
                <a:spcPts val="0"/>
              </a:spcAft>
              <a:buNone/>
            </a:pPr>
            <a:r>
              <a:t/>
            </a:r>
            <a:endParaRPr sz="2000"/>
          </a:p>
          <a:p>
            <a:pPr indent="-355600" lvl="0" marL="457200" rtl="0" algn="l">
              <a:lnSpc>
                <a:spcPct val="115000"/>
              </a:lnSpc>
              <a:spcBef>
                <a:spcPts val="0"/>
              </a:spcBef>
              <a:spcAft>
                <a:spcPts val="0"/>
              </a:spcAft>
              <a:buSzPts val="2000"/>
              <a:buChar char="●"/>
            </a:pPr>
            <a:r>
              <a:rPr lang="en" sz="2000"/>
              <a:t>Key Functional Requirements</a:t>
            </a:r>
            <a:endParaRPr sz="2000"/>
          </a:p>
          <a:p>
            <a:pPr indent="-355600" lvl="1" marL="914400" rtl="0" algn="l">
              <a:lnSpc>
                <a:spcPct val="115000"/>
              </a:lnSpc>
              <a:spcBef>
                <a:spcPts val="1000"/>
              </a:spcBef>
              <a:spcAft>
                <a:spcPts val="0"/>
              </a:spcAft>
              <a:buSzPts val="2000"/>
              <a:buChar char="○"/>
            </a:pPr>
            <a:r>
              <a:rPr lang="en" sz="2000"/>
              <a:t>Results can be measured within 1ms margin</a:t>
            </a:r>
            <a:endParaRPr sz="2000"/>
          </a:p>
          <a:p>
            <a:pPr indent="-355600" lvl="1" marL="914400" rtl="0" algn="l">
              <a:lnSpc>
                <a:spcPct val="115000"/>
              </a:lnSpc>
              <a:spcBef>
                <a:spcPts val="0"/>
              </a:spcBef>
              <a:spcAft>
                <a:spcPts val="0"/>
              </a:spcAft>
              <a:buSzPts val="2000"/>
              <a:buChar char="○"/>
            </a:pPr>
            <a:r>
              <a:rPr lang="en" sz="2000"/>
              <a:t>Light sensor have to be sampled at a high rate</a:t>
            </a:r>
            <a:endParaRPr sz="2000"/>
          </a:p>
          <a:p>
            <a:pPr indent="-355600" lvl="1" marL="914400" rtl="0" algn="l">
              <a:lnSpc>
                <a:spcPct val="115000"/>
              </a:lnSpc>
              <a:spcBef>
                <a:spcPts val="0"/>
              </a:spcBef>
              <a:spcAft>
                <a:spcPts val="0"/>
              </a:spcAft>
              <a:buSzPts val="2000"/>
              <a:buChar char="○"/>
            </a:pPr>
            <a:r>
              <a:rPr lang="en" sz="2000"/>
              <a:t>Able to support different display technologies</a:t>
            </a:r>
            <a:endParaRPr sz="2000"/>
          </a:p>
          <a:p>
            <a:pPr indent="-355600" lvl="1" marL="914400" rtl="0" algn="l">
              <a:lnSpc>
                <a:spcPct val="115000"/>
              </a:lnSpc>
              <a:spcBef>
                <a:spcPts val="0"/>
              </a:spcBef>
              <a:spcAft>
                <a:spcPts val="0"/>
              </a:spcAft>
              <a:buSzPts val="2000"/>
              <a:buChar char="○"/>
            </a:pPr>
            <a:r>
              <a:rPr lang="en" sz="2000"/>
              <a:t>Results can be stored on server</a:t>
            </a:r>
            <a:endParaRPr sz="2000"/>
          </a:p>
        </p:txBody>
      </p:sp>
      <p:pic>
        <p:nvPicPr>
          <p:cNvPr id="120" name="Google Shape;120;p26"/>
          <p:cNvPicPr preferRelativeResize="0"/>
          <p:nvPr/>
        </p:nvPicPr>
        <p:blipFill>
          <a:blip r:embed="rId3">
            <a:alphaModFix/>
          </a:blip>
          <a:stretch>
            <a:fillRect/>
          </a:stretch>
        </p:blipFill>
        <p:spPr>
          <a:xfrm>
            <a:off x="7303125" y="3482912"/>
            <a:ext cx="293650" cy="293650"/>
          </a:xfrm>
          <a:prstGeom prst="rect">
            <a:avLst/>
          </a:prstGeom>
          <a:noFill/>
          <a:ln>
            <a:noFill/>
          </a:ln>
        </p:spPr>
      </p:pic>
      <p:pic>
        <p:nvPicPr>
          <p:cNvPr id="121" name="Google Shape;121;p26"/>
          <p:cNvPicPr preferRelativeResize="0"/>
          <p:nvPr/>
        </p:nvPicPr>
        <p:blipFill rotWithShape="1">
          <a:blip r:embed="rId4">
            <a:alphaModFix/>
          </a:blip>
          <a:srcRect b="16749" l="34878" r="32408" t="19734"/>
          <a:stretch/>
        </p:blipFill>
        <p:spPr>
          <a:xfrm>
            <a:off x="7263300" y="3836025"/>
            <a:ext cx="373299" cy="362400"/>
          </a:xfrm>
          <a:prstGeom prst="rect">
            <a:avLst/>
          </a:prstGeom>
          <a:noFill/>
          <a:ln>
            <a:noFill/>
          </a:ln>
        </p:spPr>
      </p:pic>
      <p:pic>
        <p:nvPicPr>
          <p:cNvPr id="122" name="Google Shape;122;p26"/>
          <p:cNvPicPr preferRelativeResize="0"/>
          <p:nvPr/>
        </p:nvPicPr>
        <p:blipFill>
          <a:blip r:embed="rId3">
            <a:alphaModFix/>
          </a:blip>
          <a:stretch>
            <a:fillRect/>
          </a:stretch>
        </p:blipFill>
        <p:spPr>
          <a:xfrm>
            <a:off x="7342950" y="1490049"/>
            <a:ext cx="293650" cy="293650"/>
          </a:xfrm>
          <a:prstGeom prst="rect">
            <a:avLst/>
          </a:prstGeom>
          <a:noFill/>
          <a:ln>
            <a:noFill/>
          </a:ln>
        </p:spPr>
      </p:pic>
      <p:pic>
        <p:nvPicPr>
          <p:cNvPr id="123" name="Google Shape;123;p26"/>
          <p:cNvPicPr preferRelativeResize="0"/>
          <p:nvPr/>
        </p:nvPicPr>
        <p:blipFill>
          <a:blip r:embed="rId3">
            <a:alphaModFix/>
          </a:blip>
          <a:stretch>
            <a:fillRect/>
          </a:stretch>
        </p:blipFill>
        <p:spPr>
          <a:xfrm>
            <a:off x="7342950" y="1843187"/>
            <a:ext cx="293650" cy="293650"/>
          </a:xfrm>
          <a:prstGeom prst="rect">
            <a:avLst/>
          </a:prstGeom>
          <a:noFill/>
          <a:ln>
            <a:noFill/>
          </a:ln>
        </p:spPr>
      </p:pic>
      <p:pic>
        <p:nvPicPr>
          <p:cNvPr id="124" name="Google Shape;124;p26"/>
          <p:cNvPicPr preferRelativeResize="0"/>
          <p:nvPr/>
        </p:nvPicPr>
        <p:blipFill>
          <a:blip r:embed="rId3">
            <a:alphaModFix/>
          </a:blip>
          <a:stretch>
            <a:fillRect/>
          </a:stretch>
        </p:blipFill>
        <p:spPr>
          <a:xfrm>
            <a:off x="7303125" y="4198449"/>
            <a:ext cx="293650" cy="293650"/>
          </a:xfrm>
          <a:prstGeom prst="rect">
            <a:avLst/>
          </a:prstGeom>
          <a:noFill/>
          <a:ln>
            <a:noFill/>
          </a:ln>
        </p:spPr>
      </p:pic>
      <p:pic>
        <p:nvPicPr>
          <p:cNvPr id="125" name="Google Shape;125;p26"/>
          <p:cNvPicPr preferRelativeResize="0"/>
          <p:nvPr/>
        </p:nvPicPr>
        <p:blipFill rotWithShape="1">
          <a:blip r:embed="rId4">
            <a:alphaModFix/>
          </a:blip>
          <a:srcRect b="16749" l="34878" r="32408" t="19734"/>
          <a:stretch/>
        </p:blipFill>
        <p:spPr>
          <a:xfrm>
            <a:off x="7263300" y="3061025"/>
            <a:ext cx="373299" cy="362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29" name="Shape 129"/>
        <p:cNvGrpSpPr/>
        <p:nvPr/>
      </p:nvGrpSpPr>
      <p:grpSpPr>
        <a:xfrm>
          <a:off x="0" y="0"/>
          <a:ext cx="0" cy="0"/>
          <a:chOff x="0" y="0"/>
          <a:chExt cx="0" cy="0"/>
        </a:xfrm>
      </p:grpSpPr>
      <p:sp>
        <p:nvSpPr>
          <p:cNvPr id="130" name="Google Shape;130;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accent2"/>
                </a:solidFill>
                <a:latin typeface="Rockwell"/>
                <a:ea typeface="Rockwell"/>
                <a:cs typeface="Rockwell"/>
                <a:sym typeface="Rockwell"/>
              </a:rPr>
              <a:t>Project Structure: Original</a:t>
            </a:r>
            <a:endParaRPr b="0">
              <a:solidFill>
                <a:schemeClr val="accent2"/>
              </a:solidFill>
              <a:latin typeface="Rockwell"/>
              <a:ea typeface="Rockwell"/>
              <a:cs typeface="Rockwell"/>
              <a:sym typeface="Rockwell"/>
            </a:endParaRPr>
          </a:p>
        </p:txBody>
      </p:sp>
      <p:sp>
        <p:nvSpPr>
          <p:cNvPr id="131" name="Google Shape;131;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2" name="Google Shape;132;p27"/>
          <p:cNvPicPr preferRelativeResize="0"/>
          <p:nvPr/>
        </p:nvPicPr>
        <p:blipFill rotWithShape="1">
          <a:blip r:embed="rId3">
            <a:alphaModFix/>
          </a:blip>
          <a:srcRect b="12163" l="0" r="0" t="9411"/>
          <a:stretch/>
        </p:blipFill>
        <p:spPr>
          <a:xfrm>
            <a:off x="1697550" y="1030075"/>
            <a:ext cx="6531300" cy="34780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36" name="Shape 136"/>
        <p:cNvGrpSpPr/>
        <p:nvPr/>
      </p:nvGrpSpPr>
      <p:grpSpPr>
        <a:xfrm>
          <a:off x="0" y="0"/>
          <a:ext cx="0" cy="0"/>
          <a:chOff x="0" y="0"/>
          <a:chExt cx="0" cy="0"/>
        </a:xfrm>
      </p:grpSpPr>
      <p:sp>
        <p:nvSpPr>
          <p:cNvPr id="137" name="Google Shape;137;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accent2"/>
                </a:solidFill>
                <a:latin typeface="Rockwell"/>
                <a:ea typeface="Rockwell"/>
                <a:cs typeface="Rockwell"/>
                <a:sym typeface="Rockwell"/>
              </a:rPr>
              <a:t>Project Structure: Final</a:t>
            </a:r>
            <a:endParaRPr b="0">
              <a:solidFill>
                <a:schemeClr val="accent2"/>
              </a:solidFill>
              <a:latin typeface="Rockwell"/>
              <a:ea typeface="Rockwell"/>
              <a:cs typeface="Rockwell"/>
              <a:sym typeface="Rockwell"/>
            </a:endParaRPr>
          </a:p>
        </p:txBody>
      </p:sp>
      <p:sp>
        <p:nvSpPr>
          <p:cNvPr id="138" name="Google Shape;138;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9" name="Google Shape;139;p28"/>
          <p:cNvPicPr preferRelativeResize="0"/>
          <p:nvPr/>
        </p:nvPicPr>
        <p:blipFill rotWithShape="1">
          <a:blip r:embed="rId3">
            <a:alphaModFix/>
          </a:blip>
          <a:srcRect b="11983" l="0" r="0" t="9127"/>
          <a:stretch/>
        </p:blipFill>
        <p:spPr>
          <a:xfrm>
            <a:off x="1864525" y="998050"/>
            <a:ext cx="6485749" cy="3837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43" name="Shape 143"/>
        <p:cNvGrpSpPr/>
        <p:nvPr/>
      </p:nvGrpSpPr>
      <p:grpSpPr>
        <a:xfrm>
          <a:off x="0" y="0"/>
          <a:ext cx="0" cy="0"/>
          <a:chOff x="0" y="0"/>
          <a:chExt cx="0" cy="0"/>
        </a:xfrm>
      </p:grpSpPr>
      <p:pic>
        <p:nvPicPr>
          <p:cNvPr id="144" name="Google Shape;144;p29"/>
          <p:cNvPicPr preferRelativeResize="0"/>
          <p:nvPr/>
        </p:nvPicPr>
        <p:blipFill rotWithShape="1">
          <a:blip r:embed="rId3">
            <a:alphaModFix/>
          </a:blip>
          <a:srcRect b="35530" l="0" r="0" t="15955"/>
          <a:stretch/>
        </p:blipFill>
        <p:spPr>
          <a:xfrm>
            <a:off x="1003625" y="1238475"/>
            <a:ext cx="6924724" cy="2519600"/>
          </a:xfrm>
          <a:prstGeom prst="rect">
            <a:avLst/>
          </a:prstGeom>
          <a:noFill/>
          <a:ln>
            <a:noFill/>
          </a:ln>
        </p:spPr>
      </p:pic>
      <p:sp>
        <p:nvSpPr>
          <p:cNvPr id="145" name="Google Shape;145;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accent2"/>
                </a:solidFill>
                <a:latin typeface="Rockwell"/>
                <a:ea typeface="Rockwell"/>
                <a:cs typeface="Rockwell"/>
                <a:sym typeface="Rockwell"/>
              </a:rPr>
              <a:t>Project Structure</a:t>
            </a:r>
            <a:endParaRPr b="0">
              <a:solidFill>
                <a:schemeClr val="accent2"/>
              </a:solidFill>
              <a:latin typeface="Rockwell"/>
              <a:ea typeface="Rockwell"/>
              <a:cs typeface="Rockwell"/>
              <a:sym typeface="Rockwell"/>
            </a:endParaRPr>
          </a:p>
        </p:txBody>
      </p:sp>
      <p:sp>
        <p:nvSpPr>
          <p:cNvPr id="146" name="Google Shape;146;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47" name="Google Shape;147;p29"/>
          <p:cNvGrpSpPr/>
          <p:nvPr/>
        </p:nvGrpSpPr>
        <p:grpSpPr>
          <a:xfrm>
            <a:off x="2186425" y="586025"/>
            <a:ext cx="4835906" cy="2944528"/>
            <a:chOff x="2186425" y="586025"/>
            <a:chExt cx="4835906" cy="2944528"/>
          </a:xfrm>
        </p:grpSpPr>
        <p:sp>
          <p:nvSpPr>
            <p:cNvPr id="148" name="Google Shape;148;p29"/>
            <p:cNvSpPr/>
            <p:nvPr/>
          </p:nvSpPr>
          <p:spPr>
            <a:xfrm>
              <a:off x="2186425" y="1559175"/>
              <a:ext cx="3494718" cy="1971378"/>
            </a:xfrm>
            <a:prstGeom prst="flowChartTerminator">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9"/>
            <p:cNvSpPr txBox="1"/>
            <p:nvPr/>
          </p:nvSpPr>
          <p:spPr>
            <a:xfrm>
              <a:off x="3824331" y="586025"/>
              <a:ext cx="3198000" cy="56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0000"/>
                  </a:solidFill>
                  <a:latin typeface="Open Sans"/>
                  <a:ea typeface="Open Sans"/>
                  <a:cs typeface="Open Sans"/>
                  <a:sym typeface="Open Sans"/>
                </a:rPr>
                <a:t>Control system</a:t>
              </a:r>
              <a:endParaRPr b="1" sz="2400">
                <a:solidFill>
                  <a:srgbClr val="FF0000"/>
                </a:solidFill>
                <a:latin typeface="Open Sans"/>
                <a:ea typeface="Open Sans"/>
                <a:cs typeface="Open Sans"/>
                <a:sym typeface="Open San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53" name="Shape 153"/>
        <p:cNvGrpSpPr/>
        <p:nvPr/>
      </p:nvGrpSpPr>
      <p:grpSpPr>
        <a:xfrm>
          <a:off x="0" y="0"/>
          <a:ext cx="0" cy="0"/>
          <a:chOff x="0" y="0"/>
          <a:chExt cx="0" cy="0"/>
        </a:xfrm>
      </p:grpSpPr>
      <p:sp>
        <p:nvSpPr>
          <p:cNvPr id="154" name="Google Shape;154;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accent2"/>
                </a:solidFill>
                <a:latin typeface="Rockwell"/>
                <a:ea typeface="Rockwell"/>
                <a:cs typeface="Rockwell"/>
                <a:sym typeface="Rockwell"/>
              </a:rPr>
              <a:t>Project Structure</a:t>
            </a:r>
            <a:endParaRPr sz="2100">
              <a:solidFill>
                <a:schemeClr val="accent2"/>
              </a:solidFill>
              <a:latin typeface="Rockwell"/>
              <a:ea typeface="Rockwell"/>
              <a:cs typeface="Rockwell"/>
              <a:sym typeface="Rockwell"/>
            </a:endParaRPr>
          </a:p>
        </p:txBody>
      </p:sp>
      <p:sp>
        <p:nvSpPr>
          <p:cNvPr id="155" name="Google Shape;155;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6" name="Google Shape;156;p30"/>
          <p:cNvSpPr txBox="1"/>
          <p:nvPr/>
        </p:nvSpPr>
        <p:spPr>
          <a:xfrm>
            <a:off x="0" y="774500"/>
            <a:ext cx="6027300" cy="7074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2400">
                <a:latin typeface="Rockwell"/>
                <a:ea typeface="Rockwell"/>
                <a:cs typeface="Rockwell"/>
                <a:sym typeface="Rockwell"/>
              </a:rPr>
              <a:t>Control system</a:t>
            </a:r>
            <a:endParaRPr/>
          </a:p>
        </p:txBody>
      </p:sp>
      <p:cxnSp>
        <p:nvCxnSpPr>
          <p:cNvPr id="157" name="Google Shape;157;p30"/>
          <p:cNvCxnSpPr>
            <a:stCxn id="158" idx="0"/>
            <a:endCxn id="159" idx="2"/>
          </p:cNvCxnSpPr>
          <p:nvPr/>
        </p:nvCxnSpPr>
        <p:spPr>
          <a:xfrm rot="-5400000">
            <a:off x="4432350" y="1861550"/>
            <a:ext cx="279900" cy="600"/>
          </a:xfrm>
          <a:prstGeom prst="bentConnector3">
            <a:avLst>
              <a:gd fmla="val 50018" name="adj1"/>
            </a:avLst>
          </a:prstGeom>
          <a:noFill/>
          <a:ln cap="flat" cmpd="sng" w="19050">
            <a:solidFill>
              <a:srgbClr val="000000"/>
            </a:solidFill>
            <a:prstDash val="solid"/>
            <a:miter lim="8000"/>
            <a:headEnd len="sm" w="sm" type="none"/>
            <a:tailEnd len="sm" w="sm" type="none"/>
          </a:ln>
        </p:spPr>
      </p:cxnSp>
      <p:cxnSp>
        <p:nvCxnSpPr>
          <p:cNvPr id="160" name="Google Shape;160;p30"/>
          <p:cNvCxnSpPr>
            <a:stCxn id="158" idx="2"/>
            <a:endCxn id="161" idx="0"/>
          </p:cNvCxnSpPr>
          <p:nvPr/>
        </p:nvCxnSpPr>
        <p:spPr>
          <a:xfrm flipH="1" rot="-5400000">
            <a:off x="5451900" y="1488200"/>
            <a:ext cx="644400" cy="2404200"/>
          </a:xfrm>
          <a:prstGeom prst="bentConnector3">
            <a:avLst>
              <a:gd fmla="val 49990" name="adj1"/>
            </a:avLst>
          </a:prstGeom>
          <a:noFill/>
          <a:ln cap="flat" cmpd="sng" w="19050">
            <a:solidFill>
              <a:srgbClr val="000000"/>
            </a:solidFill>
            <a:prstDash val="solid"/>
            <a:miter lim="8000"/>
            <a:headEnd len="sm" w="sm" type="none"/>
            <a:tailEnd len="sm" w="sm" type="none"/>
          </a:ln>
        </p:spPr>
      </p:cxnSp>
      <p:cxnSp>
        <p:nvCxnSpPr>
          <p:cNvPr id="162" name="Google Shape;162;p30"/>
          <p:cNvCxnSpPr>
            <a:stCxn id="163" idx="0"/>
            <a:endCxn id="158" idx="2"/>
          </p:cNvCxnSpPr>
          <p:nvPr/>
        </p:nvCxnSpPr>
        <p:spPr>
          <a:xfrm rot="-5400000">
            <a:off x="3196200" y="1636575"/>
            <a:ext cx="644400" cy="2107200"/>
          </a:xfrm>
          <a:prstGeom prst="bentConnector3">
            <a:avLst>
              <a:gd fmla="val 49990" name="adj1"/>
            </a:avLst>
          </a:prstGeom>
          <a:noFill/>
          <a:ln cap="flat" cmpd="sng" w="19050">
            <a:solidFill>
              <a:srgbClr val="000000"/>
            </a:solidFill>
            <a:prstDash val="solid"/>
            <a:miter lim="8000"/>
            <a:headEnd len="sm" w="sm" type="none"/>
            <a:tailEnd len="sm" w="sm" type="none"/>
          </a:ln>
        </p:spPr>
      </p:cxnSp>
      <p:sp>
        <p:nvSpPr>
          <p:cNvPr id="159" name="Google Shape;159;p30"/>
          <p:cNvSpPr txBox="1"/>
          <p:nvPr/>
        </p:nvSpPr>
        <p:spPr>
          <a:xfrm>
            <a:off x="3801750" y="1355500"/>
            <a:ext cx="15405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A1E"/>
                </a:solidFill>
                <a:latin typeface="Roboto"/>
                <a:ea typeface="Roboto"/>
                <a:cs typeface="Roboto"/>
                <a:sym typeface="Roboto"/>
              </a:rPr>
              <a:t>Software Control</a:t>
            </a:r>
            <a:endParaRPr sz="1000">
              <a:solidFill>
                <a:srgbClr val="A72A1E"/>
              </a:solidFill>
              <a:latin typeface="Roboto"/>
              <a:ea typeface="Roboto"/>
              <a:cs typeface="Roboto"/>
              <a:sym typeface="Roboto"/>
            </a:endParaRPr>
          </a:p>
        </p:txBody>
      </p:sp>
      <p:sp>
        <p:nvSpPr>
          <p:cNvPr id="158" name="Google Shape;158;p30"/>
          <p:cNvSpPr txBox="1"/>
          <p:nvPr/>
        </p:nvSpPr>
        <p:spPr>
          <a:xfrm>
            <a:off x="3802950" y="2001800"/>
            <a:ext cx="15381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A1E"/>
                </a:solidFill>
                <a:latin typeface="Roboto"/>
                <a:ea typeface="Roboto"/>
                <a:cs typeface="Roboto"/>
                <a:sym typeface="Roboto"/>
              </a:rPr>
              <a:t>Hardware Top FSM</a:t>
            </a:r>
            <a:endParaRPr sz="1000">
              <a:solidFill>
                <a:srgbClr val="A72A1E"/>
              </a:solidFill>
              <a:latin typeface="Roboto"/>
              <a:ea typeface="Roboto"/>
              <a:cs typeface="Roboto"/>
              <a:sym typeface="Roboto"/>
            </a:endParaRPr>
          </a:p>
        </p:txBody>
      </p:sp>
      <p:sp>
        <p:nvSpPr>
          <p:cNvPr id="161" name="Google Shape;161;p30"/>
          <p:cNvSpPr txBox="1"/>
          <p:nvPr/>
        </p:nvSpPr>
        <p:spPr>
          <a:xfrm>
            <a:off x="6207125" y="3012375"/>
            <a:ext cx="15381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A1E"/>
                </a:solidFill>
                <a:latin typeface="Roboto"/>
                <a:ea typeface="Roboto"/>
                <a:cs typeface="Roboto"/>
                <a:sym typeface="Roboto"/>
              </a:rPr>
              <a:t>Display Generation Control</a:t>
            </a:r>
            <a:endParaRPr sz="1000">
              <a:solidFill>
                <a:srgbClr val="A72A1E"/>
              </a:solidFill>
              <a:latin typeface="Roboto"/>
              <a:ea typeface="Roboto"/>
              <a:cs typeface="Roboto"/>
              <a:sym typeface="Roboto"/>
            </a:endParaRPr>
          </a:p>
        </p:txBody>
      </p:sp>
      <p:sp>
        <p:nvSpPr>
          <p:cNvPr id="163" name="Google Shape;163;p30"/>
          <p:cNvSpPr txBox="1"/>
          <p:nvPr/>
        </p:nvSpPr>
        <p:spPr>
          <a:xfrm>
            <a:off x="1695750" y="3012375"/>
            <a:ext cx="15381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A1E"/>
                </a:solidFill>
                <a:latin typeface="Roboto"/>
                <a:ea typeface="Roboto"/>
                <a:cs typeface="Roboto"/>
                <a:sym typeface="Roboto"/>
              </a:rPr>
              <a:t>Result Measurement Control</a:t>
            </a:r>
            <a:endParaRPr sz="1000">
              <a:solidFill>
                <a:srgbClr val="A72A1E"/>
              </a:solidFill>
              <a:latin typeface="Roboto"/>
              <a:ea typeface="Roboto"/>
              <a:cs typeface="Roboto"/>
              <a:sym typeface="Roboto"/>
            </a:endParaRPr>
          </a:p>
        </p:txBody>
      </p:sp>
      <p:cxnSp>
        <p:nvCxnSpPr>
          <p:cNvPr id="164" name="Google Shape;164;p30"/>
          <p:cNvCxnSpPr>
            <a:stCxn id="165" idx="0"/>
            <a:endCxn id="163" idx="2"/>
          </p:cNvCxnSpPr>
          <p:nvPr/>
        </p:nvCxnSpPr>
        <p:spPr>
          <a:xfrm rot="-5400000">
            <a:off x="1512025" y="3216200"/>
            <a:ext cx="790200" cy="1115100"/>
          </a:xfrm>
          <a:prstGeom prst="bentConnector3">
            <a:avLst>
              <a:gd fmla="val 49998" name="adj1"/>
            </a:avLst>
          </a:prstGeom>
          <a:noFill/>
          <a:ln cap="flat" cmpd="sng" w="19050">
            <a:solidFill>
              <a:srgbClr val="000000"/>
            </a:solidFill>
            <a:prstDash val="solid"/>
            <a:miter lim="8000"/>
            <a:headEnd len="sm" w="sm" type="none"/>
            <a:tailEnd len="sm" w="sm" type="none"/>
          </a:ln>
        </p:spPr>
      </p:cxnSp>
      <p:sp>
        <p:nvSpPr>
          <p:cNvPr id="165" name="Google Shape;165;p30"/>
          <p:cNvSpPr txBox="1"/>
          <p:nvPr/>
        </p:nvSpPr>
        <p:spPr>
          <a:xfrm>
            <a:off x="580525" y="4168850"/>
            <a:ext cx="15381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A1E"/>
                </a:solidFill>
                <a:latin typeface="Roboto"/>
                <a:ea typeface="Roboto"/>
                <a:cs typeface="Roboto"/>
                <a:sym typeface="Roboto"/>
              </a:rPr>
              <a:t>PMOD Interface</a:t>
            </a:r>
            <a:r>
              <a:rPr lang="en" sz="1000">
                <a:solidFill>
                  <a:srgbClr val="A72A1E"/>
                </a:solidFill>
                <a:latin typeface="Roboto"/>
                <a:ea typeface="Roboto"/>
                <a:cs typeface="Roboto"/>
                <a:sym typeface="Roboto"/>
              </a:rPr>
              <a:t> Control</a:t>
            </a:r>
            <a:endParaRPr sz="1000">
              <a:solidFill>
                <a:srgbClr val="A72A1E"/>
              </a:solidFill>
              <a:latin typeface="Roboto"/>
              <a:ea typeface="Roboto"/>
              <a:cs typeface="Roboto"/>
              <a:sym typeface="Roboto"/>
            </a:endParaRPr>
          </a:p>
        </p:txBody>
      </p:sp>
      <p:sp>
        <p:nvSpPr>
          <p:cNvPr id="166" name="Google Shape;166;p30"/>
          <p:cNvSpPr txBox="1"/>
          <p:nvPr/>
        </p:nvSpPr>
        <p:spPr>
          <a:xfrm>
            <a:off x="2693775" y="4168850"/>
            <a:ext cx="15381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A1E"/>
                </a:solidFill>
                <a:latin typeface="Roboto"/>
                <a:ea typeface="Roboto"/>
                <a:cs typeface="Roboto"/>
                <a:sym typeface="Roboto"/>
              </a:rPr>
              <a:t>Data Process Control</a:t>
            </a:r>
            <a:endParaRPr sz="1000">
              <a:solidFill>
                <a:srgbClr val="A72A1E"/>
              </a:solidFill>
              <a:latin typeface="Roboto"/>
              <a:ea typeface="Roboto"/>
              <a:cs typeface="Roboto"/>
              <a:sym typeface="Roboto"/>
            </a:endParaRPr>
          </a:p>
        </p:txBody>
      </p:sp>
      <p:sp>
        <p:nvSpPr>
          <p:cNvPr id="167" name="Google Shape;167;p30"/>
          <p:cNvSpPr/>
          <p:nvPr/>
        </p:nvSpPr>
        <p:spPr>
          <a:xfrm>
            <a:off x="3717025" y="3109625"/>
            <a:ext cx="1990500" cy="269100"/>
          </a:xfrm>
          <a:prstGeom prst="leftRigh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8" name="Google Shape;168;p30"/>
          <p:cNvCxnSpPr>
            <a:stCxn id="166" idx="0"/>
            <a:endCxn id="163" idx="2"/>
          </p:cNvCxnSpPr>
          <p:nvPr/>
        </p:nvCxnSpPr>
        <p:spPr>
          <a:xfrm flipH="1" rot="5400000">
            <a:off x="2568675" y="3274700"/>
            <a:ext cx="790200" cy="998100"/>
          </a:xfrm>
          <a:prstGeom prst="bentConnector3">
            <a:avLst>
              <a:gd fmla="val 49998" name="adj1"/>
            </a:avLst>
          </a:prstGeom>
          <a:noFill/>
          <a:ln cap="flat" cmpd="sng" w="19050">
            <a:solidFill>
              <a:srgbClr val="000000"/>
            </a:solidFill>
            <a:prstDash val="solid"/>
            <a:miter lim="8000"/>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72" name="Shape 172"/>
        <p:cNvGrpSpPr/>
        <p:nvPr/>
      </p:nvGrpSpPr>
      <p:grpSpPr>
        <a:xfrm>
          <a:off x="0" y="0"/>
          <a:ext cx="0" cy="0"/>
          <a:chOff x="0" y="0"/>
          <a:chExt cx="0" cy="0"/>
        </a:xfrm>
      </p:grpSpPr>
      <p:sp>
        <p:nvSpPr>
          <p:cNvPr id="173" name="Google Shape;173;p3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accent2"/>
                </a:solidFill>
                <a:latin typeface="Rockwell"/>
                <a:ea typeface="Rockwell"/>
                <a:cs typeface="Rockwell"/>
                <a:sym typeface="Rockwell"/>
              </a:rPr>
              <a:t>Project Structure</a:t>
            </a:r>
            <a:endParaRPr b="0">
              <a:solidFill>
                <a:schemeClr val="accent2"/>
              </a:solidFill>
              <a:latin typeface="Rockwell"/>
              <a:ea typeface="Rockwell"/>
              <a:cs typeface="Rockwell"/>
              <a:sym typeface="Rockwell"/>
            </a:endParaRPr>
          </a:p>
        </p:txBody>
      </p:sp>
      <p:sp>
        <p:nvSpPr>
          <p:cNvPr id="174" name="Google Shape;174;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5" name="Google Shape;175;p31"/>
          <p:cNvPicPr preferRelativeResize="0"/>
          <p:nvPr/>
        </p:nvPicPr>
        <p:blipFill rotWithShape="1">
          <a:blip r:embed="rId3">
            <a:alphaModFix/>
          </a:blip>
          <a:srcRect b="35530" l="0" r="0" t="15955"/>
          <a:stretch/>
        </p:blipFill>
        <p:spPr>
          <a:xfrm>
            <a:off x="1003625" y="1238475"/>
            <a:ext cx="6924724" cy="2519600"/>
          </a:xfrm>
          <a:prstGeom prst="rect">
            <a:avLst/>
          </a:prstGeom>
          <a:noFill/>
          <a:ln>
            <a:noFill/>
          </a:ln>
        </p:spPr>
      </p:pic>
      <p:grpSp>
        <p:nvGrpSpPr>
          <p:cNvPr id="176" name="Google Shape;176;p31"/>
          <p:cNvGrpSpPr/>
          <p:nvPr/>
        </p:nvGrpSpPr>
        <p:grpSpPr>
          <a:xfrm>
            <a:off x="957113" y="443925"/>
            <a:ext cx="7515288" cy="2086202"/>
            <a:chOff x="957113" y="443925"/>
            <a:chExt cx="7515288" cy="2086202"/>
          </a:xfrm>
        </p:grpSpPr>
        <p:sp>
          <p:nvSpPr>
            <p:cNvPr id="177" name="Google Shape;177;p31"/>
            <p:cNvSpPr/>
            <p:nvPr/>
          </p:nvSpPr>
          <p:spPr>
            <a:xfrm>
              <a:off x="957113" y="1152425"/>
              <a:ext cx="6873282" cy="1377702"/>
            </a:xfrm>
            <a:prstGeom prst="flowChartTerminator">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1"/>
            <p:cNvSpPr txBox="1"/>
            <p:nvPr/>
          </p:nvSpPr>
          <p:spPr>
            <a:xfrm>
              <a:off x="4839400" y="443925"/>
              <a:ext cx="3633000" cy="56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0000"/>
                  </a:solidFill>
                  <a:latin typeface="Open Sans"/>
                  <a:ea typeface="Open Sans"/>
                  <a:cs typeface="Open Sans"/>
                  <a:sym typeface="Open Sans"/>
                </a:rPr>
                <a:t>Testing loop Datapath</a:t>
              </a:r>
              <a:endParaRPr b="1" sz="2400">
                <a:solidFill>
                  <a:srgbClr val="FF0000"/>
                </a:solidFill>
                <a:latin typeface="Open Sans"/>
                <a:ea typeface="Open Sans"/>
                <a:cs typeface="Open Sans"/>
                <a:sym typeface="Open San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82" name="Shape 182"/>
        <p:cNvGrpSpPr/>
        <p:nvPr/>
      </p:nvGrpSpPr>
      <p:grpSpPr>
        <a:xfrm>
          <a:off x="0" y="0"/>
          <a:ext cx="0" cy="0"/>
          <a:chOff x="0" y="0"/>
          <a:chExt cx="0" cy="0"/>
        </a:xfrm>
      </p:grpSpPr>
      <p:sp>
        <p:nvSpPr>
          <p:cNvPr id="183" name="Google Shape;183;p3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accent2"/>
                </a:solidFill>
                <a:latin typeface="Rockwell"/>
                <a:ea typeface="Rockwell"/>
                <a:cs typeface="Rockwell"/>
                <a:sym typeface="Rockwell"/>
              </a:rPr>
              <a:t>Project Structure</a:t>
            </a:r>
            <a:endParaRPr b="0">
              <a:solidFill>
                <a:schemeClr val="accent2"/>
              </a:solidFill>
              <a:latin typeface="Rockwell"/>
              <a:ea typeface="Rockwell"/>
              <a:cs typeface="Rockwell"/>
              <a:sym typeface="Rockwell"/>
            </a:endParaRPr>
          </a:p>
        </p:txBody>
      </p:sp>
      <p:sp>
        <p:nvSpPr>
          <p:cNvPr id="184" name="Google Shape;184;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5" name="Google Shape;185;p32"/>
          <p:cNvSpPr txBox="1"/>
          <p:nvPr/>
        </p:nvSpPr>
        <p:spPr>
          <a:xfrm>
            <a:off x="0" y="920800"/>
            <a:ext cx="6027300" cy="7074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2400">
                <a:latin typeface="Rockwell"/>
                <a:ea typeface="Rockwell"/>
                <a:cs typeface="Rockwell"/>
                <a:sym typeface="Rockwell"/>
              </a:rPr>
              <a:t>General Testing Loop Datapath</a:t>
            </a:r>
            <a:endParaRPr/>
          </a:p>
        </p:txBody>
      </p:sp>
      <p:pic>
        <p:nvPicPr>
          <p:cNvPr id="186" name="Google Shape;186;p32"/>
          <p:cNvPicPr preferRelativeResize="0"/>
          <p:nvPr/>
        </p:nvPicPr>
        <p:blipFill rotWithShape="1">
          <a:blip r:embed="rId3">
            <a:alphaModFix/>
          </a:blip>
          <a:srcRect b="42713" l="0" r="0" t="5055"/>
          <a:stretch/>
        </p:blipFill>
        <p:spPr>
          <a:xfrm>
            <a:off x="384900" y="1498450"/>
            <a:ext cx="8166100" cy="3198775"/>
          </a:xfrm>
          <a:prstGeom prst="rect">
            <a:avLst/>
          </a:prstGeom>
          <a:noFill/>
          <a:ln>
            <a:noFill/>
          </a:ln>
        </p:spPr>
      </p:pic>
      <p:graphicFrame>
        <p:nvGraphicFramePr>
          <p:cNvPr id="187" name="Google Shape;187;p32"/>
          <p:cNvGraphicFramePr/>
          <p:nvPr/>
        </p:nvGraphicFramePr>
        <p:xfrm>
          <a:off x="6203600" y="3955650"/>
          <a:ext cx="3000000" cy="3000000"/>
        </p:xfrm>
        <a:graphic>
          <a:graphicData uri="http://schemas.openxmlformats.org/drawingml/2006/table">
            <a:tbl>
              <a:tblPr>
                <a:noFill/>
                <a:tableStyleId>{5AB8943A-1072-477E-B9C3-D11B87917558}</a:tableStyleId>
              </a:tblPr>
              <a:tblGrid>
                <a:gridCol w="528725"/>
                <a:gridCol w="528725"/>
                <a:gridCol w="528725"/>
                <a:gridCol w="528725"/>
              </a:tblGrid>
              <a:tr h="393600">
                <a:tc>
                  <a:txBody>
                    <a:bodyPr/>
                    <a:lstStyle/>
                    <a:p>
                      <a:pPr indent="0" lvl="0" marL="0" rtl="0" algn="l">
                        <a:spcBef>
                          <a:spcPts val="0"/>
                        </a:spcBef>
                        <a:spcAft>
                          <a:spcPts val="0"/>
                        </a:spcAft>
                        <a:buNone/>
                      </a:pPr>
                      <a:r>
                        <a:t/>
                      </a:r>
                      <a:endParaRPr/>
                    </a:p>
                  </a:txBody>
                  <a:tcPr marT="91425" marB="91425" marR="91425" marL="91425">
                    <a:solidFill>
                      <a:srgbClr val="999999"/>
                    </a:solidFill>
                  </a:tcPr>
                </a:tc>
                <a:tc>
                  <a:txBody>
                    <a:bodyPr/>
                    <a:lstStyle/>
                    <a:p>
                      <a:pPr indent="0" lvl="0" marL="0" rtl="0" algn="l">
                        <a:spcBef>
                          <a:spcPts val="0"/>
                        </a:spcBef>
                        <a:spcAft>
                          <a:spcPts val="0"/>
                        </a:spcAft>
                        <a:buNone/>
                      </a:pPr>
                      <a:r>
                        <a:t/>
                      </a:r>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a:p>
                  </a:txBody>
                  <a:tcPr marT="91425" marB="91425" marR="91425" marL="91425">
                    <a:solidFill>
                      <a:srgbClr val="999999"/>
                    </a:solidFill>
                  </a:tcPr>
                </a:tc>
                <a:tc>
                  <a:txBody>
                    <a:bodyPr/>
                    <a:lstStyle/>
                    <a:p>
                      <a:pPr indent="0" lvl="0" marL="0" rtl="0" algn="l">
                        <a:spcBef>
                          <a:spcPts val="0"/>
                        </a:spcBef>
                        <a:spcAft>
                          <a:spcPts val="0"/>
                        </a:spcAft>
                        <a:buNone/>
                      </a:pPr>
                      <a:r>
                        <a:t/>
                      </a:r>
                      <a:endParaRPr/>
                    </a:p>
                  </a:txBody>
                  <a:tcPr marT="91425" marB="91425" marR="91425" marL="91425">
                    <a:solidFill>
                      <a:srgbClr val="FFFFFF"/>
                    </a:solidFill>
                  </a:tcPr>
                </a:tc>
              </a:tr>
            </a:tbl>
          </a:graphicData>
        </a:graphic>
      </p:graphicFrame>
      <p:cxnSp>
        <p:nvCxnSpPr>
          <p:cNvPr id="188" name="Google Shape;188;p32"/>
          <p:cNvCxnSpPr/>
          <p:nvPr/>
        </p:nvCxnSpPr>
        <p:spPr>
          <a:xfrm>
            <a:off x="5292325" y="3353850"/>
            <a:ext cx="1788000" cy="509700"/>
          </a:xfrm>
          <a:prstGeom prst="straightConnector1">
            <a:avLst/>
          </a:prstGeom>
          <a:noFill/>
          <a:ln cap="flat" cmpd="sng" w="9525">
            <a:solidFill>
              <a:schemeClr val="dk2"/>
            </a:solidFill>
            <a:prstDash val="solid"/>
            <a:round/>
            <a:headEnd len="med" w="med" type="none"/>
            <a:tailEnd len="med" w="med" type="triangle"/>
          </a:ln>
        </p:spPr>
      </p:cxnSp>
      <p:sp>
        <p:nvSpPr>
          <p:cNvPr id="189" name="Google Shape;189;p32"/>
          <p:cNvSpPr txBox="1"/>
          <p:nvPr/>
        </p:nvSpPr>
        <p:spPr>
          <a:xfrm>
            <a:off x="6493300" y="4351850"/>
            <a:ext cx="14040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Color Pattern</a:t>
            </a:r>
            <a:endParaRPr b="1">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par>
                                <p:cTn fill="hold" nodeType="with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93" name="Shape 193"/>
        <p:cNvGrpSpPr/>
        <p:nvPr/>
      </p:nvGrpSpPr>
      <p:grpSpPr>
        <a:xfrm>
          <a:off x="0" y="0"/>
          <a:ext cx="0" cy="0"/>
          <a:chOff x="0" y="0"/>
          <a:chExt cx="0" cy="0"/>
        </a:xfrm>
      </p:grpSpPr>
      <p:sp>
        <p:nvSpPr>
          <p:cNvPr id="194" name="Google Shape;194;p3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accent2"/>
                </a:solidFill>
                <a:latin typeface="Rockwell"/>
                <a:ea typeface="Rockwell"/>
                <a:cs typeface="Rockwell"/>
                <a:sym typeface="Rockwell"/>
              </a:rPr>
              <a:t>Project Structure</a:t>
            </a:r>
            <a:endParaRPr b="0">
              <a:solidFill>
                <a:schemeClr val="accent2"/>
              </a:solidFill>
              <a:latin typeface="Rockwell"/>
              <a:ea typeface="Rockwell"/>
              <a:cs typeface="Rockwell"/>
              <a:sym typeface="Rockwell"/>
            </a:endParaRPr>
          </a:p>
        </p:txBody>
      </p:sp>
      <p:sp>
        <p:nvSpPr>
          <p:cNvPr id="195" name="Google Shape;195;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6" name="Google Shape;196;p33"/>
          <p:cNvSpPr txBox="1"/>
          <p:nvPr/>
        </p:nvSpPr>
        <p:spPr>
          <a:xfrm>
            <a:off x="0" y="920800"/>
            <a:ext cx="6027300" cy="7074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2400">
                <a:latin typeface="Rockwell"/>
                <a:ea typeface="Rockwell"/>
                <a:cs typeface="Rockwell"/>
                <a:sym typeface="Rockwell"/>
              </a:rPr>
              <a:t>Datapath Flow Chart</a:t>
            </a:r>
            <a:endParaRPr/>
          </a:p>
        </p:txBody>
      </p:sp>
      <p:cxnSp>
        <p:nvCxnSpPr>
          <p:cNvPr id="197" name="Google Shape;197;p33"/>
          <p:cNvCxnSpPr>
            <a:stCxn id="198" idx="2"/>
            <a:endCxn id="199" idx="0"/>
          </p:cNvCxnSpPr>
          <p:nvPr/>
        </p:nvCxnSpPr>
        <p:spPr>
          <a:xfrm flipH="1" rot="-5400000">
            <a:off x="5172225" y="1199450"/>
            <a:ext cx="648000" cy="1692300"/>
          </a:xfrm>
          <a:prstGeom prst="bentConnector3">
            <a:avLst>
              <a:gd fmla="val 50000" name="adj1"/>
            </a:avLst>
          </a:prstGeom>
          <a:noFill/>
          <a:ln cap="flat" cmpd="sng" w="19050">
            <a:solidFill>
              <a:srgbClr val="C2C2C2"/>
            </a:solidFill>
            <a:prstDash val="solid"/>
            <a:miter lim="8000"/>
            <a:headEnd len="sm" w="sm" type="none"/>
            <a:tailEnd len="sm" w="sm" type="none"/>
          </a:ln>
        </p:spPr>
      </p:cxnSp>
      <p:cxnSp>
        <p:nvCxnSpPr>
          <p:cNvPr id="200" name="Google Shape;200;p33"/>
          <p:cNvCxnSpPr>
            <a:stCxn id="201" idx="0"/>
            <a:endCxn id="198" idx="2"/>
          </p:cNvCxnSpPr>
          <p:nvPr/>
        </p:nvCxnSpPr>
        <p:spPr>
          <a:xfrm rot="-5400000">
            <a:off x="3401850" y="1121450"/>
            <a:ext cx="648000" cy="1848300"/>
          </a:xfrm>
          <a:prstGeom prst="bentConnector3">
            <a:avLst>
              <a:gd fmla="val 50000" name="adj1"/>
            </a:avLst>
          </a:prstGeom>
          <a:noFill/>
          <a:ln cap="flat" cmpd="sng" w="19050">
            <a:solidFill>
              <a:srgbClr val="C2C2C2"/>
            </a:solidFill>
            <a:prstDash val="solid"/>
            <a:miter lim="8000"/>
            <a:headEnd len="sm" w="sm" type="none"/>
            <a:tailEnd len="sm" w="sm" type="none"/>
          </a:ln>
        </p:spPr>
      </p:cxnSp>
      <p:cxnSp>
        <p:nvCxnSpPr>
          <p:cNvPr id="202" name="Google Shape;202;p33"/>
          <p:cNvCxnSpPr>
            <a:stCxn id="203" idx="0"/>
            <a:endCxn id="199" idx="2"/>
          </p:cNvCxnSpPr>
          <p:nvPr/>
        </p:nvCxnSpPr>
        <p:spPr>
          <a:xfrm rot="-5400000">
            <a:off x="4786775" y="2374275"/>
            <a:ext cx="1194000" cy="1917000"/>
          </a:xfrm>
          <a:prstGeom prst="bentConnector3">
            <a:avLst>
              <a:gd fmla="val 49995" name="adj1"/>
            </a:avLst>
          </a:prstGeom>
          <a:noFill/>
          <a:ln cap="flat" cmpd="sng" w="19050">
            <a:solidFill>
              <a:srgbClr val="C2C2C2"/>
            </a:solidFill>
            <a:prstDash val="solid"/>
            <a:miter lim="8000"/>
            <a:headEnd len="sm" w="sm" type="none"/>
            <a:tailEnd len="sm" w="sm" type="none"/>
          </a:ln>
        </p:spPr>
      </p:cxnSp>
      <p:sp>
        <p:nvSpPr>
          <p:cNvPr id="198" name="Google Shape;198;p33"/>
          <p:cNvSpPr txBox="1"/>
          <p:nvPr/>
        </p:nvSpPr>
        <p:spPr>
          <a:xfrm>
            <a:off x="3516375" y="1355300"/>
            <a:ext cx="22674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A1E"/>
                </a:solidFill>
                <a:latin typeface="Roboto"/>
                <a:ea typeface="Roboto"/>
                <a:cs typeface="Roboto"/>
                <a:sym typeface="Roboto"/>
              </a:rPr>
              <a:t>Initialization of all IPs</a:t>
            </a:r>
            <a:endParaRPr sz="1000">
              <a:solidFill>
                <a:srgbClr val="A72A1E"/>
              </a:solidFill>
              <a:latin typeface="Roboto"/>
              <a:ea typeface="Roboto"/>
              <a:cs typeface="Roboto"/>
              <a:sym typeface="Roboto"/>
            </a:endParaRPr>
          </a:p>
          <a:p>
            <a:pPr indent="0" lvl="0" marL="0" rtl="0" algn="ctr">
              <a:spcBef>
                <a:spcPts val="0"/>
              </a:spcBef>
              <a:spcAft>
                <a:spcPts val="0"/>
              </a:spcAft>
              <a:buNone/>
            </a:pPr>
            <a:r>
              <a:rPr lang="en" sz="1000">
                <a:solidFill>
                  <a:srgbClr val="A72A1E"/>
                </a:solidFill>
                <a:latin typeface="Roboto"/>
                <a:ea typeface="Roboto"/>
                <a:cs typeface="Roboto"/>
                <a:sym typeface="Roboto"/>
              </a:rPr>
              <a:t>i</a:t>
            </a:r>
            <a:r>
              <a:rPr lang="en" sz="1000">
                <a:solidFill>
                  <a:srgbClr val="A72A1E"/>
                </a:solidFill>
                <a:latin typeface="Roboto"/>
                <a:ea typeface="Roboto"/>
                <a:cs typeface="Roboto"/>
                <a:sym typeface="Roboto"/>
              </a:rPr>
              <a:t>ncluding mem, register values</a:t>
            </a:r>
            <a:endParaRPr sz="1000">
              <a:solidFill>
                <a:srgbClr val="A72A1E"/>
              </a:solidFill>
              <a:latin typeface="Roboto"/>
              <a:ea typeface="Roboto"/>
              <a:cs typeface="Roboto"/>
              <a:sym typeface="Roboto"/>
            </a:endParaRPr>
          </a:p>
        </p:txBody>
      </p:sp>
      <p:sp>
        <p:nvSpPr>
          <p:cNvPr id="201" name="Google Shape;201;p33"/>
          <p:cNvSpPr txBox="1"/>
          <p:nvPr/>
        </p:nvSpPr>
        <p:spPr>
          <a:xfrm>
            <a:off x="2032650" y="2369600"/>
            <a:ext cx="15381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A1E"/>
                </a:solidFill>
                <a:latin typeface="Roboto"/>
                <a:ea typeface="Roboto"/>
                <a:cs typeface="Roboto"/>
                <a:sym typeface="Roboto"/>
              </a:rPr>
              <a:t>Calibration</a:t>
            </a:r>
            <a:endParaRPr sz="1000">
              <a:solidFill>
                <a:srgbClr val="A72A1E"/>
              </a:solidFill>
              <a:latin typeface="Roboto"/>
              <a:ea typeface="Roboto"/>
              <a:cs typeface="Roboto"/>
              <a:sym typeface="Roboto"/>
            </a:endParaRPr>
          </a:p>
        </p:txBody>
      </p:sp>
      <p:sp>
        <p:nvSpPr>
          <p:cNvPr id="199" name="Google Shape;199;p33"/>
          <p:cNvSpPr txBox="1"/>
          <p:nvPr/>
        </p:nvSpPr>
        <p:spPr>
          <a:xfrm>
            <a:off x="5573250" y="2369600"/>
            <a:ext cx="15381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A1E"/>
                </a:solidFill>
                <a:latin typeface="Roboto"/>
                <a:ea typeface="Roboto"/>
                <a:cs typeface="Roboto"/>
                <a:sym typeface="Roboto"/>
              </a:rPr>
              <a:t>Input lag test</a:t>
            </a:r>
            <a:endParaRPr sz="1000">
              <a:solidFill>
                <a:srgbClr val="A72A1E"/>
              </a:solidFill>
              <a:latin typeface="Roboto"/>
              <a:ea typeface="Roboto"/>
              <a:cs typeface="Roboto"/>
              <a:sym typeface="Roboto"/>
            </a:endParaRPr>
          </a:p>
        </p:txBody>
      </p:sp>
      <p:sp>
        <p:nvSpPr>
          <p:cNvPr id="203" name="Google Shape;203;p33"/>
          <p:cNvSpPr txBox="1"/>
          <p:nvPr/>
        </p:nvSpPr>
        <p:spPr>
          <a:xfrm>
            <a:off x="3656225" y="3929775"/>
            <a:ext cx="15381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A1E"/>
                </a:solidFill>
                <a:latin typeface="Roboto"/>
                <a:ea typeface="Roboto"/>
                <a:cs typeface="Roboto"/>
                <a:sym typeface="Roboto"/>
              </a:rPr>
              <a:t>Result Stored</a:t>
            </a:r>
            <a:endParaRPr sz="1000">
              <a:solidFill>
                <a:srgbClr val="A72A1E"/>
              </a:solidFill>
              <a:latin typeface="Roboto"/>
              <a:ea typeface="Roboto"/>
              <a:cs typeface="Roboto"/>
              <a:sym typeface="Roboto"/>
            </a:endParaRPr>
          </a:p>
        </p:txBody>
      </p:sp>
      <p:sp>
        <p:nvSpPr>
          <p:cNvPr id="204" name="Google Shape;204;p33"/>
          <p:cNvSpPr txBox="1"/>
          <p:nvPr/>
        </p:nvSpPr>
        <p:spPr>
          <a:xfrm>
            <a:off x="2032650" y="3198975"/>
            <a:ext cx="15381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A1E"/>
                </a:solidFill>
                <a:latin typeface="Roboto"/>
                <a:ea typeface="Roboto"/>
                <a:cs typeface="Roboto"/>
                <a:sym typeface="Roboto"/>
              </a:rPr>
              <a:t>Pixel Response Test</a:t>
            </a:r>
            <a:endParaRPr sz="1000">
              <a:solidFill>
                <a:srgbClr val="A72A1E"/>
              </a:solidFill>
              <a:latin typeface="Roboto"/>
              <a:ea typeface="Roboto"/>
              <a:cs typeface="Roboto"/>
              <a:sym typeface="Roboto"/>
            </a:endParaRPr>
          </a:p>
        </p:txBody>
      </p:sp>
      <p:sp>
        <p:nvSpPr>
          <p:cNvPr id="205" name="Google Shape;205;p33"/>
          <p:cNvSpPr txBox="1"/>
          <p:nvPr/>
        </p:nvSpPr>
        <p:spPr>
          <a:xfrm>
            <a:off x="2484750" y="1788725"/>
            <a:ext cx="1872300" cy="2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Open Sans"/>
                <a:ea typeface="Open Sans"/>
                <a:cs typeface="Open Sans"/>
                <a:sym typeface="Open Sans"/>
              </a:rPr>
              <a:t>Pixel Response mode?</a:t>
            </a:r>
            <a:endParaRPr sz="1100">
              <a:latin typeface="Open Sans"/>
              <a:ea typeface="Open Sans"/>
              <a:cs typeface="Open Sans"/>
              <a:sym typeface="Open Sans"/>
            </a:endParaRPr>
          </a:p>
        </p:txBody>
      </p:sp>
      <p:sp>
        <p:nvSpPr>
          <p:cNvPr id="206" name="Google Shape;206;p33"/>
          <p:cNvSpPr txBox="1"/>
          <p:nvPr/>
        </p:nvSpPr>
        <p:spPr>
          <a:xfrm>
            <a:off x="5194325" y="1788725"/>
            <a:ext cx="1872300" cy="2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Open Sans"/>
                <a:ea typeface="Open Sans"/>
                <a:cs typeface="Open Sans"/>
                <a:sym typeface="Open Sans"/>
              </a:rPr>
              <a:t>Input Lag</a:t>
            </a:r>
            <a:r>
              <a:rPr lang="en" sz="1100">
                <a:latin typeface="Open Sans"/>
                <a:ea typeface="Open Sans"/>
                <a:cs typeface="Open Sans"/>
                <a:sym typeface="Open Sans"/>
              </a:rPr>
              <a:t> mode?</a:t>
            </a:r>
            <a:endParaRPr sz="1100">
              <a:latin typeface="Open Sans"/>
              <a:ea typeface="Open Sans"/>
              <a:cs typeface="Open Sans"/>
              <a:sym typeface="Open Sans"/>
            </a:endParaRPr>
          </a:p>
        </p:txBody>
      </p:sp>
      <p:cxnSp>
        <p:nvCxnSpPr>
          <p:cNvPr id="207" name="Google Shape;207;p33"/>
          <p:cNvCxnSpPr/>
          <p:nvPr/>
        </p:nvCxnSpPr>
        <p:spPr>
          <a:xfrm rot="-5400000">
            <a:off x="2570400" y="2967075"/>
            <a:ext cx="463200" cy="600"/>
          </a:xfrm>
          <a:prstGeom prst="bentConnector3">
            <a:avLst>
              <a:gd fmla="val 49987" name="adj1"/>
            </a:avLst>
          </a:prstGeom>
          <a:noFill/>
          <a:ln cap="flat" cmpd="sng" w="19050">
            <a:solidFill>
              <a:srgbClr val="C2C2C2"/>
            </a:solidFill>
            <a:prstDash val="solid"/>
            <a:miter lim="8000"/>
            <a:headEnd len="sm" w="sm" type="none"/>
            <a:tailEnd len="sm" w="sm" type="none"/>
          </a:ln>
        </p:spPr>
      </p:cxnSp>
      <p:cxnSp>
        <p:nvCxnSpPr>
          <p:cNvPr id="208" name="Google Shape;208;p33"/>
          <p:cNvCxnSpPr>
            <a:stCxn id="203" idx="0"/>
            <a:endCxn id="204" idx="2"/>
          </p:cNvCxnSpPr>
          <p:nvPr/>
        </p:nvCxnSpPr>
        <p:spPr>
          <a:xfrm flipH="1" rot="5400000">
            <a:off x="3431225" y="2935725"/>
            <a:ext cx="364500" cy="1623600"/>
          </a:xfrm>
          <a:prstGeom prst="bentConnector3">
            <a:avLst>
              <a:gd fmla="val 50000" name="adj1"/>
            </a:avLst>
          </a:prstGeom>
          <a:noFill/>
          <a:ln cap="flat" cmpd="sng" w="19050">
            <a:solidFill>
              <a:srgbClr val="C2C2C2"/>
            </a:solidFill>
            <a:prstDash val="solid"/>
            <a:miter lim="8000"/>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