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6ed88e2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6ed88e2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0dedfd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0dedfd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0dedfd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0dedfd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6ed88e2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6ed88e2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4ac0257c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4ac0257c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46ed88e2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46ed88e2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6ed88e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6ed88e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6ed88e2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6ed88e2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6ed88e2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6ed88e2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6ed88e2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6ed88e2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e16673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e16673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6ed88e2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6ed88e2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0dedfdc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0dedfd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6ed88e2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6ed88e2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lexlisa9/finalProject_EE461P" TargetMode="External"/><Relationship Id="rId4" Type="http://schemas.openxmlformats.org/officeDocument/2006/relationships/hyperlink" Target="https://towardsdatascience.com/feature-engineering-for-machine-learning-3a5e293a5114" TargetMode="External"/><Relationship Id="rId5" Type="http://schemas.openxmlformats.org/officeDocument/2006/relationships/hyperlink" Target="https://www.kaggle.com/c/expedia-hotel-recommendations/data" TargetMode="External"/><Relationship Id="rId6" Type="http://schemas.openxmlformats.org/officeDocument/2006/relationships/hyperlink" Target="https://www.analyticsvidhya.com/blog/2017/06/which-algorithm-takes-the-crown-light-gbm-vs-xgboost/?fbclid=IwAR2RKaO1nUU4wztJk9LUIT3HLQVwiX6On-2_dvuca1Gjq_ZCsEMC5LNaDEk" TargetMode="External"/><Relationship Id="rId7" Type="http://schemas.openxmlformats.org/officeDocument/2006/relationships/hyperlink" Target="https://scikit-learn.org/stable/modules/multiclas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Expedia Hotel Recommendations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0224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 Lalapet</a:t>
            </a:r>
            <a:r>
              <a:rPr lang="en"/>
              <a:t>, Alex Li, James Lu, </a:t>
            </a:r>
            <a:r>
              <a:rPr lang="en"/>
              <a:t>Zander Tedjo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 rot="10800000">
            <a:off x="448575" y="2870238"/>
            <a:ext cx="8106000" cy="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boosted decision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Hyperparameters: </a:t>
            </a:r>
            <a:br>
              <a:rPr lang="en"/>
            </a:br>
            <a:r>
              <a:rPr lang="en" sz="1400"/>
              <a:t>	• n_estimators = 400</a:t>
            </a:r>
            <a:br>
              <a:rPr lang="en" sz="1400"/>
            </a:br>
            <a:r>
              <a:rPr lang="en" sz="1400"/>
              <a:t>	• learning_rate = 0.2</a:t>
            </a:r>
            <a:br>
              <a:rPr lang="en" sz="1400"/>
            </a:br>
            <a:r>
              <a:rPr lang="en" sz="1400"/>
              <a:t>	• max_depth = 3</a:t>
            </a:r>
            <a:br>
              <a:rPr lang="en" sz="1400"/>
            </a:br>
            <a:r>
              <a:rPr lang="en" sz="1400"/>
              <a:t>	• min_child_weight = 1</a:t>
            </a:r>
            <a:endParaRPr sz="14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950" y="1919075"/>
            <a:ext cx="4974849" cy="1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25" y="4067300"/>
            <a:ext cx="36099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gradient boosted decision trees</a:t>
            </a:r>
            <a:br>
              <a:rPr lang="en"/>
            </a:br>
            <a:r>
              <a:rPr lang="en" sz="1400"/>
              <a:t>	• leaf-wise splits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Hyperparameters: </a:t>
            </a:r>
            <a:br>
              <a:rPr lang="en"/>
            </a:br>
            <a:r>
              <a:rPr lang="en" sz="1400"/>
              <a:t>	• n_estimators = 41</a:t>
            </a:r>
            <a:br>
              <a:rPr lang="en" sz="1400"/>
            </a:br>
            <a:r>
              <a:rPr lang="en" sz="1400"/>
              <a:t>	• learning_rate = 0.1</a:t>
            </a:r>
            <a:br>
              <a:rPr lang="en" sz="1400"/>
            </a:br>
            <a:r>
              <a:rPr lang="en" sz="1400"/>
              <a:t>	• num_leaves = 30</a:t>
            </a:r>
            <a:br>
              <a:rPr lang="en" sz="1400"/>
            </a:br>
            <a:r>
              <a:rPr lang="en" sz="1400"/>
              <a:t>	• min_data_in_leaf = 100</a:t>
            </a:r>
            <a:endParaRPr sz="14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75" y="4099575"/>
            <a:ext cx="3747126" cy="5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17025" l="0" r="10080" t="10029"/>
          <a:stretch/>
        </p:blipFill>
        <p:spPr>
          <a:xfrm>
            <a:off x="4546582" y="1919075"/>
            <a:ext cx="4393217" cy="13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Mean Avg. Precision: </a:t>
            </a:r>
            <a:br>
              <a:rPr lang="en"/>
            </a:br>
            <a:r>
              <a:rPr lang="en"/>
              <a:t>	</a:t>
            </a:r>
            <a:r>
              <a:rPr lang="en" sz="1400"/>
              <a:t>1. </a:t>
            </a:r>
            <a:r>
              <a:rPr lang="en" sz="1400"/>
              <a:t>XGBoost: 0.4885</a:t>
            </a:r>
            <a:br>
              <a:rPr lang="en" sz="1400"/>
            </a:br>
            <a:r>
              <a:rPr lang="en" sz="1400"/>
              <a:t>	2. LightGBM: 0.4689</a:t>
            </a:r>
            <a:br>
              <a:rPr lang="en" sz="1400"/>
            </a:br>
            <a:r>
              <a:rPr lang="en" sz="1400"/>
              <a:t>	3. </a:t>
            </a:r>
            <a:r>
              <a:rPr lang="en" sz="1400"/>
              <a:t>K-Nearest Neighbors: 0.2251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1,973 Kaggle Teams</a:t>
            </a:r>
            <a:br>
              <a:rPr lang="en"/>
            </a:br>
            <a:r>
              <a:rPr lang="en"/>
              <a:t>	</a:t>
            </a:r>
            <a:r>
              <a:rPr lang="en" sz="1400"/>
              <a:t>• Top 10%: 0.49916</a:t>
            </a:r>
            <a:br>
              <a:rPr lang="en" sz="1400"/>
            </a:br>
            <a:r>
              <a:rPr lang="en" sz="1400"/>
              <a:t>	• Top 50%: 0.49476</a:t>
            </a:r>
            <a:br>
              <a:rPr lang="en" sz="1400"/>
            </a:br>
            <a:r>
              <a:rPr lang="en" sz="1400"/>
              <a:t>	• Top 75%: 0.30282</a:t>
            </a:r>
            <a:br>
              <a:rPr lang="en"/>
            </a:b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749" y="1919075"/>
            <a:ext cx="5468351" cy="188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>
            <a:off x="3262250" y="2740300"/>
            <a:ext cx="413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make adjustments to the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Tune hyperparameters, increase the amount of data, model ensembles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from the winner of the Kaggle competition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Grouped columns that </a:t>
            </a:r>
            <a:r>
              <a:rPr lang="en"/>
              <a:t>uniquely</a:t>
            </a:r>
            <a:r>
              <a:rPr lang="en"/>
              <a:t> identified user and hotel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LIBFFM implementation using categorical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 “rank:pairwise”: features per row relative to corresponding cluster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60950" y="178572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Github Repo: </a:t>
            </a: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https://github.com/alexlisa9/finalProject_EE461P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E. Rencberoglu, “Fundamental Techniques of Feature Engineering for Machine Learning,” </a:t>
            </a:r>
            <a:r>
              <a:rPr i="1" lang="en" sz="1200">
                <a:solidFill>
                  <a:srgbClr val="000000"/>
                </a:solidFill>
              </a:rPr>
              <a:t>towardsdatascience.com</a:t>
            </a:r>
            <a:r>
              <a:rPr lang="en" sz="1200">
                <a:solidFill>
                  <a:srgbClr val="000000"/>
                </a:solidFill>
              </a:rPr>
              <a:t>, April 1, 2019. [Online]. Available: </a:t>
            </a: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https://towardsdatascience.com/feature-engineering-for-machine-learning-3a5e293a5114</a:t>
            </a:r>
            <a:r>
              <a:rPr lang="en" sz="1200">
                <a:solidFill>
                  <a:srgbClr val="000000"/>
                </a:solidFill>
              </a:rPr>
              <a:t>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Kaggle, “Expedia Hotel Recommendations,” </a:t>
            </a:r>
            <a:r>
              <a:rPr i="1" lang="en" sz="1200">
                <a:solidFill>
                  <a:srgbClr val="000000"/>
                </a:solidFill>
              </a:rPr>
              <a:t>kaggle.com</a:t>
            </a:r>
            <a:r>
              <a:rPr lang="en" sz="1200">
                <a:solidFill>
                  <a:srgbClr val="000000"/>
                </a:solidFill>
              </a:rPr>
              <a:t>, 2016 [Online]. Available: </a:t>
            </a:r>
            <a:r>
              <a:rPr lang="en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https://www.kaggle.com/c/expedia-hotel-recommendations/data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P. Khandelwal, “Which algorithm takes the crown: Light GBM vs XGBOOST?”, </a:t>
            </a:r>
            <a:r>
              <a:rPr i="1" lang="en" sz="1200">
                <a:solidFill>
                  <a:srgbClr val="000000"/>
                </a:solidFill>
              </a:rPr>
              <a:t>analyticsvidhya.com</a:t>
            </a:r>
            <a:r>
              <a:rPr lang="en" sz="1200">
                <a:solidFill>
                  <a:srgbClr val="000000"/>
                </a:solidFill>
              </a:rPr>
              <a:t>, June 12, 2017. [Online]. Available: </a:t>
            </a:r>
            <a:r>
              <a:rPr lang="en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https://www.analyticsvidhya.com/blog/2017/06/which-algorithm-takes-the-crown-light-gbm-vs-xgboost/?fbclid=IwAR2RKaO1nUU4wztJk9LUIT3HLQVwiX6On-2_dvuca1Gjq_ZCsEMC5LNaDEk</a:t>
            </a:r>
            <a:r>
              <a:rPr lang="en" sz="1200">
                <a:solidFill>
                  <a:srgbClr val="000000"/>
                </a:solidFill>
              </a:rPr>
              <a:t>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Scikit Learn, “Multiclass and multilabel algorithms,“ </a:t>
            </a:r>
            <a:r>
              <a:rPr i="1" lang="en" sz="1200">
                <a:solidFill>
                  <a:srgbClr val="000000"/>
                </a:solidFill>
              </a:rPr>
              <a:t>scikit-learn.org</a:t>
            </a:r>
            <a:r>
              <a:rPr lang="en" sz="1200">
                <a:solidFill>
                  <a:srgbClr val="000000"/>
                </a:solidFill>
              </a:rPr>
              <a:t> [Online]. Available: </a:t>
            </a:r>
            <a:r>
              <a:rPr lang="en" sz="12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https://scikit-learn.org/stable/modules/multiclass.html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Expedia is an online travel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Trivago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Expedia uses search parameters to adjust their recommendations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150" y="3228075"/>
            <a:ext cx="3285375" cy="13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Contextualize and predict customer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user ID, assign to one of 100 hotel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Multi-classification problem with 100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61" y="2170651"/>
            <a:ext cx="4417140" cy="2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50" y="2170638"/>
            <a:ext cx="3985650" cy="29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89850" y="1842750"/>
            <a:ext cx="2472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Target Class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641025" y="1842750"/>
            <a:ext cx="2472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Heatmap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data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samples due to size and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features that were unnecessary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equal class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Quicker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900" y="2272125"/>
            <a:ext cx="3258475" cy="21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Selection/Extraction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00" y="1970775"/>
            <a:ext cx="4289299" cy="29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74" y="2328146"/>
            <a:ext cx="4539622" cy="22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593625" y="2048250"/>
            <a:ext cx="2332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 Importances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K-Nearest Neighbors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XGBoost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Light GBM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Cat Boost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Neural Network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ROC AUC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 Average Precision @ K</a:t>
            </a:r>
            <a:br>
              <a:rPr lang="en"/>
            </a:br>
            <a:r>
              <a:rPr lang="en" sz="1400"/>
              <a:t>	• Popular for </a:t>
            </a:r>
            <a:r>
              <a:rPr lang="en" sz="1400"/>
              <a:t>recommendation</a:t>
            </a:r>
            <a:r>
              <a:rPr lang="en" sz="1400"/>
              <a:t> engines</a:t>
            </a:r>
            <a:br>
              <a:rPr lang="en" sz="1400"/>
            </a:br>
            <a:r>
              <a:rPr lang="en" sz="1400"/>
              <a:t>	• K = 5</a:t>
            </a:r>
            <a:endParaRPr sz="14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1675"/>
            <a:ext cx="4124175" cy="2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548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assigned class of its nearest neighbors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Hyperparameters:</a:t>
            </a:r>
            <a:br>
              <a:rPr lang="en"/>
            </a:br>
            <a:r>
              <a:rPr lang="en" sz="1400"/>
              <a:t>	• K = 5</a:t>
            </a:r>
            <a:endParaRPr sz="1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400" y="1919075"/>
            <a:ext cx="2685600" cy="20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11436" l="0" r="0" t="8473"/>
          <a:stretch/>
        </p:blipFill>
        <p:spPr>
          <a:xfrm>
            <a:off x="5017350" y="4118175"/>
            <a:ext cx="3676650" cy="5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