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9" r:id="rId3"/>
    <p:sldId id="267" r:id="rId4"/>
    <p:sldId id="274" r:id="rId5"/>
    <p:sldId id="275" r:id="rId6"/>
    <p:sldId id="276" r:id="rId7"/>
    <p:sldId id="277" r:id="rId8"/>
    <p:sldId id="278" r:id="rId9"/>
    <p:sldId id="256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57" r:id="rId18"/>
    <p:sldId id="258" r:id="rId19"/>
    <p:sldId id="259" r:id="rId20"/>
    <p:sldId id="268" r:id="rId21"/>
    <p:sldId id="269" r:id="rId22"/>
    <p:sldId id="270" r:id="rId23"/>
    <p:sldId id="271" r:id="rId24"/>
    <p:sldId id="272" r:id="rId25"/>
    <p:sldId id="280" r:id="rId2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6" autoAdjust="0"/>
    <p:restoredTop sz="94587" autoAdjust="0"/>
  </p:normalViewPr>
  <p:slideViewPr>
    <p:cSldViewPr>
      <p:cViewPr>
        <p:scale>
          <a:sx n="70" d="100"/>
          <a:sy n="70" d="100"/>
        </p:scale>
        <p:origin x="-91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7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1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72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4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4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6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2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2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1FB4-265C-4BE4-A37D-E90475543EA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2A10-DD69-43F5-8157-4C6BA0193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1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zandrones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mailto:user4@gmail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1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2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Bahnschrift Light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it-IT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it-IT" sz="3000" b="1" dirty="0" smtClean="0">
              <a:solidFill>
                <a:srgbClr val="33CC33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it-IT" sz="3000" b="1" dirty="0" smtClean="0">
              <a:solidFill>
                <a:srgbClr val="33CC33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it-IT" sz="3000" b="1" dirty="0" smtClean="0">
                <a:solidFill>
                  <a:srgbClr val="33CC33"/>
                </a:solidFill>
                <a:latin typeface="Bahnschrift Light" panose="020B0502040204020203" pitchFamily="34" charset="0"/>
                <a:ea typeface="+mj-ea"/>
                <a:cs typeface="+mj-cs"/>
              </a:rPr>
              <a:t>link </a:t>
            </a:r>
            <a:r>
              <a:rPr lang="it-IT" sz="3000" b="1" dirty="0">
                <a:solidFill>
                  <a:srgbClr val="33CC33"/>
                </a:solidFill>
                <a:latin typeface="Bahnschrift Light" panose="020B0502040204020203" pitchFamily="34" charset="0"/>
                <a:ea typeface="+mj-ea"/>
                <a:cs typeface="+mj-cs"/>
              </a:rPr>
              <a:t>al repository</a:t>
            </a:r>
            <a:r>
              <a:rPr lang="it-IT" sz="3000" b="1" dirty="0" smtClean="0">
                <a:solidFill>
                  <a:srgbClr val="33CC33"/>
                </a:solidFill>
                <a:latin typeface="Bahnschrift Light" panose="020B0502040204020203" pitchFamily="34" charset="0"/>
                <a:ea typeface="+mj-ea"/>
                <a:cs typeface="+mj-cs"/>
              </a:rPr>
              <a:t>:</a:t>
            </a:r>
          </a:p>
          <a:p>
            <a:pPr marL="0" indent="0" algn="ctr">
              <a:spcBef>
                <a:spcPct val="0"/>
              </a:spcBef>
              <a:buNone/>
            </a:pPr>
            <a:endParaRPr lang="it-IT" sz="3000" b="1" dirty="0" smtClean="0">
              <a:solidFill>
                <a:srgbClr val="33CC33"/>
              </a:solidFill>
              <a:latin typeface="Bahnschrift Light" panose="020B0502040204020203" pitchFamily="34" charset="0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it-IT" sz="3000" b="1" dirty="0" smtClean="0">
                <a:solidFill>
                  <a:srgbClr val="33CC33"/>
                </a:solidFill>
                <a:latin typeface="Bahnschrift Light" panose="020B0502040204020203" pitchFamily="34" charset="0"/>
                <a:ea typeface="+mj-ea"/>
                <a:cs typeface="+mj-cs"/>
              </a:rPr>
              <a:t>https</a:t>
            </a:r>
            <a:r>
              <a:rPr lang="it-IT" sz="3000" b="1" dirty="0">
                <a:solidFill>
                  <a:srgbClr val="33CC33"/>
                </a:solidFill>
                <a:latin typeface="Bahnschrift Light" panose="020B0502040204020203" pitchFamily="34" charset="0"/>
                <a:ea typeface="+mj-ea"/>
                <a:cs typeface="+mj-cs"/>
              </a:rPr>
              <a:t>://github.com/zandrones90/exchange.git</a:t>
            </a:r>
          </a:p>
        </p:txBody>
      </p:sp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8288" y="1120775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</a:t>
            </a:r>
            <a:r>
              <a:rPr lang="it-IT" b="1" dirty="0">
                <a:solidFill>
                  <a:srgbClr val="33CC33"/>
                </a:solidFill>
              </a:rPr>
              <a:t> </a:t>
            </a:r>
            <a:endParaRPr lang="it-IT" b="1" dirty="0" smtClean="0">
              <a:solidFill>
                <a:srgbClr val="33CC33"/>
              </a:solidFill>
            </a:endParaRPr>
          </a:p>
          <a:p>
            <a:r>
              <a:rPr lang="it-IT" b="1" dirty="0" smtClean="0">
                <a:solidFill>
                  <a:srgbClr val="33CC33"/>
                </a:solidFill>
              </a:rPr>
              <a:t>di Zandrelli Luca</a:t>
            </a:r>
          </a:p>
        </p:txBody>
      </p:sp>
    </p:spTree>
    <p:extLst>
      <p:ext uri="{BB962C8B-B14F-4D97-AF65-F5344CB8AC3E}">
        <p14:creationId xmlns:p14="http://schemas.microsoft.com/office/powerpoint/2010/main" val="19769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892175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le directory di Mongo</a:t>
            </a:r>
            <a:endParaRPr lang="it-IT" b="1" dirty="0">
              <a:solidFill>
                <a:srgbClr val="33CC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Nello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, dove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, ho </a:t>
            </a:r>
            <a:r>
              <a:rPr lang="en-US" dirty="0" err="1" smtClean="0"/>
              <a:t>interagito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server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chiamato</a:t>
            </a:r>
            <a:r>
              <a:rPr lang="en-US" dirty="0" smtClean="0"/>
              <a:t> ‘engine, </a:t>
            </a:r>
            <a:r>
              <a:rPr lang="en-US" dirty="0" err="1" smtClean="0"/>
              <a:t>usando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database</a:t>
            </a:r>
          </a:p>
          <a:p>
            <a:r>
              <a:rPr lang="it-IT" dirty="0" smtClean="0"/>
              <a:t>mongo = MongoClient(</a:t>
            </a:r>
            <a:r>
              <a:rPr lang="it-IT" dirty="0"/>
              <a:t>port</a:t>
            </a:r>
            <a:r>
              <a:rPr lang="it-IT" dirty="0" smtClean="0"/>
              <a:t>=</a:t>
            </a:r>
            <a:r>
              <a:rPr lang="it-IT" dirty="0"/>
              <a:t>27017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/>
              <a:t># qui va il nome del database (nel mio caso 'engine')</a:t>
            </a:r>
            <a:br>
              <a:rPr lang="it-IT" dirty="0"/>
            </a:br>
            <a:r>
              <a:rPr lang="it-IT" dirty="0" smtClean="0"/>
              <a:t>db = mongo[</a:t>
            </a:r>
            <a:r>
              <a:rPr lang="it-IT" dirty="0"/>
              <a:t>'engine</a:t>
            </a:r>
            <a:r>
              <a:rPr lang="it-IT" dirty="0" smtClean="0"/>
              <a:t>']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collection = db[‘nome_directori']</a:t>
            </a:r>
          </a:p>
          <a:p>
            <a:endParaRPr lang="en-US" dirty="0"/>
          </a:p>
          <a:p>
            <a:pPr algn="just"/>
            <a:r>
              <a:rPr lang="en-US" dirty="0" err="1" smtClean="0"/>
              <a:t>Procedo</a:t>
            </a:r>
            <a:r>
              <a:rPr lang="en-US" dirty="0" smtClean="0"/>
              <a:t> </a:t>
            </a:r>
            <a:r>
              <a:rPr lang="en-US" dirty="0" err="1" smtClean="0"/>
              <a:t>brevemente</a:t>
            </a:r>
            <a:r>
              <a:rPr lang="en-US" dirty="0" smtClean="0"/>
              <a:t> a </a:t>
            </a:r>
            <a:r>
              <a:rPr lang="en-US" dirty="0" err="1" smtClean="0"/>
              <a:t>descrivere</a:t>
            </a:r>
            <a:r>
              <a:rPr lang="en-US" dirty="0" smtClean="0"/>
              <a:t> le directories </a:t>
            </a:r>
            <a:r>
              <a:rPr lang="en-US" dirty="0" err="1" smtClean="0"/>
              <a:t>principali</a:t>
            </a:r>
            <a:r>
              <a:rPr lang="en-US" dirty="0" smtClean="0"/>
              <a:t> generate in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20255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282575"/>
            <a:ext cx="56570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 le directory dentro Mongo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‘</a:t>
            </a:r>
            <a:r>
              <a:rPr lang="en-US" b="1" dirty="0" err="1" smtClean="0">
                <a:solidFill>
                  <a:srgbClr val="33CC33"/>
                </a:solidFill>
              </a:rPr>
              <a:t>app_profile</a:t>
            </a:r>
            <a:r>
              <a:rPr lang="en-US" b="1" dirty="0" smtClean="0">
                <a:solidFill>
                  <a:srgbClr val="33CC33"/>
                </a:solidFill>
              </a:rPr>
              <a:t>’</a:t>
            </a:r>
            <a:endParaRPr lang="it-IT" b="1" dirty="0">
              <a:solidFill>
                <a:srgbClr val="33CC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4385"/>
            <a:ext cx="3429000" cy="357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81400" y="2144792"/>
            <a:ext cx="5334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classe</a:t>
            </a:r>
            <a:r>
              <a:rPr lang="en-US" sz="1600" dirty="0" smtClean="0">
                <a:latin typeface="Bahnschrift Light" panose="020B0502040204020203" pitchFamily="34" charset="0"/>
              </a:rPr>
              <a:t> profile genera la directory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fianco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contente</a:t>
            </a:r>
            <a:r>
              <a:rPr lang="en-US" sz="1600" dirty="0" smtClean="0">
                <a:latin typeface="Bahnschrift Light" panose="020B0502040204020203" pitchFamily="34" charset="0"/>
              </a:rPr>
              <a:t> 2 sotto directory: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ips</a:t>
            </a:r>
            <a:r>
              <a:rPr lang="en-US" sz="1600" dirty="0" smtClean="0">
                <a:latin typeface="Bahnschrift Light" panose="020B0502040204020203" pitchFamily="34" charset="0"/>
              </a:rPr>
              <a:t>: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contenente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ogni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elemento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dell’user</a:t>
            </a:r>
            <a:r>
              <a:rPr lang="en-US" sz="1600" dirty="0" smtClean="0">
                <a:latin typeface="Bahnschrift Light" panose="020B0502040204020203" pitchFamily="34" charset="0"/>
              </a:rPr>
              <a:t>(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non cambia </a:t>
            </a:r>
            <a:r>
              <a:rPr lang="en-US" sz="1600" dirty="0" err="1" smtClean="0">
                <a:latin typeface="Bahnschrift Light" panose="020B0502040204020203" pitchFamily="34" charset="0"/>
              </a:rPr>
              <a:t>mai</a:t>
            </a:r>
            <a:r>
              <a:rPr lang="en-US" sz="1600" dirty="0" smtClean="0">
                <a:latin typeface="Bahnschrift Light" panose="020B0502040204020203" pitchFamily="34" charset="0"/>
              </a:rPr>
              <a:t>),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l’user_ip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t</a:t>
            </a:r>
            <a:r>
              <a:rPr lang="en-US" sz="1600" dirty="0" err="1" smtClean="0">
                <a:latin typeface="Bahnschrift Light" panose="020B0502040204020203" pitchFamily="34" charset="0"/>
              </a:rPr>
              <a:t>imestamp_id</a:t>
            </a:r>
            <a:r>
              <a:rPr lang="en-US" sz="1600" dirty="0" smtClean="0">
                <a:latin typeface="Bahnschrift Light" panose="020B0502040204020203" pitchFamily="34" charset="0"/>
              </a:rPr>
              <a:t>.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l’user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connette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un’altro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ip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genera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elemento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l’user_ip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timestamp_id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aggiornati</a:t>
            </a:r>
            <a:r>
              <a:rPr lang="en-US" sz="1600" dirty="0" smtClean="0">
                <a:latin typeface="Bahnschrift Light" panose="020B0502040204020203" pitchFamily="34" charset="0"/>
              </a:rPr>
              <a:t>.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caso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</a:t>
            </a:r>
            <a:r>
              <a:rPr lang="en-US" sz="1600" dirty="0" smtClean="0">
                <a:latin typeface="Bahnschrift Light" panose="020B0502040204020203" pitchFamily="34" charset="0"/>
              </a:rPr>
              <a:t> solo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timestamp_id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subprofile</a:t>
            </a:r>
            <a:r>
              <a:rPr lang="en-US" sz="1600" dirty="0" smtClean="0">
                <a:latin typeface="Bahnschrift Light" panose="020B0502040204020203" pitchFamily="34" charset="0"/>
              </a:rPr>
              <a:t>: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garantisce</a:t>
            </a:r>
            <a:r>
              <a:rPr lang="en-US" sz="1600" dirty="0" smtClean="0">
                <a:latin typeface="Bahnschrift Light" panose="020B0502040204020203" pitchFamily="34" charset="0"/>
              </a:rPr>
              <a:t> ad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altri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profili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Ogni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volta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sia</a:t>
            </a:r>
            <a:r>
              <a:rPr lang="en-US" sz="1600" dirty="0" smtClean="0">
                <a:latin typeface="Bahnschrift Light" panose="020B0502040204020203" pitchFamily="34" charset="0"/>
              </a:rPr>
              <a:t> concede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,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subprofile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popola</a:t>
            </a:r>
            <a:r>
              <a:rPr lang="en-US" sz="1600" dirty="0" smtClean="0">
                <a:latin typeface="Bahnschrift Light" panose="020B0502040204020203" pitchFamily="34" charset="0"/>
              </a:rPr>
              <a:t> con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elemento</a:t>
            </a:r>
            <a:r>
              <a:rPr lang="en-US" sz="1600" dirty="0" smtClean="0">
                <a:latin typeface="Bahnschrift Light" panose="020B0502040204020203" pitchFamily="34" charset="0"/>
              </a:rPr>
              <a:t>,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revoca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perde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elemento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282575"/>
            <a:ext cx="56570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 le directory dentro Mongo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‘</a:t>
            </a:r>
            <a:r>
              <a:rPr lang="en-US" b="1" dirty="0" err="1" smtClean="0">
                <a:solidFill>
                  <a:srgbClr val="33CC33"/>
                </a:solidFill>
              </a:rPr>
              <a:t>app_order</a:t>
            </a:r>
            <a:r>
              <a:rPr lang="en-US" b="1" dirty="0" smtClean="0">
                <a:solidFill>
                  <a:srgbClr val="33CC33"/>
                </a:solidFill>
              </a:rPr>
              <a:t>’</a:t>
            </a:r>
            <a:endParaRPr lang="it-IT" b="1" dirty="0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2251770"/>
            <a:ext cx="533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classe</a:t>
            </a:r>
            <a:r>
              <a:rPr lang="en-US" sz="1600" dirty="0" smtClean="0">
                <a:latin typeface="Bahnschrift Light" panose="020B0502040204020203" pitchFamily="34" charset="0"/>
              </a:rPr>
              <a:t> Order genera la directory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fianco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composta</a:t>
            </a:r>
            <a:r>
              <a:rPr lang="en-US" sz="1600" dirty="0" smtClean="0">
                <a:latin typeface="Bahnschrift Light" panose="020B0502040204020203" pitchFamily="34" charset="0"/>
              </a:rPr>
              <a:t> da 6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campi</a:t>
            </a:r>
            <a:r>
              <a:rPr lang="en-US" sz="1600" dirty="0" smtClean="0">
                <a:latin typeface="Bahnschrift Light" panose="020B0502040204020203" pitchFamily="34" charset="0"/>
              </a:rPr>
              <a:t> ( 7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consideriamo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campo _id):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profile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riferimento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dell’user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buy_sell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tipo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eseguita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subprofile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dell‘utente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corrispondente</a:t>
            </a:r>
            <a:r>
              <a:rPr lang="en-US" sz="1600" dirty="0" smtClean="0">
                <a:latin typeface="Bahnschrift Light" panose="020B0502040204020203" pitchFamily="34" charset="0"/>
              </a:rPr>
              <a:t> all’ email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campo ‘account’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transaction_post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price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costo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acquistata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amount: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acquistata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u</a:t>
            </a:r>
            <a:r>
              <a:rPr lang="en-US" sz="1600" b="1" dirty="0" smtClean="0">
                <a:latin typeface="Bahnschrift Light" panose="020B0502040204020203" pitchFamily="34" charset="0"/>
              </a:rPr>
              <a:t>pdated: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riferimenti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temporali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1600" b="1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Ogni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volta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avviene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app_order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generano</a:t>
            </a:r>
            <a:r>
              <a:rPr lang="en-US" sz="1600" dirty="0" smtClean="0">
                <a:latin typeface="Bahnschrift Light" panose="020B0502040204020203" pitchFamily="34" charset="0"/>
              </a:rPr>
              <a:t> 2 </a:t>
            </a:r>
            <a:r>
              <a:rPr lang="en-US" sz="1600" dirty="0" err="1" smtClean="0">
                <a:latin typeface="Bahnschrift Light" panose="020B0502040204020203" pitchFamily="34" charset="0"/>
              </a:rPr>
              <a:t>documenti</a:t>
            </a:r>
            <a:r>
              <a:rPr lang="en-US" sz="1600" dirty="0" smtClean="0">
                <a:latin typeface="Bahnschrift Light" panose="020B0502040204020203" pitchFamily="34" charset="0"/>
              </a:rPr>
              <a:t> come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questi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fianco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5"/>
          <a:stretch/>
        </p:blipFill>
        <p:spPr bwMode="auto">
          <a:xfrm>
            <a:off x="228600" y="2251770"/>
            <a:ext cx="3352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7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599" y="2598420"/>
            <a:ext cx="4736307" cy="197357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Questa directory </a:t>
            </a:r>
            <a:r>
              <a:rPr lang="en-US" sz="17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concessi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dall’utente</a:t>
            </a:r>
            <a:r>
              <a:rPr lang="en-US" sz="1700" dirty="0" smtClean="0">
                <a:latin typeface="Bahnschrift Light" panose="020B0502040204020203" pitchFamily="34" charset="0"/>
              </a:rPr>
              <a:t> ad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altri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700" dirty="0" smtClean="0">
                <a:latin typeface="Bahnschrift Light" panose="020B0502040204020203" pitchFamily="34" charset="0"/>
              </a:rPr>
              <a:t>. </a:t>
            </a:r>
            <a:r>
              <a:rPr lang="en-US" sz="1700" dirty="0" err="1" smtClean="0">
                <a:latin typeface="Bahnschrift Light" panose="020B0502040204020203" pitchFamily="34" charset="0"/>
              </a:rPr>
              <a:t>Esistono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tre</a:t>
            </a:r>
            <a:r>
              <a:rPr lang="en-US" sz="1700" dirty="0" smtClean="0">
                <a:latin typeface="Bahnschrift Light" panose="020B0502040204020203" pitchFamily="34" charset="0"/>
              </a:rPr>
              <a:t> tipi di </a:t>
            </a:r>
            <a:r>
              <a:rPr lang="en-US" sz="17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700" dirty="0" smtClean="0">
                <a:latin typeface="Bahnschrift Light" panose="020B0502040204020203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sz="1700" b="1" dirty="0" smtClean="0">
                <a:latin typeface="Bahnschrift Light" panose="020B0502040204020203" pitchFamily="34" charset="0"/>
              </a:rPr>
              <a:t>’place orders’ </a:t>
            </a:r>
            <a:r>
              <a:rPr lang="en-US" sz="17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il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700" dirty="0" smtClean="0">
                <a:latin typeface="Bahnschrift Light" panose="020B0502040204020203" pitchFamily="34" charset="0"/>
              </a:rPr>
              <a:t> di </a:t>
            </a:r>
            <a:r>
              <a:rPr lang="en-US" sz="1700" dirty="0" err="1" smtClean="0">
                <a:latin typeface="Bahnschrift Light" panose="020B0502040204020203" pitchFamily="34" charset="0"/>
              </a:rPr>
              <a:t>postare</a:t>
            </a:r>
            <a:r>
              <a:rPr lang="en-US" sz="1700" dirty="0" smtClean="0">
                <a:latin typeface="Bahnschrift Light" panose="020B0502040204020203" pitchFamily="34" charset="0"/>
              </a:rPr>
              <a:t> un </a:t>
            </a:r>
            <a:r>
              <a:rPr lang="en-US" sz="1700" dirty="0" err="1" smtClean="0">
                <a:latin typeface="Bahnschrift Light" panose="020B0502040204020203" pitchFamily="34" charset="0"/>
              </a:rPr>
              <a:t>l’ordine</a:t>
            </a:r>
            <a:r>
              <a:rPr lang="en-US" sz="1700" dirty="0" smtClean="0">
                <a:latin typeface="Bahnschrift Light" panose="020B0502040204020203" pitchFamily="34" charset="0"/>
              </a:rPr>
              <a:t>; </a:t>
            </a:r>
          </a:p>
          <a:p>
            <a:pPr marL="0" indent="0" algn="just">
              <a:buNone/>
            </a:pPr>
            <a:r>
              <a:rPr lang="en-US" sz="1700" b="1" dirty="0" smtClean="0">
                <a:latin typeface="Bahnschrift Light" panose="020B0502040204020203" pitchFamily="34" charset="0"/>
              </a:rPr>
              <a:t>‘post messages’ </a:t>
            </a:r>
            <a:r>
              <a:rPr lang="en-US" sz="17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il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700" dirty="0" smtClean="0">
                <a:latin typeface="Bahnschrift Light" panose="020B0502040204020203" pitchFamily="34" charset="0"/>
              </a:rPr>
              <a:t> di </a:t>
            </a:r>
            <a:r>
              <a:rPr lang="en-US" sz="1700" dirty="0" err="1" smtClean="0">
                <a:latin typeface="Bahnschrift Light" panose="020B0502040204020203" pitchFamily="34" charset="0"/>
              </a:rPr>
              <a:t>scrive</a:t>
            </a:r>
            <a:r>
              <a:rPr lang="en-US" sz="1700" dirty="0" smtClean="0">
                <a:latin typeface="Bahnschrift Light" panose="020B0502040204020203" pitchFamily="34" charset="0"/>
              </a:rPr>
              <a:t> solo </a:t>
            </a:r>
            <a:r>
              <a:rPr lang="en-US" sz="17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700" dirty="0" smtClean="0">
                <a:latin typeface="Bahnschrift Light" panose="020B0502040204020203" pitchFamily="34" charset="0"/>
              </a:rPr>
              <a:t> parte ‘content’ del post e non </a:t>
            </a:r>
            <a:r>
              <a:rPr lang="en-US" sz="1700" dirty="0" err="1" smtClean="0">
                <a:latin typeface="Bahnschrift Light" panose="020B0502040204020203" pitchFamily="34" charset="0"/>
              </a:rPr>
              <a:t>nelle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altre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sezioni</a:t>
            </a:r>
            <a:r>
              <a:rPr lang="en-US" sz="1700" dirty="0" smtClean="0">
                <a:latin typeface="Bahnschrift Light" panose="020B0502040204020203" pitchFamily="34" charset="0"/>
              </a:rPr>
              <a:t>; </a:t>
            </a:r>
          </a:p>
          <a:p>
            <a:pPr algn="just"/>
            <a:endParaRPr lang="it-I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320040"/>
            <a:ext cx="5448300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700" b="1" dirty="0" smtClean="0">
                <a:solidFill>
                  <a:srgbClr val="33CC33"/>
                </a:solidFill>
              </a:rPr>
              <a:t>Presentazione MondoDB: le directory dentro Mongo</a:t>
            </a:r>
          </a:p>
          <a:p>
            <a:r>
              <a:rPr lang="en-US" sz="3700" b="1" dirty="0" smtClean="0">
                <a:solidFill>
                  <a:srgbClr val="33CC33"/>
                </a:solidFill>
              </a:rPr>
              <a:t>‘</a:t>
            </a:r>
            <a:r>
              <a:rPr lang="en-US" sz="3700" b="1" dirty="0" err="1" smtClean="0">
                <a:solidFill>
                  <a:srgbClr val="33CC33"/>
                </a:solidFill>
              </a:rPr>
              <a:t>app_permission</a:t>
            </a:r>
            <a:r>
              <a:rPr lang="en-US" sz="3700" b="1" dirty="0" smtClean="0">
                <a:solidFill>
                  <a:srgbClr val="33CC33"/>
                </a:solidFill>
              </a:rPr>
              <a:t>’</a:t>
            </a:r>
            <a:endParaRPr lang="it-IT" sz="3700" b="1" dirty="0">
              <a:solidFill>
                <a:srgbClr val="33CC33"/>
              </a:solidFill>
            </a:endParaRPr>
          </a:p>
        </p:txBody>
      </p:sp>
      <p:pic>
        <p:nvPicPr>
          <p:cNvPr id="5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799"/>
            <a:ext cx="4038600" cy="173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325541"/>
            <a:ext cx="892730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‘all’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garantisce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massima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libertà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b="1" dirty="0" smtClean="0">
                <a:latin typeface="Bahnschrift Light" panose="020B0502040204020203" pitchFamily="34" charset="0"/>
              </a:rPr>
              <a:t>email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la mail a cui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b="1" dirty="0" smtClean="0">
                <a:latin typeface="Bahnschrift Light" panose="020B0502040204020203" pitchFamily="34" charset="0"/>
              </a:rPr>
              <a:t>permission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tipo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, e 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date_created</a:t>
            </a:r>
            <a:r>
              <a:rPr lang="en-US" sz="1600" b="1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la data in cui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concesso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vanno</a:t>
            </a:r>
            <a:r>
              <a:rPr lang="en-US" sz="1600" dirty="0" smtClean="0">
                <a:latin typeface="Bahnschrift Light" panose="020B0502040204020203" pitchFamily="34" charset="0"/>
              </a:rPr>
              <a:t> poi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popolare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sottocartella</a:t>
            </a:r>
            <a:r>
              <a:rPr lang="en-US" sz="1600" dirty="0" smtClean="0">
                <a:latin typeface="Bahnschrift Light" panose="020B0502040204020203" pitchFamily="34" charset="0"/>
              </a:rPr>
              <a:t>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subprofile</a:t>
            </a:r>
            <a:r>
              <a:rPr lang="en-US" sz="1600" dirty="0" smtClean="0">
                <a:latin typeface="Bahnschrift Light" panose="020B0502040204020203" pitchFamily="34" charset="0"/>
              </a:rPr>
              <a:t>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app_profile</a:t>
            </a:r>
            <a:r>
              <a:rPr lang="en-US" sz="1600" dirty="0" smtClean="0">
                <a:latin typeface="Bahnschrift Light" panose="020B0502040204020203" pitchFamily="34" charset="0"/>
              </a:rPr>
              <a:t>’. 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programma</a:t>
            </a:r>
            <a:r>
              <a:rPr lang="en-US" sz="1600" dirty="0" smtClean="0">
                <a:latin typeface="Bahnschrift Light" panose="020B0502040204020203" pitchFamily="34" charset="0"/>
              </a:rPr>
              <a:t> poi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interagirà</a:t>
            </a:r>
            <a:r>
              <a:rPr lang="en-US" sz="1600" dirty="0" smtClean="0">
                <a:latin typeface="Bahnschrift Light" panose="020B0502040204020203" pitchFamily="34" charset="0"/>
              </a:rPr>
              <a:t> solo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quest’ultima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directory, e non con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app_permission</a:t>
            </a:r>
            <a:r>
              <a:rPr lang="en-US" sz="1600" dirty="0" smtClean="0">
                <a:latin typeface="Bahnschrift Light" panose="020B0502040204020203" pitchFamily="34" charset="0"/>
              </a:rPr>
              <a:t>’.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Infine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b="1" dirty="0" smtClean="0">
                <a:latin typeface="Bahnschrift Light" panose="020B0502040204020203" pitchFamily="34" charset="0"/>
              </a:rPr>
              <a:t>_id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progressione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numerica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registrati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0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893" y="2336483"/>
            <a:ext cx="4660107" cy="32518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Questa directory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può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aggiungere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maniera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facoltativa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600" dirty="0" err="1" smtClean="0">
                <a:latin typeface="Bahnschrift Light" panose="020B0502040204020203" pitchFamily="34" charset="0"/>
              </a:rPr>
              <a:t>L’unica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cosa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può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essere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modificata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l’user_id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rimane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sempre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quello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</a:t>
            </a:r>
            <a:r>
              <a:rPr lang="en-US" sz="1600" dirty="0" smtClean="0">
                <a:latin typeface="Bahnschrift Light" panose="020B0502040204020203" pitchFamily="34" charset="0"/>
              </a:rPr>
              <a:t>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assegnato</a:t>
            </a:r>
            <a:r>
              <a:rPr lang="en-US" sz="1600" dirty="0" smtClean="0">
                <a:latin typeface="Bahnschrift Light" panose="020B0502040204020203" pitchFamily="34" charset="0"/>
              </a:rPr>
              <a:t> 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momento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registrazione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 err="1" smtClean="0">
                <a:latin typeface="Bahnschrift Light" panose="020B0502040204020203" pitchFamily="34" charset="0"/>
              </a:rPr>
              <a:t>Quando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accede per la prima </a:t>
            </a:r>
            <a:r>
              <a:rPr lang="en-US" sz="1600" dirty="0" err="1" smtClean="0">
                <a:latin typeface="Bahnschrift Light" panose="020B0502040204020203" pitchFamily="34" charset="0"/>
              </a:rPr>
              <a:t>volta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dedicata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lui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programma</a:t>
            </a:r>
            <a:r>
              <a:rPr lang="en-US" sz="1600" dirty="0" smtClean="0">
                <a:latin typeface="Bahnschrift Light" panose="020B0502040204020203" pitchFamily="34" charset="0"/>
              </a:rPr>
              <a:t> genera </a:t>
            </a:r>
            <a:r>
              <a:rPr lang="en-US" sz="1600" dirty="0" err="1" smtClean="0">
                <a:latin typeface="Bahnschrift Light" panose="020B0502040204020203" pitchFamily="34" charset="0"/>
              </a:rPr>
              <a:t>automaticamente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 come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quella</a:t>
            </a:r>
            <a:r>
              <a:rPr lang="en-US" sz="1600" dirty="0" smtClean="0">
                <a:latin typeface="Bahnschrift Light" panose="020B0502040204020203" pitchFamily="34" charset="0"/>
              </a:rPr>
              <a:t> in basso. Se poi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vengono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aggiornate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sovrascrivono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(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_id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mai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cancellata</a:t>
            </a:r>
            <a:r>
              <a:rPr lang="en-US" sz="1600" dirty="0" smtClean="0">
                <a:latin typeface="Bahnschrift Light" panose="020B0502040204020203" pitchFamily="34" charset="0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330926"/>
            <a:ext cx="5981700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700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it-IT" sz="3700" b="1" dirty="0" smtClean="0">
                <a:solidFill>
                  <a:srgbClr val="33CC33"/>
                </a:solidFill>
              </a:rPr>
              <a:t> le directory dentro Mongo</a:t>
            </a:r>
          </a:p>
          <a:p>
            <a:r>
              <a:rPr lang="en-US" sz="3700" b="1" dirty="0" smtClean="0">
                <a:solidFill>
                  <a:srgbClr val="33CC33"/>
                </a:solidFill>
              </a:rPr>
              <a:t>‘</a:t>
            </a:r>
            <a:r>
              <a:rPr lang="en-US" sz="3700" b="1" dirty="0" err="1" smtClean="0">
                <a:solidFill>
                  <a:srgbClr val="33CC33"/>
                </a:solidFill>
              </a:rPr>
              <a:t>app_userpage</a:t>
            </a:r>
            <a:r>
              <a:rPr lang="en-US" sz="3700" b="1" dirty="0" smtClean="0">
                <a:solidFill>
                  <a:srgbClr val="33CC33"/>
                </a:solidFill>
              </a:rPr>
              <a:t>’</a:t>
            </a:r>
            <a:endParaRPr lang="it-IT" sz="3700" b="1" dirty="0">
              <a:solidFill>
                <a:srgbClr val="33CC33"/>
              </a:solidFill>
            </a:endParaRPr>
          </a:p>
        </p:txBody>
      </p:sp>
      <p:pic>
        <p:nvPicPr>
          <p:cNvPr id="5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14550"/>
            <a:ext cx="42672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1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14300" y="167640"/>
            <a:ext cx="5981700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700" b="1" dirty="0" smtClean="0">
                <a:solidFill>
                  <a:srgbClr val="33CC33"/>
                </a:solidFill>
              </a:rPr>
              <a:t>Presentazione MondoDB: le directory dentro Mongo</a:t>
            </a:r>
          </a:p>
          <a:p>
            <a:r>
              <a:rPr lang="en-US" sz="3700" b="1" dirty="0" smtClean="0">
                <a:solidFill>
                  <a:srgbClr val="33CC33"/>
                </a:solidFill>
              </a:rPr>
              <a:t>‘</a:t>
            </a:r>
            <a:r>
              <a:rPr lang="en-US" sz="3700" b="1" dirty="0" err="1" smtClean="0">
                <a:solidFill>
                  <a:srgbClr val="33CC33"/>
                </a:solidFill>
              </a:rPr>
              <a:t>authentication_btcwallet</a:t>
            </a:r>
            <a:r>
              <a:rPr lang="en-US" sz="3700" b="1" dirty="0" smtClean="0">
                <a:solidFill>
                  <a:srgbClr val="33CC33"/>
                </a:solidFill>
              </a:rPr>
              <a:t>’</a:t>
            </a:r>
            <a:endParaRPr lang="it-IT" sz="3700" b="1" dirty="0">
              <a:solidFill>
                <a:srgbClr val="33CC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970306"/>
            <a:ext cx="533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Btcwallet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tutte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fatte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dagli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. È molto simile ad </a:t>
            </a:r>
            <a:r>
              <a:rPr lang="en-US" sz="1600" b="1" dirty="0" err="1" smtClean="0">
                <a:solidFill>
                  <a:srgbClr val="33CC33"/>
                </a:solidFill>
                <a:latin typeface="Bahnschrift Light" panose="020B0502040204020203" pitchFamily="34" charset="0"/>
              </a:rPr>
              <a:t>app_order</a:t>
            </a:r>
            <a:r>
              <a:rPr lang="en-US" sz="1600" b="1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directory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comprende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u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ser_id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assegnato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fase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registrazione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c</a:t>
            </a:r>
            <a:r>
              <a:rPr lang="en-US" sz="1600" b="1" dirty="0" smtClean="0">
                <a:latin typeface="Bahnschrift Light" panose="020B0502040204020203" pitchFamily="34" charset="0"/>
              </a:rPr>
              <a:t>rypto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di default;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w</a:t>
            </a:r>
            <a:r>
              <a:rPr lang="en-US" sz="1600" b="1" dirty="0" smtClean="0">
                <a:latin typeface="Bahnschrift Light" panose="020B0502040204020203" pitchFamily="34" charset="0"/>
              </a:rPr>
              <a:t>allet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assegnati</a:t>
            </a:r>
            <a:r>
              <a:rPr lang="en-US" sz="1600" dirty="0" smtClean="0">
                <a:latin typeface="Bahnschrift Light" panose="020B0502040204020203" pitchFamily="34" charset="0"/>
              </a:rPr>
              <a:t>/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acquistati</a:t>
            </a:r>
            <a:r>
              <a:rPr lang="en-US" sz="1600" dirty="0" smtClean="0">
                <a:latin typeface="Bahnschrift Light" panose="020B0502040204020203" pitchFamily="34" charset="0"/>
              </a:rPr>
              <a:t>/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venduti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price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quanto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trasferito</a:t>
            </a:r>
            <a:r>
              <a:rPr lang="en-US" sz="1600" dirty="0" smtClean="0">
                <a:latin typeface="Bahnschrift Light" panose="020B0502040204020203" pitchFamily="34" charset="0"/>
              </a:rPr>
              <a:t> (se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negativo</a:t>
            </a:r>
            <a:r>
              <a:rPr lang="en-US" sz="1600" dirty="0" smtClean="0">
                <a:latin typeface="Bahnschrift Light" panose="020B0502040204020203" pitchFamily="34" charset="0"/>
              </a:rPr>
              <a:t>) o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ricevuto</a:t>
            </a:r>
            <a:r>
              <a:rPr lang="en-US" sz="1600" dirty="0" smtClean="0">
                <a:latin typeface="Bahnschrift Light" panose="020B0502040204020203" pitchFamily="34" charset="0"/>
              </a:rPr>
              <a:t> (se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positivo</a:t>
            </a:r>
            <a:r>
              <a:rPr lang="en-US" sz="1600" dirty="0" smtClean="0">
                <a:latin typeface="Bahnschrift Light" panose="020B0502040204020203" pitchFamily="34" charset="0"/>
              </a:rPr>
              <a:t>)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u</a:t>
            </a:r>
            <a:r>
              <a:rPr lang="en-US" sz="1600" b="1" dirty="0" smtClean="0">
                <a:latin typeface="Bahnschrift Light" panose="020B0502040204020203" pitchFamily="34" charset="0"/>
              </a:rPr>
              <a:t>pdated</a:t>
            </a:r>
            <a:r>
              <a:rPr lang="en-US" sz="1600" dirty="0" smtClean="0">
                <a:latin typeface="Bahnschrift Light" panose="020B0502040204020203" pitchFamily="34" charset="0"/>
              </a:rPr>
              <a:t>: la data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endParaRPr lang="en-US" sz="16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appena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effettua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primo login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accreditato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variabile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(da 0 a 10) come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nell’esempio</a:t>
            </a:r>
            <a:r>
              <a:rPr lang="en-US" sz="1600" dirty="0" smtClean="0">
                <a:latin typeface="Bahnschrift Light" panose="020B0502040204020203" pitchFamily="34" charset="0"/>
              </a:rPr>
              <a:t> in alto.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appena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avviene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genera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documento</a:t>
            </a:r>
            <a:r>
              <a:rPr lang="en-US" sz="1600" dirty="0" smtClean="0">
                <a:latin typeface="Bahnschrift Light" panose="020B0502040204020203" pitchFamily="34" charset="0"/>
              </a:rPr>
              <a:t> (</a:t>
            </a:r>
            <a:r>
              <a:rPr lang="en-US" sz="1600" dirty="0" err="1" smtClean="0">
                <a:latin typeface="Bahnschrift Light" panose="020B0502040204020203" pitchFamily="34" charset="0"/>
              </a:rPr>
              <a:t>esempio</a:t>
            </a:r>
            <a:r>
              <a:rPr lang="en-US" sz="1600" dirty="0" smtClean="0">
                <a:latin typeface="Bahnschrift Light" panose="020B0502040204020203" pitchFamily="34" charset="0"/>
              </a:rPr>
              <a:t> in basso)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9" y="2057401"/>
            <a:ext cx="360562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9" y="4267200"/>
            <a:ext cx="360562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4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609600" y="15241"/>
            <a:ext cx="5981700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 le directory dentro Mongo</a:t>
            </a:r>
          </a:p>
          <a:p>
            <a:r>
              <a:rPr lang="en-US" b="1" dirty="0">
                <a:solidFill>
                  <a:srgbClr val="33CC33"/>
                </a:solidFill>
              </a:rPr>
              <a:t>‘</a:t>
            </a:r>
            <a:r>
              <a:rPr lang="en-US" b="1" dirty="0" err="1">
                <a:solidFill>
                  <a:srgbClr val="33CC33"/>
                </a:solidFill>
              </a:rPr>
              <a:t>transaction_post</a:t>
            </a:r>
            <a:r>
              <a:rPr lang="en-US" b="1" dirty="0">
                <a:solidFill>
                  <a:srgbClr val="33CC33"/>
                </a:solidFill>
              </a:rPr>
              <a:t>’</a:t>
            </a:r>
            <a:endParaRPr lang="it-IT" b="1" dirty="0">
              <a:solidFill>
                <a:srgbClr val="33CC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1829812"/>
            <a:ext cx="4960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directory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sezioni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</a:t>
            </a:r>
            <a:r>
              <a:rPr lang="en-US" sz="1600" dirty="0" smtClean="0">
                <a:latin typeface="Bahnschrift Light" panose="020B0502040204020203" pitchFamily="34" charset="0"/>
              </a:rPr>
              <a:t>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assegnato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fase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registrazione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account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la mail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corrispondente</a:t>
            </a:r>
            <a:r>
              <a:rPr lang="en-US" sz="1600" dirty="0" smtClean="0">
                <a:latin typeface="Bahnschrift Light" panose="020B0502040204020203" pitchFamily="34" charset="0"/>
              </a:rPr>
              <a:t>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del post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a</a:t>
            </a:r>
            <a:r>
              <a:rPr lang="en-US" sz="1600" b="1" dirty="0" smtClean="0">
                <a:latin typeface="Bahnschrift Light" panose="020B0502040204020203" pitchFamily="34" charset="0"/>
              </a:rPr>
              <a:t>mount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scambiare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price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prezzo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acquisto</a:t>
            </a:r>
            <a:r>
              <a:rPr lang="en-US" sz="1600" dirty="0" smtClean="0">
                <a:latin typeface="Bahnschrift Light" panose="020B0502040204020203" pitchFamily="34" charset="0"/>
              </a:rPr>
              <a:t>/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vendita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type_of_transaction</a:t>
            </a:r>
            <a:r>
              <a:rPr lang="en-US" sz="1600" dirty="0" smtClean="0">
                <a:latin typeface="Bahnschrift Light" panose="020B0502040204020203" pitchFamily="34" charset="0"/>
              </a:rPr>
              <a:t>: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comprare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sarà</a:t>
            </a:r>
            <a:r>
              <a:rPr lang="en-US" sz="1600" dirty="0" smtClean="0">
                <a:latin typeface="Bahnschrift Light" panose="020B0502040204020203" pitchFamily="34" charset="0"/>
              </a:rPr>
              <a:t> BUY,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altrimenti</a:t>
            </a:r>
            <a:r>
              <a:rPr lang="en-US" sz="1600" dirty="0" smtClean="0">
                <a:latin typeface="Bahnschrift Light" panose="020B0502040204020203" pitchFamily="34" charset="0"/>
              </a:rPr>
              <a:t> SELL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datetime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temporali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2297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Ipotiziamo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1 </a:t>
            </a:r>
            <a:r>
              <a:rPr lang="en-US" sz="1600" dirty="0" err="1" smtClean="0">
                <a:latin typeface="Bahnschrift Light" panose="020B0502040204020203" pitchFamily="34" charset="0"/>
              </a:rPr>
              <a:t>abbia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  <a:hlinkClick r:id="rId3"/>
              </a:rPr>
              <a:t>zandrones@gmail.com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4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  <a:hlinkClick r:id="rId4"/>
              </a:rPr>
              <a:t>user4@gmail.com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Nell’esempio</a:t>
            </a:r>
            <a:r>
              <a:rPr lang="en-US" sz="1600" dirty="0" smtClean="0">
                <a:latin typeface="Bahnschrift Light" panose="020B0502040204020203" pitchFamily="34" charset="0"/>
              </a:rPr>
              <a:t> in alto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vendita</a:t>
            </a:r>
            <a:r>
              <a:rPr lang="en-US" sz="1600" dirty="0" smtClean="0">
                <a:latin typeface="Bahnschrift Light" panose="020B0502040204020203" pitchFamily="34" charset="0"/>
              </a:rPr>
              <a:t> di 0.1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, è </a:t>
            </a:r>
            <a:r>
              <a:rPr lang="en-US" sz="1600" dirty="0" smtClean="0">
                <a:latin typeface="Bahnschrift Light" panose="020B0502040204020203" pitchFamily="34" charset="0"/>
                <a:hlinkClick r:id="rId3"/>
              </a:rPr>
              <a:t>zandrones@gmail.com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1, </a:t>
            </a:r>
            <a:r>
              <a:rPr lang="en-US" sz="16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600" dirty="0" smtClean="0">
                <a:latin typeface="Bahnschrift Light" panose="020B0502040204020203" pitchFamily="34" charset="0"/>
              </a:rPr>
              <a:t> chi ha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scritto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post.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Nell’esempio</a:t>
            </a:r>
            <a:r>
              <a:rPr lang="en-US" sz="1600" dirty="0" smtClean="0">
                <a:latin typeface="Bahnschrift Light" panose="020B0502040204020203" pitchFamily="34" charset="0"/>
              </a:rPr>
              <a:t> in basso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dell’acquisto</a:t>
            </a:r>
            <a:r>
              <a:rPr lang="en-US" sz="1600" dirty="0" smtClean="0">
                <a:latin typeface="Bahnschrift Light" panose="020B0502040204020203" pitchFamily="34" charset="0"/>
              </a:rPr>
              <a:t> di 1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sempre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  <a:hlinkClick r:id="rId3"/>
              </a:rPr>
              <a:t>zandrones@gmail.com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1, </a:t>
            </a:r>
            <a:r>
              <a:rPr lang="en-US" sz="1600" dirty="0" err="1" smtClean="0">
                <a:latin typeface="Bahnschrift Light" panose="020B0502040204020203" pitchFamily="34" charset="0"/>
              </a:rPr>
              <a:t>anche</a:t>
            </a:r>
            <a:r>
              <a:rPr lang="en-US" sz="1600" dirty="0" smtClean="0">
                <a:latin typeface="Bahnschrift Light" panose="020B0502040204020203" pitchFamily="34" charset="0"/>
              </a:rPr>
              <a:t> se chi ha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scritto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post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4. </a:t>
            </a:r>
            <a:r>
              <a:rPr lang="en-US" sz="1600" dirty="0" err="1" smtClean="0">
                <a:latin typeface="Bahnschrift Light" panose="020B0502040204020203" pitchFamily="34" charset="0"/>
              </a:rPr>
              <a:t>Ovviamente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4 </a:t>
            </a:r>
            <a:r>
              <a:rPr lang="en-US" sz="1600" dirty="0" err="1" smtClean="0">
                <a:latin typeface="Bahnschrift Light" panose="020B0502040204020203" pitchFamily="34" charset="0"/>
              </a:rPr>
              <a:t>aveva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ricevuto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l’autorizzazione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user_id</a:t>
            </a:r>
            <a:r>
              <a:rPr lang="en-US" sz="1600" dirty="0" smtClean="0">
                <a:latin typeface="Bahnschrift Light" panose="020B0502040204020203" pitchFamily="34" charset="0"/>
              </a:rPr>
              <a:t> 1 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0"/>
            <a:ext cx="40386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40385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3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zandr\Desktop\Pallino_bianc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b="19231"/>
          <a:stretch/>
        </p:blipFill>
        <p:spPr bwMode="auto">
          <a:xfrm>
            <a:off x="0" y="3657601"/>
            <a:ext cx="35702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8288" y="304800"/>
            <a:ext cx="3588576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Il </a:t>
            </a:r>
            <a:r>
              <a:rPr lang="en-US" b="1" dirty="0" err="1" smtClean="0">
                <a:solidFill>
                  <a:srgbClr val="33CC33"/>
                </a:solidFill>
              </a:rPr>
              <a:t>progetto</a:t>
            </a:r>
            <a:endParaRPr lang="en-US" b="1" dirty="0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288" y="914400"/>
            <a:ext cx="55737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ahnschrift Light" panose="020B0502040204020203" pitchFamily="34" charset="0"/>
              </a:rPr>
              <a:t>Commenti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richieste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dell’esercizio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Bahnschrift Light" panose="020B0502040204020203" pitchFamily="34" charset="0"/>
              </a:rPr>
              <a:t>La </a:t>
            </a:r>
            <a:r>
              <a:rPr lang="it-IT" sz="1600" dirty="0">
                <a:latin typeface="Bahnschrift Light" panose="020B0502040204020203" pitchFamily="34" charset="0"/>
              </a:rPr>
              <a:t>piattaforma deve prevedere un endpoint per gestire la registrazione e l’accesso degli utenti</a:t>
            </a:r>
            <a:r>
              <a:rPr lang="it-IT" sz="1600" dirty="0" smtClean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700" dirty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Bahnschrift Light" panose="020B0502040204020203" pitchFamily="34" charset="0"/>
              </a:rPr>
              <a:t>Assegna </a:t>
            </a:r>
            <a:r>
              <a:rPr lang="it-IT" sz="1600" dirty="0">
                <a:latin typeface="Bahnschrift Light" panose="020B0502040204020203" pitchFamily="34" charset="0"/>
              </a:rPr>
              <a:t>automaticamente a ciascun utente registrato una cifra variabile tra gli 1 e i 10 bitcoin. </a:t>
            </a:r>
            <a:endParaRPr lang="it-IT" sz="16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700" dirty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Bahnschrift Light" panose="020B0502040204020203" pitchFamily="34" charset="0"/>
              </a:rPr>
              <a:t>Ciascun </a:t>
            </a:r>
            <a:r>
              <a:rPr lang="it-IT" sz="1600" dirty="0">
                <a:latin typeface="Bahnschrift Light" panose="020B0502040204020203" pitchFamily="34" charset="0"/>
              </a:rPr>
              <a:t>utente può pubblicare uno o più ordini di vendita o di acquisto di una certa quantità di bitcoin ad un certo prezzo</a:t>
            </a:r>
            <a:r>
              <a:rPr lang="it-IT" sz="1600" dirty="0" smtClean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Bahnschrift Light" panose="020B0502040204020203" pitchFamily="34" charset="0"/>
              </a:rPr>
              <a:t>Al </a:t>
            </a:r>
            <a:r>
              <a:rPr lang="it-IT" sz="1600" dirty="0">
                <a:latin typeface="Bahnschrift Light" panose="020B0502040204020203" pitchFamily="34" charset="0"/>
              </a:rPr>
              <a:t>momento della pubblicazione, se il prezzo di acquisto dell’ordine è pari o superiore al prezzo di vendita di un qualsiasi altro utente, registra la transazione e contrassegna entrambi gli ordini come eseguiti</a:t>
            </a:r>
            <a:r>
              <a:rPr lang="it-IT" sz="1600" dirty="0" smtClean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Bahnschrift Light" panose="020B0502040204020203" pitchFamily="34" charset="0"/>
              </a:rPr>
              <a:t>Prevedi </a:t>
            </a:r>
            <a:r>
              <a:rPr lang="it-IT" sz="1600" dirty="0">
                <a:latin typeface="Bahnschrift Light" panose="020B0502040204020203" pitchFamily="34" charset="0"/>
              </a:rPr>
              <a:t>un endpoint per ottenere tutti gli ordini di acquisto e vendita attivi</a:t>
            </a:r>
            <a:r>
              <a:rPr lang="it-IT" sz="1600" dirty="0" smtClean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>
              <a:latin typeface="Bahnschrift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Bahnschrift Light" panose="020B0502040204020203" pitchFamily="34" charset="0"/>
              </a:rPr>
              <a:t>Prevedi </a:t>
            </a:r>
            <a:r>
              <a:rPr lang="it-IT" sz="1600" dirty="0">
                <a:latin typeface="Bahnschrift Light" panose="020B0502040204020203" pitchFamily="34" charset="0"/>
              </a:rPr>
              <a:t>anche un endpoint per calcolare il profitto o la perdita totale derivante dalle operazioni di ciascun utente.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53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 algn="just">
              <a:spcBef>
                <a:spcPct val="0"/>
              </a:spcBef>
            </a:pP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1. La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piattaforma deve prevedere un endpoint per gestire la registrazione e  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it-IT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dd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l’accesso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degli utenti.</a:t>
            </a:r>
          </a:p>
        </p:txBody>
      </p:sp>
      <p:pic>
        <p:nvPicPr>
          <p:cNvPr id="6" name="Picture 6" descr="C:\Users\zandr\Desktop\slide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1638300" cy="21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zandr\Desktop\slide 1.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3" y="3810000"/>
            <a:ext cx="1639137" cy="215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8167" y="1611172"/>
            <a:ext cx="6858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Nella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cartella</a:t>
            </a:r>
            <a:r>
              <a:rPr lang="en-US" sz="1600" dirty="0" smtClean="0">
                <a:latin typeface="Bahnschrift Light" panose="020B0502040204020203" pitchFamily="34" charset="0"/>
              </a:rPr>
              <a:t>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authenication</a:t>
            </a:r>
            <a:r>
              <a:rPr lang="en-US" sz="1600" dirty="0" smtClean="0">
                <a:latin typeface="Bahnschrift Light" panose="020B0502040204020203" pitchFamily="34" charset="0"/>
              </a:rPr>
              <a:t>’ ho </a:t>
            </a:r>
            <a:r>
              <a:rPr lang="en-US" sz="1600" dirty="0" err="1" smtClean="0">
                <a:latin typeface="Bahnschrift Light" panose="020B0502040204020203" pitchFamily="34" charset="0"/>
              </a:rPr>
              <a:t>creato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interfacce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registrarsi</a:t>
            </a:r>
            <a:r>
              <a:rPr lang="en-US" sz="1600" dirty="0" smtClean="0">
                <a:latin typeface="Bahnschrift Light" panose="020B0502040204020203" pitchFamily="34" charset="0"/>
              </a:rPr>
              <a:t>  e fare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login.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usate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file “views.py”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r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egisterPage</a:t>
            </a:r>
            <a:r>
              <a:rPr lang="en-US" sz="1600" dirty="0" smtClean="0">
                <a:latin typeface="Bahnschrift Light" panose="020B0502040204020203" pitchFamily="34" charset="0"/>
              </a:rPr>
              <a:t>: serve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registrarsi</a:t>
            </a:r>
            <a:r>
              <a:rPr lang="en-US" sz="1600" dirty="0" smtClean="0">
                <a:latin typeface="Bahnschrift Light" panose="020B0502040204020203" pitchFamily="34" charset="0"/>
              </a:rPr>
              <a:t>,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inoltre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drop_btc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loginPage</a:t>
            </a:r>
            <a:r>
              <a:rPr lang="en-US" sz="1600" dirty="0" smtClean="0">
                <a:latin typeface="Bahnschrift Light" panose="020B0502040204020203" pitchFamily="34" charset="0"/>
              </a:rPr>
              <a:t>: serve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effettuare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login,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inoltre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mondodb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logoutUser</a:t>
            </a:r>
            <a:r>
              <a:rPr lang="en-US" sz="1600" dirty="0" smtClean="0">
                <a:latin typeface="Bahnschrift Light" panose="020B0502040204020203" pitchFamily="34" charset="0"/>
              </a:rPr>
              <a:t>: serve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effettuare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logout</a:t>
            </a: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mondodb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o </a:t>
            </a:r>
            <a:r>
              <a:rPr lang="en-US" sz="1600" dirty="0" err="1" smtClean="0">
                <a:latin typeface="Bahnschrift Light" panose="020B0502040204020203" pitchFamily="34" charset="0"/>
              </a:rPr>
              <a:t>meno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ed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eventualmente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lo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</a:t>
            </a:r>
            <a:r>
              <a:rPr lang="en-US" sz="1600" dirty="0" smtClean="0">
                <a:latin typeface="Bahnschrift Light" panose="020B0502040204020203" pitchFamily="34" charset="0"/>
              </a:rPr>
              <a:t>. 	</a:t>
            </a:r>
            <a:r>
              <a:rPr lang="en-US" sz="1600" dirty="0" err="1" smtClean="0">
                <a:latin typeface="Bahnschrift Light" panose="020B0502040204020203" pitchFamily="34" charset="0"/>
              </a:rPr>
              <a:t>Inoltre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cambia_ip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insert_first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get_client_ip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restituisce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l’ip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dell’utente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find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_user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presenta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variabile</a:t>
            </a:r>
            <a:r>
              <a:rPr lang="en-US" sz="1600" dirty="0" smtClean="0">
                <a:latin typeface="Bahnschrift Light" panose="020B0502040204020203" pitchFamily="34" charset="0"/>
              </a:rPr>
              <a:t> id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passata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insert_first</a:t>
            </a:r>
            <a:r>
              <a:rPr lang="en-US" sz="1600" dirty="0" smtClean="0">
                <a:latin typeface="Bahnschrift Light" panose="020B0502040204020203" pitchFamily="34" charset="0"/>
              </a:rPr>
              <a:t>: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creata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mongodb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change_ip</a:t>
            </a:r>
            <a:r>
              <a:rPr lang="en-US" sz="1600" b="1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smtClean="0">
                <a:latin typeface="Bahnschrift Light" panose="020B0502040204020203" pitchFamily="34" charset="0"/>
              </a:rPr>
              <a:t>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accede con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ip</a:t>
            </a:r>
            <a:r>
              <a:rPr lang="en-US" sz="1600" dirty="0" smtClean="0">
                <a:latin typeface="Bahnschrift Light" panose="020B0502040204020203" pitchFamily="34" charset="0"/>
              </a:rPr>
              <a:t>,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aggiornata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drop_btc</a:t>
            </a:r>
            <a:r>
              <a:rPr lang="en-US" sz="1600" dirty="0" smtClean="0">
                <a:latin typeface="Bahnschrift Light" panose="020B0502040204020203" pitchFamily="34" charset="0"/>
              </a:rPr>
              <a:t>: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variabile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da 0 a 10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3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53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 algn="just">
              <a:spcBef>
                <a:spcPct val="0"/>
              </a:spcBef>
            </a:pP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2. Assegna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automaticamente a ciascun utente registrato una cifra variabile </a:t>
            </a:r>
            <a:r>
              <a:rPr lang="it-IT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22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tra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gli 1 e i 10 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bitcoin.</a:t>
            </a:r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100" y="2819400"/>
            <a:ext cx="369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drop_btc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corrispondente</a:t>
            </a:r>
            <a:r>
              <a:rPr lang="en-US" sz="1600" dirty="0" smtClean="0">
                <a:latin typeface="Bahnschrift Light" panose="020B0502040204020203" pitchFamily="34" charset="0"/>
              </a:rPr>
              <a:t>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nuovo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utente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assegna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varia</a:t>
            </a:r>
            <a:r>
              <a:rPr lang="en-US" sz="1600" dirty="0" smtClean="0">
                <a:latin typeface="Bahnschrift Light" panose="020B0502040204020203" pitchFamily="34" charset="0"/>
              </a:rPr>
              <a:t> da 0 a 10. 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assegnati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verranno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directory di mongo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chiamata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authentication_wallet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trova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views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cartella</a:t>
            </a:r>
            <a:r>
              <a:rPr lang="en-US" sz="1600" dirty="0" smtClean="0">
                <a:latin typeface="Bahnschrift Light" panose="020B0502040204020203" pitchFamily="34" charset="0"/>
              </a:rPr>
              <a:t> authentication.  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63824"/>
            <a:ext cx="5105399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7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40473" y="7620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</a:t>
            </a:r>
            <a:r>
              <a:rPr lang="it-IT" b="1" dirty="0">
                <a:solidFill>
                  <a:srgbClr val="33CC33"/>
                </a:solidFill>
              </a:rPr>
              <a:t> </a:t>
            </a:r>
            <a:endParaRPr lang="it-IT" b="1" dirty="0" smtClean="0">
              <a:solidFill>
                <a:srgbClr val="33CC33"/>
              </a:solidFill>
            </a:endParaRPr>
          </a:p>
          <a:p>
            <a:r>
              <a:rPr lang="it-IT" b="1" dirty="0" smtClean="0">
                <a:solidFill>
                  <a:srgbClr val="33CC33"/>
                </a:solidFill>
              </a:rPr>
              <a:t>INDICE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2743200"/>
            <a:ext cx="5486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-&gt; SEZIONE I : Il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sito</a:t>
            </a:r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-&gt; SEZIONE II: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spiegazione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di ‘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subprofiles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-&gt;SEZIONE III: come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imposta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ordine</a:t>
            </a:r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-&gt;SEZIONE IV: come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avvengono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transazioni</a:t>
            </a:r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-&gt;SEZIONE V: le directory di Mongo</a:t>
            </a:r>
          </a:p>
          <a:p>
            <a:endParaRPr lang="en-US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-&gt; SEZIONE VI: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il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>
                <a:solidFill>
                  <a:srgbClr val="33CC33"/>
                </a:solidFill>
                <a:latin typeface="+mj-lt"/>
                <a:ea typeface="+mj-ea"/>
                <a:cs typeface="+mj-cs"/>
              </a:rPr>
              <a:t>progetto</a:t>
            </a:r>
            <a:r>
              <a:rPr lang="en-US" sz="20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</a:t>
            </a:r>
            <a:endParaRPr lang="it-IT" sz="20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C:\Users\zandr\Desktop\Pallino_bianc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b="19231"/>
          <a:stretch/>
        </p:blipFill>
        <p:spPr bwMode="auto">
          <a:xfrm>
            <a:off x="0" y="3657601"/>
            <a:ext cx="35702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62000"/>
            <a:ext cx="9144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3. Ciascun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utente può pubblicare uno o più ordini di vendita o di acquisto di una certa quantità di bitcoin ad un certo prezzo.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 smtClean="0"/>
          </a:p>
          <a:p>
            <a:pPr marL="0" lvl="5" algn="just">
              <a:spcBef>
                <a:spcPct val="0"/>
              </a:spcBef>
            </a:pPr>
            <a:r>
              <a:rPr lang="en-US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 </a:t>
            </a:r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96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Nella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cartella</a:t>
            </a:r>
            <a:r>
              <a:rPr lang="en-US" sz="1600" dirty="0" smtClean="0">
                <a:latin typeface="Bahnschrift Light" panose="020B0502040204020203" pitchFamily="34" charset="0"/>
              </a:rPr>
              <a:t> ‘transaction’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file views.py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contenute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necessarie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pubblicare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ordini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err="1" smtClean="0">
                <a:latin typeface="Bahnschrift Light" panose="020B0502040204020203" pitchFamily="34" charset="0"/>
              </a:rPr>
              <a:t>Tali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p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ost_new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prende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scritte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tastiera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permission_request</a:t>
            </a:r>
            <a:r>
              <a:rPr lang="en-US" sz="1600" dirty="0" smtClean="0">
                <a:latin typeface="Bahnschrift Light" panose="020B0502040204020203" pitchFamily="34" charset="0"/>
              </a:rPr>
              <a:t> e transaction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controllare</a:t>
            </a:r>
            <a:r>
              <a:rPr lang="en-US" sz="1600" dirty="0" smtClean="0">
                <a:latin typeface="Bahnschrift Light" panose="020B0502040204020203" pitchFamily="34" charset="0"/>
              </a:rPr>
              <a:t>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l’ordine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può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essere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pubblicato</a:t>
            </a:r>
            <a:r>
              <a:rPr lang="en-US" sz="1600" dirty="0" smtClean="0">
                <a:latin typeface="Bahnschrift Light" panose="020B0502040204020203" pitchFamily="34" charset="0"/>
              </a:rPr>
              <a:t> o </a:t>
            </a:r>
            <a:r>
              <a:rPr lang="en-US" sz="1600" dirty="0" err="1" smtClean="0">
                <a:latin typeface="Bahnschrift Light" panose="020B0502040204020203" pitchFamily="34" charset="0"/>
              </a:rPr>
              <a:t>meno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t</a:t>
            </a:r>
            <a:r>
              <a:rPr lang="en-US" sz="1600" b="1" dirty="0" smtClean="0">
                <a:latin typeface="Bahnschrift Light" panose="020B0502040204020203" pitchFamily="34" charset="0"/>
              </a:rPr>
              <a:t>ransaction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post_new</a:t>
            </a:r>
            <a:r>
              <a:rPr lang="en-US" sz="1600" dirty="0" smtClean="0">
                <a:latin typeface="Bahnschrift Light" panose="020B0502040204020203" pitchFamily="34" charset="0"/>
              </a:rPr>
              <a:t>, e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l’ordine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correttamente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cerca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database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prezzo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uguale</a:t>
            </a:r>
            <a:r>
              <a:rPr lang="en-US" sz="1600" dirty="0" smtClean="0">
                <a:latin typeface="Bahnschrift Light" panose="020B0502040204020203" pitchFamily="34" charset="0"/>
              </a:rPr>
              <a:t> o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inferiore</a:t>
            </a:r>
            <a:r>
              <a:rPr lang="en-US" sz="1600" dirty="0" smtClean="0">
                <a:latin typeface="Bahnschrift Light" panose="020B0502040204020203" pitchFamily="34" charset="0"/>
              </a:rPr>
              <a:t>, se non lo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trova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pubblica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post.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check_transaction</a:t>
            </a:r>
            <a:r>
              <a:rPr lang="en-US" sz="1600" dirty="0" smtClean="0">
                <a:latin typeface="Bahnschrift Light" panose="020B0502040204020203" pitchFamily="34" charset="0"/>
              </a:rPr>
              <a:t>, 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check_funds</a:t>
            </a:r>
            <a:r>
              <a:rPr lang="en-US" sz="1600" dirty="0" smtClean="0">
                <a:latin typeface="Bahnschrift Light" panose="020B0502040204020203" pitchFamily="34" charset="0"/>
              </a:rPr>
              <a:t> e order;</a:t>
            </a:r>
          </a:p>
          <a:p>
            <a:pPr algn="just"/>
            <a:endParaRPr lang="en-US" sz="8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update_post</a:t>
            </a:r>
            <a:r>
              <a:rPr lang="en-US" sz="1600" dirty="0" smtClean="0">
                <a:latin typeface="Bahnschrift Light" panose="020B0502040204020203" pitchFamily="34" charset="0"/>
              </a:rPr>
              <a:t>: 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parametri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trava</a:t>
            </a:r>
            <a:r>
              <a:rPr lang="en-US" sz="1600" dirty="0" err="1">
                <a:latin typeface="Bahnschrift Light" panose="020B0502040204020203" pitchFamily="34" charset="0"/>
              </a:rPr>
              <a:t>_</a:t>
            </a:r>
            <a:r>
              <a:rPr lang="en-US" sz="1600" dirty="0" err="1" smtClean="0">
                <a:latin typeface="Bahnschrift Light" panose="020B0502040204020203" pitchFamily="34" charset="0"/>
              </a:rPr>
              <a:t>double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post</a:t>
            </a:r>
            <a:r>
              <a:rPr lang="en-US" sz="800" dirty="0" smtClean="0">
                <a:latin typeface="Bahnschrift Light" panose="020B0502040204020203" pitchFamily="34" charset="0"/>
              </a:rPr>
              <a:t> </a:t>
            </a: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find_tangle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parametri</a:t>
            </a:r>
            <a:r>
              <a:rPr lang="en-US" sz="1600" dirty="0" smtClean="0">
                <a:latin typeface="Bahnschrift Light" panose="020B0502040204020203" pitchFamily="34" charset="0"/>
              </a:rPr>
              <a:t> da transaction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(</a:t>
            </a:r>
            <a:r>
              <a:rPr lang="en-US" sz="1600" dirty="0" err="1" smtClean="0">
                <a:latin typeface="Bahnschrift Light" panose="020B0502040204020203" pitchFamily="34" charset="0"/>
              </a:rPr>
              <a:t>coloro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scritti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permission_user</a:t>
            </a:r>
            <a:r>
              <a:rPr lang="en-US" sz="1600" dirty="0" smtClean="0">
                <a:latin typeface="Bahnschrift Light" panose="020B0502040204020203" pitchFamily="34" charset="0"/>
              </a:rPr>
              <a:t>) non ci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siano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relazioni</a:t>
            </a:r>
            <a:r>
              <a:rPr lang="en-US" sz="1600" dirty="0" smtClean="0">
                <a:latin typeface="Bahnschrift Light" panose="020B0502040204020203" pitchFamily="34" charset="0"/>
              </a:rPr>
              <a:t>. Se non ci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relazioni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pubblica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post.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find_email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8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p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ass_tange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parametri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find_tangle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subprofile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variabili</a:t>
            </a:r>
            <a:r>
              <a:rPr lang="en-US" sz="1600" dirty="0" smtClean="0">
                <a:latin typeface="Bahnschrift Light" panose="020B0502040204020203" pitchFamily="34" charset="0"/>
              </a:rPr>
              <a:t> user,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esiste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variabile</a:t>
            </a:r>
            <a:r>
              <a:rPr lang="en-US" sz="1600" dirty="0" smtClean="0">
                <a:latin typeface="Bahnschrift Light" panose="020B0502040204020203" pitchFamily="34" charset="0"/>
              </a:rPr>
              <a:t> email.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find_email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find_tangle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recupera</a:t>
            </a:r>
            <a:r>
              <a:rPr lang="en-US" sz="1600" dirty="0" smtClean="0">
                <a:latin typeface="Bahnschrift Light" panose="020B0502040204020203" pitchFamily="34" charset="0"/>
              </a:rPr>
              <a:t> la mail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associata</a:t>
            </a:r>
            <a:r>
              <a:rPr lang="en-US" sz="1600" dirty="0" smtClean="0">
                <a:latin typeface="Bahnschrift Light" panose="020B0502040204020203" pitchFamily="34" charset="0"/>
              </a:rPr>
              <a:t>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endParaRPr lang="it-IT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989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41683"/>
            <a:ext cx="9144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3. Ciascun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utente può pubblicare uno o più ordini di vendita o di acquisto di una certa quantità di bitcoin ad un certo prezzo.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 smtClean="0"/>
          </a:p>
          <a:p>
            <a:pPr marL="0" lvl="5" algn="just">
              <a:spcBef>
                <a:spcPct val="0"/>
              </a:spcBef>
            </a:pPr>
            <a:r>
              <a:rPr lang="en-US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 </a:t>
            </a:r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20248"/>
            <a:ext cx="9144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700" dirty="0" smtClean="0">
              <a:latin typeface="Bahnschrift Light" panose="020B0502040204020203" pitchFamily="34" charset="0"/>
            </a:endParaRPr>
          </a:p>
          <a:p>
            <a:r>
              <a:rPr lang="en-US" sz="1600" b="1" dirty="0" err="1" smtClean="0">
                <a:latin typeface="Bahnschrift Light" panose="020B0502040204020203" pitchFamily="34" charset="0"/>
              </a:rPr>
              <a:t>check_transaction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ricevute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post_new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siano</a:t>
            </a:r>
            <a:r>
              <a:rPr lang="en-US" sz="1600" dirty="0" smtClean="0">
                <a:latin typeface="Bahnschrift Light" panose="020B0502040204020203" pitchFamily="34" charset="0"/>
              </a:rPr>
              <a:t> state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correttamente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anche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considerando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concessi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sz="800" dirty="0">
              <a:latin typeface="Bahnschrift Light" panose="020B0502040204020203" pitchFamily="34" charset="0"/>
            </a:endParaRPr>
          </a:p>
          <a:p>
            <a:r>
              <a:rPr lang="en-US" sz="1600" b="1" dirty="0" err="1" smtClean="0">
                <a:latin typeface="Bahnschrift Light" panose="020B0502040204020203" pitchFamily="34" charset="0"/>
              </a:rPr>
              <a:t>check_funds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parametri</a:t>
            </a:r>
            <a:r>
              <a:rPr lang="en-US" sz="1600" dirty="0" smtClean="0">
                <a:latin typeface="Bahnschrift Light" panose="020B0502040204020203" pitchFamily="34" charset="0"/>
              </a:rPr>
              <a:t> da transaction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abbia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veramente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vendere</a:t>
            </a:r>
            <a:r>
              <a:rPr lang="en-US" sz="1600" dirty="0" smtClean="0">
                <a:latin typeface="Bahnschrift Light" panose="020B0502040204020203" pitchFamily="34" charset="0"/>
              </a:rPr>
              <a:t>. 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avviene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sottraendo</a:t>
            </a:r>
            <a:r>
              <a:rPr lang="en-US" sz="1600" dirty="0" smtClean="0">
                <a:latin typeface="Bahnschrift Light" panose="020B0502040204020203" pitchFamily="34" charset="0"/>
              </a:rPr>
              <a:t> dal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totale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posseduti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ordini</a:t>
            </a:r>
            <a:r>
              <a:rPr lang="en-US" sz="1600" dirty="0" smtClean="0">
                <a:latin typeface="Bahnschrift Light" panose="020B0502040204020203" pitchFamily="34" charset="0"/>
              </a:rPr>
              <a:t>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ancora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eseguiti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inerire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find_user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endParaRPr lang="en-US" sz="800" dirty="0">
              <a:latin typeface="Bahnschrift Light" panose="020B0502040204020203" pitchFamily="34" charset="0"/>
            </a:endParaRPr>
          </a:p>
          <a:p>
            <a:r>
              <a:rPr lang="en-US" sz="1600" b="1" dirty="0" err="1" smtClean="0">
                <a:latin typeface="Bahnschrift Light" panose="020B0502040204020203" pitchFamily="34" charset="0"/>
              </a:rPr>
              <a:t>find_user</a:t>
            </a:r>
            <a:r>
              <a:rPr lang="en-US" sz="1600" b="1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check_fund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recupera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associato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passata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endParaRPr lang="en-US" sz="800" dirty="0">
              <a:latin typeface="Bahnschrift Light" panose="020B0502040204020203" pitchFamily="34" charset="0"/>
            </a:endParaRPr>
          </a:p>
          <a:p>
            <a:r>
              <a:rPr lang="en-US" sz="1600" b="1" dirty="0" err="1" smtClean="0">
                <a:latin typeface="Bahnschrift Light" panose="020B0502040204020203" pitchFamily="34" charset="0"/>
              </a:rPr>
              <a:t>permission_request</a:t>
            </a:r>
            <a:r>
              <a:rPr lang="en-US" sz="1600" b="1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post_new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mongodb_search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endParaRPr lang="en-US" sz="800" b="1" dirty="0">
              <a:latin typeface="Bahnschrift Light" panose="020B0502040204020203" pitchFamily="34" charset="0"/>
            </a:endParaRPr>
          </a:p>
          <a:p>
            <a:r>
              <a:rPr lang="en-US" sz="1600" b="1" dirty="0" err="1" smtClean="0">
                <a:latin typeface="Bahnschrift Light" panose="020B0502040204020203" pitchFamily="34" charset="0"/>
              </a:rPr>
              <a:t>mongodb_search</a:t>
            </a:r>
            <a:r>
              <a:rPr lang="en-US" sz="1600" b="1" dirty="0" smtClean="0">
                <a:latin typeface="Bahnschrift Light" panose="020B0502040204020203" pitchFamily="34" charset="0"/>
              </a:rPr>
              <a:t>: 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permission_request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controlla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tipo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autorizzazione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garantisce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passata</a:t>
            </a:r>
            <a:endParaRPr lang="en-US" sz="1600" b="1" dirty="0" smtClean="0">
              <a:latin typeface="Bahnschrift Light" panose="020B0502040204020203" pitchFamily="34" charset="0"/>
            </a:endParaRPr>
          </a:p>
          <a:p>
            <a:endParaRPr lang="en-US" sz="1600" b="1" dirty="0" smtClean="0">
              <a:latin typeface="Bahnschrift Light" panose="020B0502040204020203" pitchFamily="34" charset="0"/>
            </a:endParaRP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135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41683"/>
            <a:ext cx="9144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4. Al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momento della pubblicazione, se il prezzo di acquisto dell’ordine è pari </a:t>
            </a:r>
            <a:r>
              <a:rPr lang="it-IT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aa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o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superiore al prezzo di vendita di un qualsiasi altro utente, registra la </a:t>
            </a:r>
            <a:r>
              <a:rPr lang="it-IT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aa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transazione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e contrassegna entrambi gli ordini come eseguiti.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 smtClean="0"/>
          </a:p>
          <a:p>
            <a:pPr marL="0" lvl="5" algn="just">
              <a:spcBef>
                <a:spcPct val="0"/>
              </a:spcBef>
            </a:pPr>
            <a:r>
              <a:rPr lang="en-US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 </a:t>
            </a:r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93526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Nella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cartella</a:t>
            </a:r>
            <a:r>
              <a:rPr lang="en-US" sz="1600" dirty="0" smtClean="0">
                <a:latin typeface="Bahnschrift Light" panose="020B0502040204020203" pitchFamily="34" charset="0"/>
              </a:rPr>
              <a:t> ‘transaction’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file views.py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contenute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necessarie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pubblicare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ordini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err="1" smtClean="0">
                <a:latin typeface="Bahnschrift Light" panose="020B0502040204020203" pitchFamily="34" charset="0"/>
              </a:rPr>
              <a:t>Tali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stesse</a:t>
            </a:r>
            <a:r>
              <a:rPr lang="en-US" sz="1600" dirty="0" smtClean="0">
                <a:latin typeface="Bahnschrift Light" panose="020B0502040204020203" pitchFamily="34" charset="0"/>
              </a:rPr>
              <a:t> del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punto</a:t>
            </a:r>
            <a:r>
              <a:rPr lang="en-US" sz="1600" dirty="0" smtClean="0">
                <a:latin typeface="Bahnschrift Light" panose="020B0502040204020203" pitchFamily="34" charset="0"/>
              </a:rPr>
              <a:t> 3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l’aggiunta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order:</a:t>
            </a:r>
            <a:r>
              <a:rPr lang="en-US" sz="1600" dirty="0" err="1" smtClean="0">
                <a:latin typeface="Bahnschrift Light" panose="020B0502040204020203" pitchFamily="34" charset="0"/>
              </a:rPr>
              <a:t>se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transaction ha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trovato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type_of_transaction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opposto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ricevuto</a:t>
            </a:r>
            <a:r>
              <a:rPr lang="en-US" sz="1600" dirty="0" smtClean="0">
                <a:latin typeface="Bahnschrift Light" panose="020B0502040204020203" pitchFamily="34" charset="0"/>
              </a:rPr>
              <a:t> e ad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prezzo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superiore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vendita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allora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order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app_order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generando</a:t>
            </a:r>
            <a:r>
              <a:rPr lang="en-US" sz="1600" dirty="0" smtClean="0">
                <a:latin typeface="Bahnschrift Light" panose="020B0502040204020203" pitchFamily="34" charset="0"/>
              </a:rPr>
              <a:t> due </a:t>
            </a:r>
            <a:r>
              <a:rPr lang="en-US" sz="1600" dirty="0" err="1" smtClean="0">
                <a:latin typeface="Bahnschrift Light" panose="020B0502040204020203" pitchFamily="34" charset="0"/>
              </a:rPr>
              <a:t>documenti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contenenti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 .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Inoltre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update_wallet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update_wallet</a:t>
            </a:r>
            <a:r>
              <a:rPr lang="en-US" sz="1600" b="1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da order e genera 2 </a:t>
            </a:r>
            <a:r>
              <a:rPr lang="en-US" sz="1600" dirty="0" err="1" smtClean="0">
                <a:latin typeface="Bahnschrift Light" panose="020B0502040204020203" pitchFamily="34" charset="0"/>
              </a:rPr>
              <a:t>documenti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contenenti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simili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generati</a:t>
            </a:r>
            <a:r>
              <a:rPr lang="en-US" sz="1600" dirty="0" smtClean="0">
                <a:latin typeface="Bahnschrift Light" panose="020B0502040204020203" pitchFamily="34" charset="0"/>
              </a:rPr>
              <a:t> da order. Questa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serve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aggiornare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saldi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16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Una </a:t>
            </a:r>
            <a:r>
              <a:rPr lang="en-US" sz="1600" dirty="0" err="1" smtClean="0">
                <a:latin typeface="Bahnschrift Light" panose="020B0502040204020203" pitchFamily="34" charset="0"/>
              </a:rPr>
              <a:t>volta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l’ordine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eseguito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cancella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automaticamente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endParaRPr lang="en-US" sz="1600" b="1" dirty="0">
              <a:latin typeface="Bahnschrift Light" panose="020B0502040204020203" pitchFamily="34" charset="0"/>
            </a:endParaRPr>
          </a:p>
          <a:p>
            <a:pPr algn="just"/>
            <a:endParaRPr lang="en-US" sz="1600" b="1" dirty="0" smtClean="0">
              <a:latin typeface="Bahnschrift Light" panose="020B0502040204020203" pitchFamily="34" charset="0"/>
            </a:endParaRPr>
          </a:p>
          <a:p>
            <a:pPr algn="just"/>
            <a:endParaRPr lang="en-US" sz="16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9525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841683"/>
            <a:ext cx="9144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5. Prevedi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un endpoint per ottenere tutti gli ordini di acquisto e vendita </a:t>
            </a:r>
            <a:r>
              <a:rPr lang="it-IT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&lt;&lt;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attivi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700" dirty="0" smtClean="0"/>
          </a:p>
          <a:p>
            <a:pPr marL="0" lvl="5" algn="just">
              <a:spcBef>
                <a:spcPct val="0"/>
              </a:spcBef>
            </a:pPr>
            <a:r>
              <a:rPr lang="en-US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</a:t>
            </a:r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/>
          <a:stretch/>
        </p:blipFill>
        <p:spPr bwMode="auto">
          <a:xfrm>
            <a:off x="5562600" y="4521723"/>
            <a:ext cx="3257550" cy="218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1295400"/>
            <a:ext cx="5410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sito</a:t>
            </a:r>
            <a:r>
              <a:rPr lang="en-US" sz="1600" dirty="0" smtClean="0">
                <a:latin typeface="Bahnschrift Light" panose="020B0502040204020203" pitchFamily="34" charset="0"/>
              </a:rPr>
              <a:t>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dalla</a:t>
            </a:r>
            <a:r>
              <a:rPr lang="en-US" sz="1600" dirty="0" smtClean="0">
                <a:latin typeface="Bahnschrift Light" panose="020B0502040204020203" pitchFamily="34" charset="0"/>
              </a:rPr>
              <a:t> home, </a:t>
            </a:r>
            <a:r>
              <a:rPr lang="en-US" sz="1600" dirty="0" err="1" smtClean="0">
                <a:latin typeface="Bahnschrift Light" panose="020B0502040204020203" pitchFamily="34" charset="0"/>
              </a:rPr>
              <a:t>cliccando</a:t>
            </a:r>
            <a:r>
              <a:rPr lang="en-US" sz="1600" dirty="0" smtClean="0">
                <a:latin typeface="Bahnschrift Light" panose="020B0502040204020203" pitchFamily="34" charset="0"/>
              </a:rPr>
              <a:t> in ‘Go to market’,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accede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tutti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ancora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attivi</a:t>
            </a:r>
            <a:r>
              <a:rPr lang="en-US" sz="1600" dirty="0" smtClean="0">
                <a:latin typeface="Bahnschrift Light" panose="020B0502040204020203" pitchFamily="34" charset="0"/>
              </a:rPr>
              <a:t>. Nella directory transaction,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file views.py ,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invocata</a:t>
            </a:r>
            <a:r>
              <a:rPr lang="en-US" sz="1600" dirty="0" smtClean="0">
                <a:latin typeface="Bahnschrift Light" panose="020B0502040204020203" pitchFamily="34" charset="0"/>
              </a:rPr>
              <a:t> è</a:t>
            </a: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p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ost_list</a:t>
            </a:r>
            <a:r>
              <a:rPr lang="en-US" sz="1600" b="1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mostra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ordini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cronologico</a:t>
            </a:r>
            <a:r>
              <a:rPr lang="en-US" sz="1600" dirty="0" smtClean="0">
                <a:latin typeface="Bahnschrift Light" panose="020B0502040204020203" pitchFamily="34" charset="0"/>
              </a:rPr>
              <a:t> (dal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più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vecchio</a:t>
            </a:r>
            <a:r>
              <a:rPr lang="en-US" sz="1600" dirty="0" smtClean="0">
                <a:latin typeface="Bahnschrift Light" panose="020B0502040204020203" pitchFamily="34" charset="0"/>
              </a:rPr>
              <a:t>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più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recente</a:t>
            </a:r>
            <a:r>
              <a:rPr lang="en-US" sz="1600" dirty="0" smtClean="0">
                <a:latin typeface="Bahnschrift Light" panose="020B0502040204020203" pitchFamily="34" charset="0"/>
              </a:rPr>
              <a:t>)</a:t>
            </a: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altro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modo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vedere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post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quello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andare</a:t>
            </a:r>
            <a:r>
              <a:rPr lang="en-US" sz="1600" dirty="0" smtClean="0">
                <a:latin typeface="Bahnschrift Light" panose="020B0502040204020203" pitchFamily="34" charset="0"/>
              </a:rPr>
              <a:t> in ‘Go to your section’ e poi in: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‘Go to your posted orders’: 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verranno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mostrati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scritti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dall’utente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‘Go to other posted orders’: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verranno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mostrati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ricevendo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hanno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piazzato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stesso</a:t>
            </a:r>
            <a:r>
              <a:rPr lang="en-US" sz="1600" dirty="0" smtClean="0">
                <a:latin typeface="Bahnschrift Light" panose="020B0502040204020203" pitchFamily="34" charset="0"/>
              </a:rPr>
              <a:t>  e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loro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355068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accedere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dedicata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cartella</a:t>
            </a:r>
            <a:r>
              <a:rPr lang="en-US" sz="1600" dirty="0" smtClean="0">
                <a:latin typeface="Bahnschrift Light" panose="020B0502040204020203" pitchFamily="34" charset="0"/>
              </a:rPr>
              <a:t> app,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find_post_user</a:t>
            </a:r>
            <a:r>
              <a:rPr lang="en-US" sz="1600" b="1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smtClean="0">
                <a:latin typeface="Bahnschrift Light" panose="020B0502040204020203" pitchFamily="34" charset="0"/>
              </a:rPr>
              <a:t>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restituire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err="1" smtClean="0">
                <a:latin typeface="Bahnschrift Light" panose="020B0502040204020203" pitchFamily="34" charset="0"/>
              </a:rPr>
              <a:t>find_post_other</a:t>
            </a:r>
            <a:r>
              <a:rPr lang="en-US" sz="1600" dirty="0" smtClean="0">
                <a:latin typeface="Bahnschrift Light" panose="020B0502040204020203" pitchFamily="34" charset="0"/>
              </a:rPr>
              <a:t>: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restituire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hanno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ricevuto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l’autorizzazione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hanno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postato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beneficiario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a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ccount_list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restituisce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htlm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risultati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find_post_user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b="1" dirty="0" err="1">
                <a:latin typeface="Bahnschrift Light" panose="020B0502040204020203" pitchFamily="34" charset="0"/>
              </a:rPr>
              <a:t>a</a:t>
            </a:r>
            <a:r>
              <a:rPr lang="en-US" sz="1600" b="1" dirty="0" err="1" smtClean="0">
                <a:latin typeface="Bahnschrift Light" panose="020B0502040204020203" pitchFamily="34" charset="0"/>
              </a:rPr>
              <a:t>ccount_other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restituisce</a:t>
            </a:r>
            <a:r>
              <a:rPr lang="en-US" sz="1600" dirty="0" smtClean="0">
                <a:latin typeface="Bahnschrift Light" panose="020B0502040204020203" pitchFamily="34" charset="0"/>
              </a:rPr>
              <a:t> in html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risultati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account_other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6357"/>
            <a:ext cx="3276600" cy="290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9525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41683"/>
            <a:ext cx="9144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6. Prevedi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anche un endpoint per calcolare il profitto o la perdita totale </a:t>
            </a:r>
            <a:r>
              <a:rPr lang="it-IT" sz="2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kk</a:t>
            </a:r>
            <a:r>
              <a:rPr lang="it-IT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derivante </a:t>
            </a:r>
            <a:r>
              <a:rPr lang="it-IT" sz="2200" b="1" dirty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dalle operazioni di ciascun utente.</a:t>
            </a:r>
          </a:p>
          <a:p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it-IT" sz="700" dirty="0" smtClean="0"/>
          </a:p>
          <a:p>
            <a:pPr marL="0" lvl="5" algn="just">
              <a:spcBef>
                <a:spcPct val="0"/>
              </a:spcBef>
            </a:pPr>
            <a:r>
              <a:rPr lang="en-US" sz="2200" b="1" dirty="0" smtClean="0">
                <a:solidFill>
                  <a:srgbClr val="33CC33"/>
                </a:solidFill>
                <a:latin typeface="+mj-lt"/>
                <a:ea typeface="+mj-ea"/>
                <a:cs typeface="+mj-cs"/>
              </a:rPr>
              <a:t> </a:t>
            </a:r>
            <a:endParaRPr lang="it-IT" sz="2200" b="1" dirty="0">
              <a:solidFill>
                <a:srgbClr val="33CC3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29200"/>
            <a:ext cx="2743200" cy="53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1" y="1676400"/>
            <a:ext cx="624839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Nella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‘account user section’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raggiungibile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dalla</a:t>
            </a:r>
            <a:r>
              <a:rPr lang="en-US" sz="1600" dirty="0" smtClean="0">
                <a:latin typeface="Bahnschrift Light" panose="020B0502040204020203" pitchFamily="34" charset="0"/>
              </a:rPr>
              <a:t> home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premendo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tasto</a:t>
            </a:r>
            <a:r>
              <a:rPr lang="en-US" sz="1600" dirty="0" smtClean="0">
                <a:latin typeface="Bahnschrift Light" panose="020B0502040204020203" pitchFamily="34" charset="0"/>
              </a:rPr>
              <a:t> ‘Go to your section’,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menù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destra</a:t>
            </a:r>
            <a:r>
              <a:rPr lang="en-US" sz="1600" dirty="0" smtClean="0">
                <a:latin typeface="Bahnschrift Light" panose="020B0502040204020203" pitchFamily="34" charset="0"/>
              </a:rPr>
              <a:t>, ci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sarà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pulsante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chiamato</a:t>
            </a:r>
            <a:r>
              <a:rPr lang="en-US" sz="1600" dirty="0" smtClean="0">
                <a:latin typeface="Bahnschrift Light" panose="020B0502040204020203" pitchFamily="34" charset="0"/>
              </a:rPr>
              <a:t> ‘your statistics’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farà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accedere</a:t>
            </a:r>
            <a:r>
              <a:rPr lang="en-US" sz="1600" dirty="0" smtClean="0">
                <a:latin typeface="Bahnschrift Light" panose="020B0502040204020203" pitchFamily="34" charset="0"/>
              </a:rPr>
              <a:t> a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pagina</a:t>
            </a:r>
            <a:r>
              <a:rPr lang="en-US" sz="1600" dirty="0" smtClean="0">
                <a:latin typeface="Bahnschrift Light" panose="020B0502040204020203" pitchFamily="34" charset="0"/>
              </a:rPr>
              <a:t> come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riportata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figura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sinistra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funzioni</a:t>
            </a:r>
            <a:r>
              <a:rPr lang="en-US" sz="1600" dirty="0" smtClean="0">
                <a:latin typeface="Bahnschrift Light" panose="020B0502040204020203" pitchFamily="34" charset="0"/>
              </a:rPr>
              <a:t> invocate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file views.py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cartella</a:t>
            </a:r>
            <a:r>
              <a:rPr lang="en-US" sz="1600" dirty="0" smtClean="0">
                <a:latin typeface="Bahnschrift Light" panose="020B0502040204020203" pitchFamily="34" charset="0"/>
              </a:rPr>
              <a:t> app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s</a:t>
            </a:r>
            <a:r>
              <a:rPr lang="en-US" sz="1600" b="1" dirty="0" smtClean="0">
                <a:latin typeface="Bahnschrift Light" panose="020B0502040204020203" pitchFamily="34" charset="0"/>
              </a:rPr>
              <a:t>tatistics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raccoglie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tutte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necessarie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generare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pagina</a:t>
            </a:r>
            <a:r>
              <a:rPr lang="en-US" sz="1600" dirty="0" smtClean="0">
                <a:latin typeface="Bahnschrift Light" panose="020B0502040204020203" pitchFamily="34" charset="0"/>
              </a:rPr>
              <a:t> e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restituisce</a:t>
            </a:r>
            <a:r>
              <a:rPr lang="en-US" sz="1600" dirty="0" smtClean="0">
                <a:latin typeface="Bahnschrift Light" panose="020B0502040204020203" pitchFamily="34" charset="0"/>
              </a:rPr>
              <a:t> a un file html.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Inoltre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invoca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wallet;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w</a:t>
            </a:r>
            <a:r>
              <a:rPr lang="en-US" sz="1600" b="1" dirty="0" smtClean="0">
                <a:latin typeface="Bahnschrift Light" panose="020B0502040204020203" pitchFamily="34" charset="0"/>
              </a:rPr>
              <a:t>allet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numero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passato</a:t>
            </a:r>
            <a:r>
              <a:rPr lang="en-US" sz="1600" dirty="0" smtClean="0">
                <a:latin typeface="Bahnschrift Light" panose="020B0502040204020203" pitchFamily="34" charset="0"/>
              </a:rPr>
              <a:t> da statistics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raccoglie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tutti</a:t>
            </a:r>
            <a:r>
              <a:rPr lang="en-US" sz="1600" dirty="0" smtClean="0">
                <a:latin typeface="Bahnschrift Light" panose="020B0502040204020203" pitchFamily="34" charset="0"/>
              </a:rPr>
              <a:t> 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da </a:t>
            </a:r>
            <a:r>
              <a:rPr lang="it-IT" sz="1600" dirty="0" smtClean="0">
                <a:latin typeface="Bahnschrift Light" panose="020B0502040204020203" pitchFamily="34" charset="0"/>
              </a:rPr>
              <a:t>authentication_btcwallet</a:t>
            </a: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pagina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saldo</a:t>
            </a:r>
            <a:r>
              <a:rPr lang="en-US" sz="1600" dirty="0" smtClean="0">
                <a:latin typeface="Bahnschrift Light" panose="020B0502040204020203" pitchFamily="34" charset="0"/>
              </a:rPr>
              <a:t> in BTC, </a:t>
            </a:r>
            <a:r>
              <a:rPr lang="en-US" sz="1600" dirty="0" err="1" smtClean="0">
                <a:latin typeface="Bahnschrift Light" panose="020B0502040204020203" pitchFamily="34" charset="0"/>
              </a:rPr>
              <a:t>ottenuto</a:t>
            </a:r>
            <a:r>
              <a:rPr lang="en-US" sz="1600" dirty="0" smtClean="0">
                <a:latin typeface="Bahnschrift Light" panose="020B0502040204020203" pitchFamily="34" charset="0"/>
              </a:rPr>
              <a:t> dal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saldo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iniziale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sommando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transazioni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saldo</a:t>
            </a:r>
            <a:r>
              <a:rPr lang="en-US" sz="1600" dirty="0" smtClean="0">
                <a:latin typeface="Bahnschrift Light" panose="020B0502040204020203" pitchFamily="34" charset="0"/>
              </a:rPr>
              <a:t> in euro,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sottraendo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dalle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vendite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acquisti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totale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acquistati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quanto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speso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essi</a:t>
            </a:r>
            <a:r>
              <a:rPr lang="en-US" sz="1600" dirty="0">
                <a:latin typeface="Bahnschrift Light" panose="020B0502040204020203" pitchFamily="34" charset="0"/>
              </a:rPr>
              <a:t>;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totale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venduti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quanto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incassato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essi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voce finale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rappresenta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quanto</a:t>
            </a:r>
            <a:r>
              <a:rPr lang="en-US" sz="1600" dirty="0" smtClean="0">
                <a:latin typeface="Bahnschrift Light" panose="020B0502040204020203" pitchFamily="34" charset="0"/>
              </a:rPr>
              <a:t> in media vale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endParaRPr lang="en-US" sz="1600" dirty="0">
              <a:latin typeface="Bahnschrift Light" panose="020B0502040204020203" pitchFamily="34" charset="0"/>
            </a:endParaRPr>
          </a:p>
          <a:p>
            <a:pPr algn="just"/>
            <a:endParaRPr lang="en-US" sz="1600" dirty="0">
              <a:latin typeface="Bahnschrift Light" panose="020B0502040204020203" pitchFamily="34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274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9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9525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892175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Note </a:t>
            </a:r>
            <a:r>
              <a:rPr lang="en-US" b="1" dirty="0" err="1" smtClean="0">
                <a:solidFill>
                  <a:srgbClr val="33CC33"/>
                </a:solidFill>
              </a:rPr>
              <a:t>finali</a:t>
            </a:r>
            <a:endParaRPr lang="it-IT" b="1" dirty="0">
              <a:solidFill>
                <a:srgbClr val="33CC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8" y="2743200"/>
            <a:ext cx="91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Il </a:t>
            </a:r>
            <a:r>
              <a:rPr lang="en-US" dirty="0" err="1" smtClean="0"/>
              <a:t>superuser</a:t>
            </a:r>
            <a:r>
              <a:rPr lang="en-US" dirty="0" smtClean="0"/>
              <a:t> non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btc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, ma </a:t>
            </a:r>
            <a:r>
              <a:rPr lang="en-US" dirty="0" err="1" smtClean="0"/>
              <a:t>vanno</a:t>
            </a:r>
            <a:r>
              <a:rPr lang="en-US" dirty="0" smtClean="0"/>
              <a:t> </a:t>
            </a:r>
            <a:r>
              <a:rPr lang="en-US" dirty="0" err="1" smtClean="0"/>
              <a:t>assegnati</a:t>
            </a:r>
            <a:r>
              <a:rPr lang="en-US" dirty="0" smtClean="0"/>
              <a:t> </a:t>
            </a:r>
            <a:r>
              <a:rPr lang="en-US" dirty="0" err="1" smtClean="0"/>
              <a:t>manualmente</a:t>
            </a:r>
            <a:r>
              <a:rPr lang="en-US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11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Il </a:t>
            </a:r>
            <a:r>
              <a:rPr lang="en-US" sz="1700" dirty="0" err="1">
                <a:latin typeface="Bahnschrift Light" panose="020B0502040204020203" pitchFamily="34" charset="0"/>
              </a:rPr>
              <a:t>sito</a:t>
            </a:r>
            <a:r>
              <a:rPr lang="en-US" sz="1700" dirty="0">
                <a:latin typeface="Bahnschrift Light" panose="020B0502040204020203" pitchFamily="34" charset="0"/>
              </a:rPr>
              <a:t> è </a:t>
            </a:r>
            <a:r>
              <a:rPr lang="en-US" sz="1700" dirty="0" err="1">
                <a:latin typeface="Bahnschrift Light" panose="020B0502040204020203" pitchFamily="34" charset="0"/>
              </a:rPr>
              <a:t>dotato</a:t>
            </a:r>
            <a:r>
              <a:rPr lang="en-US" sz="1700" dirty="0">
                <a:latin typeface="Bahnschrift Light" panose="020B0502040204020203" pitchFamily="34" charset="0"/>
              </a:rPr>
              <a:t> di </a:t>
            </a:r>
            <a:r>
              <a:rPr lang="en-US" sz="1700" dirty="0" err="1">
                <a:latin typeface="Bahnschrift Light" panose="020B0502040204020203" pitchFamily="34" charset="0"/>
              </a:rPr>
              <a:t>una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iterfaccia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grafica</a:t>
            </a:r>
            <a:r>
              <a:rPr lang="en-US" sz="1700" dirty="0">
                <a:latin typeface="Bahnschrift Light" panose="020B0502040204020203" pitchFamily="34" charset="0"/>
              </a:rPr>
              <a:t>, </a:t>
            </a:r>
            <a:r>
              <a:rPr lang="en-US" sz="1700" dirty="0" err="1">
                <a:latin typeface="Bahnschrift Light" panose="020B0502040204020203" pitchFamily="34" charset="0"/>
              </a:rPr>
              <a:t>fatta</a:t>
            </a:r>
            <a:r>
              <a:rPr lang="en-US" sz="1700" dirty="0">
                <a:latin typeface="Bahnschrift Light" panose="020B0502040204020203" pitchFamily="34" charset="0"/>
              </a:rPr>
              <a:t> con </a:t>
            </a:r>
            <a:r>
              <a:rPr lang="en-US" sz="1700" dirty="0" err="1">
                <a:latin typeface="Bahnschrift Light" panose="020B0502040204020203" pitchFamily="34" charset="0"/>
              </a:rPr>
              <a:t>i</a:t>
            </a:r>
            <a:r>
              <a:rPr lang="en-US" sz="1700" dirty="0">
                <a:latin typeface="Bahnschrift Light" panose="020B0502040204020203" pitchFamily="34" charset="0"/>
              </a:rPr>
              <a:t> files </a:t>
            </a:r>
            <a:r>
              <a:rPr lang="en-US" sz="1700" dirty="0" err="1">
                <a:latin typeface="Bahnschrift Light" panose="020B0502040204020203" pitchFamily="34" charset="0"/>
              </a:rPr>
              <a:t>Htlm</a:t>
            </a:r>
            <a:r>
              <a:rPr lang="en-US" sz="1700" dirty="0">
                <a:latin typeface="Bahnschrift Light" panose="020B0502040204020203" pitchFamily="34" charset="0"/>
              </a:rPr>
              <a:t>, </a:t>
            </a:r>
            <a:r>
              <a:rPr lang="en-US" sz="1700" dirty="0" err="1">
                <a:latin typeface="Bahnschrift Light" panose="020B0502040204020203" pitchFamily="34" charset="0"/>
              </a:rPr>
              <a:t>situati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nelle</a:t>
            </a:r>
            <a:r>
              <a:rPr lang="en-US" sz="1700" dirty="0">
                <a:latin typeface="Bahnschrift Light" panose="020B0502040204020203" pitchFamily="34" charset="0"/>
              </a:rPr>
              <a:t> apposite directories </a:t>
            </a:r>
            <a:r>
              <a:rPr lang="en-US" sz="1700" dirty="0" err="1">
                <a:latin typeface="Bahnschrift Light" panose="020B0502040204020203" pitchFamily="34" charset="0"/>
              </a:rPr>
              <a:t>chiamate</a:t>
            </a:r>
            <a:r>
              <a:rPr lang="en-US" sz="1700" dirty="0">
                <a:latin typeface="Bahnschrift Light" panose="020B0502040204020203" pitchFamily="34" charset="0"/>
              </a:rPr>
              <a:t> “templates”. </a:t>
            </a: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La </a:t>
            </a:r>
            <a:r>
              <a:rPr lang="en-US" sz="1700" dirty="0" err="1" smtClean="0">
                <a:latin typeface="Bahnschrift Light" panose="020B0502040204020203" pitchFamily="34" charset="0"/>
              </a:rPr>
              <a:t>mappa</a:t>
            </a:r>
            <a:r>
              <a:rPr lang="en-US" sz="1700" dirty="0" smtClean="0">
                <a:latin typeface="Bahnschrift Light" panose="020B0502040204020203" pitchFamily="34" charset="0"/>
              </a:rPr>
              <a:t> del </a:t>
            </a:r>
            <a:r>
              <a:rPr lang="en-US" sz="1700" dirty="0" err="1" smtClean="0">
                <a:latin typeface="Bahnschrift Light" panose="020B0502040204020203" pitchFamily="34" charset="0"/>
              </a:rPr>
              <a:t>sito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può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essere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così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schematizzata</a:t>
            </a:r>
            <a:r>
              <a:rPr lang="en-US" sz="1700" dirty="0" smtClean="0">
                <a:latin typeface="Bahnschrift Light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-&gt; Go to market : </a:t>
            </a:r>
            <a:r>
              <a:rPr lang="en-US" sz="1700" dirty="0" err="1" smtClean="0">
                <a:latin typeface="Bahnschrift Light" panose="020B0502040204020203" pitchFamily="34" charset="0"/>
              </a:rPr>
              <a:t>vai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pagine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ordini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attivi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-&gt;post your order: </a:t>
            </a:r>
            <a:r>
              <a:rPr lang="en-US" sz="1700" dirty="0" err="1" smtClean="0">
                <a:latin typeface="Bahnschrift Light" panose="020B0502040204020203" pitchFamily="34" charset="0"/>
              </a:rPr>
              <a:t>vai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pagina</a:t>
            </a:r>
            <a:r>
              <a:rPr lang="en-US" sz="1700" dirty="0" smtClean="0">
                <a:latin typeface="Bahnschrift Light" panose="020B0502040204020203" pitchFamily="34" charset="0"/>
              </a:rPr>
              <a:t> del form per </a:t>
            </a:r>
            <a:r>
              <a:rPr lang="en-US" sz="1700" dirty="0" err="1" smtClean="0">
                <a:latin typeface="Bahnschrift Light" panose="020B0502040204020203" pitchFamily="34" charset="0"/>
              </a:rPr>
              <a:t>postare</a:t>
            </a:r>
            <a:r>
              <a:rPr lang="en-US" sz="1700" dirty="0" smtClean="0">
                <a:latin typeface="Bahnschrift Light" panose="020B0502040204020203" pitchFamily="34" charset="0"/>
              </a:rPr>
              <a:t> un </a:t>
            </a:r>
            <a:r>
              <a:rPr lang="en-US" sz="1700" dirty="0" err="1" smtClean="0">
                <a:latin typeface="Bahnschrift Light" panose="020B0502040204020203" pitchFamily="34" charset="0"/>
              </a:rPr>
              <a:t>ordine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-&gt;Go to your </a:t>
            </a:r>
            <a:r>
              <a:rPr lang="en-US" sz="1700" dirty="0" err="1" smtClean="0">
                <a:latin typeface="Bahnschrift Light" panose="020B0502040204020203" pitchFamily="34" charset="0"/>
              </a:rPr>
              <a:t>serction</a:t>
            </a:r>
            <a:r>
              <a:rPr lang="en-US" sz="1700" dirty="0" smtClean="0">
                <a:latin typeface="Bahnschrift Light" panose="020B0502040204020203" pitchFamily="34" charset="0"/>
              </a:rPr>
              <a:t>: </a:t>
            </a:r>
            <a:r>
              <a:rPr lang="en-US" sz="1700" dirty="0" err="1" smtClean="0">
                <a:latin typeface="Bahnschrift Light" panose="020B0502040204020203" pitchFamily="34" charset="0"/>
              </a:rPr>
              <a:t>vai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dedicata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all’utente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smtClean="0">
                <a:latin typeface="Bahnschrift Light" panose="020B0502040204020203" pitchFamily="34" charset="0"/>
              </a:rPr>
              <a:t>   -&gt;Give a permission: </a:t>
            </a:r>
            <a:r>
              <a:rPr lang="en-US" sz="17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700" dirty="0" smtClean="0">
                <a:latin typeface="Bahnschrift Light" panose="020B0502040204020203" pitchFamily="34" charset="0"/>
              </a:rPr>
              <a:t> concede un </a:t>
            </a:r>
            <a:r>
              <a:rPr lang="en-US" sz="1700" dirty="0" err="1" smtClean="0">
                <a:latin typeface="Bahnschrift Light" panose="020B0502040204020203" pitchFamily="34" charset="0"/>
              </a:rPr>
              <a:t>autorizzazione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smtClean="0">
                <a:latin typeface="Bahnschrift Light" panose="020B0502040204020203" pitchFamily="34" charset="0"/>
              </a:rPr>
              <a:t>   -&gt;Go to posted order: </a:t>
            </a:r>
            <a:r>
              <a:rPr lang="en-US" sz="1700" dirty="0" err="1" smtClean="0">
                <a:latin typeface="Bahnschrift Light" panose="020B0502040204020203" pitchFamily="34" charset="0"/>
              </a:rPr>
              <a:t>vai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pagina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smtClean="0">
                <a:latin typeface="Bahnschrift Light" panose="020B0502040204020203" pitchFamily="34" charset="0"/>
              </a:rPr>
              <a:t>per </a:t>
            </a:r>
            <a:r>
              <a:rPr lang="en-US" sz="1700" dirty="0" err="1" smtClean="0">
                <a:latin typeface="Bahnschrift Light" panose="020B0502040204020203" pitchFamily="34" charset="0"/>
              </a:rPr>
              <a:t>vedere</a:t>
            </a:r>
            <a:r>
              <a:rPr lang="en-US" sz="1700" dirty="0" smtClean="0">
                <a:latin typeface="Bahnschrift Light" panose="020B0502040204020203" pitchFamily="34" charset="0"/>
              </a:rPr>
              <a:t> solo </a:t>
            </a:r>
            <a:r>
              <a:rPr lang="en-US" sz="1700" dirty="0" err="1" smtClean="0">
                <a:latin typeface="Bahnschrift Light" panose="020B0502040204020203" pitchFamily="34" charset="0"/>
              </a:rPr>
              <a:t>i</a:t>
            </a:r>
            <a:r>
              <a:rPr lang="en-US" sz="1700" dirty="0" smtClean="0">
                <a:latin typeface="Bahnschrift Light" panose="020B0502040204020203" pitchFamily="34" charset="0"/>
              </a:rPr>
              <a:t> post </a:t>
            </a:r>
            <a:r>
              <a:rPr lang="en-US" sz="1700" dirty="0" err="1" smtClean="0">
                <a:latin typeface="Bahnschrift Light" panose="020B0502040204020203" pitchFamily="34" charset="0"/>
              </a:rPr>
              <a:t>attivi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dell’utente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    -&gt;Go to other posted order: </a:t>
            </a:r>
            <a:r>
              <a:rPr lang="en-US" sz="1700" dirty="0" err="1" smtClean="0">
                <a:latin typeface="Bahnschrift Light" panose="020B0502040204020203" pitchFamily="34" charset="0"/>
              </a:rPr>
              <a:t>vai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pagina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dei</a:t>
            </a:r>
            <a:r>
              <a:rPr lang="en-US" sz="1700" dirty="0" smtClean="0">
                <a:latin typeface="Bahnschrift Light" panose="020B0502040204020203" pitchFamily="34" charset="0"/>
              </a:rPr>
              <a:t> post </a:t>
            </a:r>
            <a:r>
              <a:rPr lang="en-US" sz="17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che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hanno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ricevuto</a:t>
            </a:r>
            <a:r>
              <a:rPr lang="en-US" sz="1700" dirty="0" smtClean="0">
                <a:latin typeface="Bahnschrift Light" panose="020B0502040204020203" pitchFamily="34" charset="0"/>
              </a:rPr>
              <a:t>               </a:t>
            </a:r>
            <a:r>
              <a:rPr lang="en-US" sz="17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nnnn</a:t>
            </a:r>
            <a:r>
              <a:rPr lang="en-US" sz="1700" dirty="0" err="1" smtClean="0">
                <a:latin typeface="Bahnschrift Light" panose="020B0502040204020203" pitchFamily="34" charset="0"/>
              </a:rPr>
              <a:t>l’autorizzazione</a:t>
            </a:r>
            <a:r>
              <a:rPr lang="en-US" sz="1700" dirty="0" smtClean="0">
                <a:latin typeface="Bahnschrift Light" panose="020B0502040204020203" pitchFamily="34" charset="0"/>
              </a:rPr>
              <a:t> e </a:t>
            </a:r>
            <a:r>
              <a:rPr lang="en-US" sz="1700" dirty="0" err="1" smtClean="0">
                <a:latin typeface="Bahnschrift Light" panose="020B0502040204020203" pitchFamily="34" charset="0"/>
              </a:rPr>
              <a:t>hanno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scritto</a:t>
            </a:r>
            <a:r>
              <a:rPr lang="en-US" sz="1700" dirty="0" smtClean="0">
                <a:latin typeface="Bahnschrift Light" panose="020B0502040204020203" pitchFamily="34" charset="0"/>
              </a:rPr>
              <a:t> un post per </a:t>
            </a:r>
            <a:r>
              <a:rPr lang="en-US" sz="1700" dirty="0" err="1" smtClean="0">
                <a:latin typeface="Bahnschrift Light" panose="020B0502040204020203" pitchFamily="34" charset="0"/>
              </a:rPr>
              <a:t>conto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dell’utente</a:t>
            </a:r>
            <a:endParaRPr lang="en-US" sz="1700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    -&gt;Check your Balance: </a:t>
            </a:r>
            <a:r>
              <a:rPr lang="en-US" sz="17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700" dirty="0" smtClean="0">
                <a:latin typeface="Bahnschrift Light" panose="020B0502040204020203" pitchFamily="34" charset="0"/>
              </a:rPr>
              <a:t> le </a:t>
            </a:r>
            <a:r>
              <a:rPr lang="en-US" sz="1700" dirty="0" err="1" smtClean="0">
                <a:latin typeface="Bahnschrift Light" panose="020B0502040204020203" pitchFamily="34" charset="0"/>
              </a:rPr>
              <a:t>informazioni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riguardanti</a:t>
            </a:r>
            <a:r>
              <a:rPr lang="en-US" sz="1700" dirty="0" smtClean="0">
                <a:latin typeface="Bahnschrift Light" panose="020B0502040204020203" pitchFamily="34" charset="0"/>
              </a:rPr>
              <a:t> le </a:t>
            </a:r>
            <a:r>
              <a:rPr lang="en-US" sz="1700" dirty="0" err="1" smtClean="0">
                <a:latin typeface="Bahnschrift Light" panose="020B0502040204020203" pitchFamily="34" charset="0"/>
              </a:rPr>
              <a:t>transazioni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registrate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endParaRPr lang="en-US" sz="1700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    -&gt;Your statistic: </a:t>
            </a:r>
            <a:r>
              <a:rPr lang="en-US" sz="17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i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btc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posseduti</a:t>
            </a:r>
            <a:r>
              <a:rPr lang="en-US" sz="1700" dirty="0" smtClean="0">
                <a:latin typeface="Bahnschrift Light" panose="020B0502040204020203" pitchFamily="34" charset="0"/>
              </a:rPr>
              <a:t>/</a:t>
            </a:r>
            <a:r>
              <a:rPr lang="en-US" sz="1700" dirty="0" err="1" smtClean="0">
                <a:latin typeface="Bahnschrift Light" panose="020B0502040204020203" pitchFamily="34" charset="0"/>
              </a:rPr>
              <a:t>acquistati</a:t>
            </a:r>
            <a:r>
              <a:rPr lang="en-US" sz="1700" dirty="0" smtClean="0">
                <a:latin typeface="Bahnschrift Light" panose="020B0502040204020203" pitchFamily="34" charset="0"/>
              </a:rPr>
              <a:t>/</a:t>
            </a:r>
            <a:r>
              <a:rPr lang="en-US" sz="1700" dirty="0" err="1" smtClean="0">
                <a:latin typeface="Bahnschrift Light" panose="020B0502040204020203" pitchFamily="34" charset="0"/>
              </a:rPr>
              <a:t>venduti</a:t>
            </a:r>
            <a:r>
              <a:rPr lang="en-US" sz="1700" dirty="0" smtClean="0">
                <a:latin typeface="Bahnschrift Light" panose="020B0502040204020203" pitchFamily="34" charset="0"/>
              </a:rPr>
              <a:t> e </a:t>
            </a:r>
            <a:r>
              <a:rPr lang="en-US" sz="1700" dirty="0" err="1" smtClean="0">
                <a:latin typeface="Bahnschrift Light" panose="020B0502040204020203" pitchFamily="34" charset="0"/>
              </a:rPr>
              <a:t>gli</a:t>
            </a:r>
            <a:r>
              <a:rPr lang="en-US" sz="1700" dirty="0" smtClean="0">
                <a:latin typeface="Bahnschrift Light" panose="020B0502040204020203" pitchFamily="34" charset="0"/>
              </a:rPr>
              <a:t> euro </a:t>
            </a:r>
            <a:r>
              <a:rPr lang="en-US" sz="1700" dirty="0" err="1" smtClean="0">
                <a:latin typeface="Bahnschrift Light" panose="020B0502040204020203" pitchFamily="34" charset="0"/>
              </a:rPr>
              <a:t>spesi</a:t>
            </a:r>
            <a:r>
              <a:rPr lang="en-US" sz="1700" dirty="0" smtClean="0">
                <a:latin typeface="Bahnschrift Light" panose="020B0502040204020203" pitchFamily="34" charset="0"/>
              </a:rPr>
              <a:t> e </a:t>
            </a:r>
            <a:r>
              <a:rPr lang="en-US" sz="1700" dirty="0" err="1" smtClean="0">
                <a:latin typeface="Bahnschrift Light" panose="020B0502040204020203" pitchFamily="34" charset="0"/>
              </a:rPr>
              <a:t>guadagnati</a:t>
            </a: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     -&gt; Home </a:t>
            </a:r>
            <a:r>
              <a:rPr lang="en-US" sz="1700" dirty="0" err="1" smtClean="0">
                <a:latin typeface="Bahnschrift Light" panose="020B0502040204020203" pitchFamily="34" charset="0"/>
              </a:rPr>
              <a:t>torna</a:t>
            </a:r>
            <a:r>
              <a:rPr lang="en-US" sz="1700" dirty="0" smtClean="0">
                <a:latin typeface="Bahnschrift Light" panose="020B0502040204020203" pitchFamily="34" charset="0"/>
              </a:rPr>
              <a:t> </a:t>
            </a:r>
            <a:r>
              <a:rPr lang="en-US" sz="17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700" dirty="0" smtClean="0">
                <a:latin typeface="Bahnschrift Light" panose="020B0502040204020203" pitchFamily="34" charset="0"/>
              </a:rPr>
              <a:t> Home</a:t>
            </a:r>
            <a:r>
              <a:rPr lang="en-US" sz="1700" dirty="0">
                <a:latin typeface="Bahnschrift Light" panose="020B0502040204020203" pitchFamily="34" charset="0"/>
              </a:rPr>
              <a:t>	</a:t>
            </a:r>
          </a:p>
          <a:p>
            <a:pPr marL="0" indent="0" algn="just">
              <a:buNone/>
            </a:pPr>
            <a:endParaRPr lang="en-US" sz="17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700" dirty="0" smtClean="0">
                <a:latin typeface="Bahnschrift Light" panose="020B0502040204020203" pitchFamily="34" charset="0"/>
              </a:rPr>
              <a:t>Il </a:t>
            </a:r>
            <a:r>
              <a:rPr lang="en-US" sz="1700" dirty="0">
                <a:latin typeface="Bahnschrift Light" panose="020B0502040204020203" pitchFamily="34" charset="0"/>
              </a:rPr>
              <a:t>bootstrap è molto </a:t>
            </a:r>
            <a:r>
              <a:rPr lang="en-US" sz="1700" dirty="0" err="1">
                <a:latin typeface="Bahnschrift Light" panose="020B0502040204020203" pitchFamily="34" charset="0"/>
              </a:rPr>
              <a:t>minimale</a:t>
            </a:r>
            <a:r>
              <a:rPr lang="en-US" sz="1700" dirty="0">
                <a:latin typeface="Bahnschrift Light" panose="020B0502040204020203" pitchFamily="34" charset="0"/>
              </a:rPr>
              <a:t>, ma </a:t>
            </a:r>
            <a:r>
              <a:rPr lang="en-US" sz="1700" dirty="0" err="1">
                <a:latin typeface="Bahnschrift Light" panose="020B0502040204020203" pitchFamily="34" charset="0"/>
              </a:rPr>
              <a:t>coerente</a:t>
            </a:r>
            <a:r>
              <a:rPr lang="en-US" sz="1700" dirty="0">
                <a:latin typeface="Bahnschrift Light" panose="020B0502040204020203" pitchFamily="34" charset="0"/>
              </a:rPr>
              <a:t> in </a:t>
            </a:r>
            <a:r>
              <a:rPr lang="en-US" sz="1700" dirty="0" err="1">
                <a:latin typeface="Bahnschrift Light" panose="020B0502040204020203" pitchFamily="34" charset="0"/>
              </a:rPr>
              <a:t>tutte</a:t>
            </a:r>
            <a:r>
              <a:rPr lang="en-US" sz="1700" dirty="0">
                <a:latin typeface="Bahnschrift Light" panose="020B0502040204020203" pitchFamily="34" charset="0"/>
              </a:rPr>
              <a:t> le </a:t>
            </a:r>
            <a:r>
              <a:rPr lang="en-US" sz="1700" dirty="0" err="1">
                <a:latin typeface="Bahnschrift Light" panose="020B0502040204020203" pitchFamily="34" charset="0"/>
              </a:rPr>
              <a:t>pagine</a:t>
            </a:r>
            <a:r>
              <a:rPr lang="en-US" sz="1700" dirty="0">
                <a:latin typeface="Bahnschrift Light" panose="020B0502040204020203" pitchFamily="34" charset="0"/>
              </a:rPr>
              <a:t> del </a:t>
            </a:r>
            <a:r>
              <a:rPr lang="en-US" sz="1700" dirty="0" err="1">
                <a:latin typeface="Bahnschrift Light" panose="020B0502040204020203" pitchFamily="34" charset="0"/>
              </a:rPr>
              <a:t>sito</a:t>
            </a:r>
            <a:r>
              <a:rPr lang="en-US" sz="1700" dirty="0">
                <a:latin typeface="Bahnschrift Light" panose="020B0502040204020203" pitchFamily="34" charset="0"/>
              </a:rPr>
              <a:t>. Per </a:t>
            </a:r>
            <a:r>
              <a:rPr lang="en-US" sz="1700" dirty="0" err="1">
                <a:latin typeface="Bahnschrift Light" panose="020B0502040204020203" pitchFamily="34" charset="0"/>
              </a:rPr>
              <a:t>buona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norma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il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codice</a:t>
            </a:r>
            <a:r>
              <a:rPr lang="en-US" sz="1700" dirty="0">
                <a:latin typeface="Bahnschrift Light" panose="020B0502040204020203" pitchFamily="34" charset="0"/>
              </a:rPr>
              <a:t> è </a:t>
            </a:r>
            <a:r>
              <a:rPr lang="en-US" sz="1700" dirty="0" err="1">
                <a:latin typeface="Bahnschrift Light" panose="020B0502040204020203" pitchFamily="34" charset="0"/>
              </a:rPr>
              <a:t>tutto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  <a:r>
              <a:rPr lang="en-US" sz="1700" dirty="0" err="1">
                <a:latin typeface="Bahnschrift Light" panose="020B0502040204020203" pitchFamily="34" charset="0"/>
              </a:rPr>
              <a:t>commentato</a:t>
            </a:r>
            <a:r>
              <a:rPr lang="en-US" sz="1700" dirty="0">
                <a:latin typeface="Bahnschrift Light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it-IT" sz="1600" dirty="0">
              <a:latin typeface="Bahnschrift Light" panose="020B0502040204020203" pitchFamily="34" charset="0"/>
            </a:endParaRPr>
          </a:p>
          <a:p>
            <a:endParaRPr lang="it-IT" sz="1900" dirty="0"/>
          </a:p>
        </p:txBody>
      </p:sp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40473" y="7620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Il ‘</a:t>
            </a:r>
            <a:r>
              <a:rPr lang="en-US" b="1" dirty="0" err="1" smtClean="0">
                <a:solidFill>
                  <a:srgbClr val="33CC33"/>
                </a:solidFill>
              </a:rPr>
              <a:t>sito</a:t>
            </a:r>
            <a:r>
              <a:rPr lang="en-US" b="1" dirty="0" smtClean="0">
                <a:solidFill>
                  <a:srgbClr val="33CC33"/>
                </a:solidFill>
              </a:rPr>
              <a:t>’</a:t>
            </a:r>
            <a:endParaRPr lang="it-IT" b="1" dirty="0" smtClean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40473" y="7620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err="1">
                <a:solidFill>
                  <a:srgbClr val="33CC33"/>
                </a:solidFill>
              </a:rPr>
              <a:t>s</a:t>
            </a:r>
            <a:r>
              <a:rPr lang="en-US" b="1" dirty="0" err="1" smtClean="0">
                <a:solidFill>
                  <a:srgbClr val="33CC33"/>
                </a:solidFill>
              </a:rPr>
              <a:t>piegazione</a:t>
            </a:r>
            <a:r>
              <a:rPr lang="en-US" b="1" dirty="0" smtClean="0">
                <a:solidFill>
                  <a:srgbClr val="33CC33"/>
                </a:solidFill>
              </a:rPr>
              <a:t> di ‘</a:t>
            </a:r>
            <a:r>
              <a:rPr lang="en-US" b="1" dirty="0" err="1" smtClean="0">
                <a:solidFill>
                  <a:srgbClr val="33CC33"/>
                </a:solidFill>
              </a:rPr>
              <a:t>subprofiles</a:t>
            </a:r>
            <a:r>
              <a:rPr lang="en-US" b="1" dirty="0" smtClean="0">
                <a:solidFill>
                  <a:srgbClr val="33CC33"/>
                </a:solidFill>
              </a:rPr>
              <a:t>’</a:t>
            </a:r>
            <a:endParaRPr lang="it-IT" b="1" dirty="0" smtClean="0">
              <a:solidFill>
                <a:srgbClr val="33CC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classe</a:t>
            </a:r>
            <a:r>
              <a:rPr lang="en-US" sz="1600" dirty="0" smtClean="0">
                <a:latin typeface="Bahnschrift Light" panose="020B0502040204020203" pitchFamily="34" charset="0"/>
              </a:rPr>
              <a:t> Profile, </a:t>
            </a:r>
            <a:r>
              <a:rPr lang="en-US" sz="1600" dirty="0" err="1" smtClean="0">
                <a:latin typeface="Bahnschrift Light" panose="020B0502040204020203" pitchFamily="34" charset="0"/>
              </a:rPr>
              <a:t>c’è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parametro</a:t>
            </a:r>
            <a:r>
              <a:rPr lang="en-US" sz="1600" dirty="0" smtClean="0">
                <a:latin typeface="Bahnschrift Light" panose="020B0502040204020203" pitchFamily="34" charset="0"/>
              </a:rPr>
              <a:t>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subprofiles</a:t>
            </a:r>
            <a:r>
              <a:rPr lang="en-US" sz="1600" dirty="0" smtClean="0">
                <a:latin typeface="Bahnschrift Light" panose="020B0502040204020203" pitchFamily="34" charset="0"/>
              </a:rPr>
              <a:t>’,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contiene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tipi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pemessi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concedi</a:t>
            </a:r>
            <a:r>
              <a:rPr lang="en-US" sz="1600" dirty="0" smtClean="0">
                <a:latin typeface="Bahnschrift Light" panose="020B0502040204020203" pitchFamily="34" charset="0"/>
              </a:rPr>
              <a:t> ad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altri</a:t>
            </a:r>
            <a:r>
              <a:rPr lang="en-US" sz="1600" dirty="0" smtClean="0">
                <a:latin typeface="Bahnschrift Light" panose="020B0502040204020203" pitchFamily="34" charset="0"/>
              </a:rPr>
              <a:t> account.</a:t>
            </a:r>
          </a:p>
          <a:p>
            <a:pPr marL="0" indent="0" algn="just"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Il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parametro</a:t>
            </a:r>
            <a:r>
              <a:rPr lang="en-US" sz="1600" dirty="0" smtClean="0">
                <a:latin typeface="Bahnschrift Light" panose="020B0502040204020203" pitchFamily="34" charset="0"/>
              </a:rPr>
              <a:t>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subprofiles</a:t>
            </a:r>
            <a:r>
              <a:rPr lang="en-US" sz="1600" dirty="0" smtClean="0">
                <a:latin typeface="Bahnschrift Light" panose="020B0502040204020203" pitchFamily="34" charset="0"/>
              </a:rPr>
              <a:t>’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,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ogni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elemento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lista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formata</a:t>
            </a:r>
            <a:r>
              <a:rPr lang="en-US" sz="1600" dirty="0" smtClean="0">
                <a:latin typeface="Bahnschrift Light" panose="020B0502040204020203" pitchFamily="34" charset="0"/>
              </a:rPr>
              <a:t> da 3 sotto-</a:t>
            </a:r>
            <a:r>
              <a:rPr lang="en-US" sz="1600" dirty="0" err="1" smtClean="0">
                <a:latin typeface="Bahnschrift Light" panose="020B0502040204020203" pitchFamily="34" charset="0"/>
              </a:rPr>
              <a:t>elementi</a:t>
            </a:r>
            <a:r>
              <a:rPr lang="en-US" sz="1600" dirty="0" smtClean="0">
                <a:latin typeface="Bahnschrift Light" panose="020B0502040204020203" pitchFamily="34" charset="0"/>
              </a:rPr>
              <a:t> come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nell’immagine</a:t>
            </a:r>
            <a:r>
              <a:rPr lang="en-US" sz="1600" dirty="0" smtClean="0">
                <a:latin typeface="Bahnschrift Light" panose="020B0502040204020203" pitchFamily="34" charset="0"/>
              </a:rPr>
              <a:t> sotto.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43300"/>
            <a:ext cx="41338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6250" y="3275618"/>
            <a:ext cx="485775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Nella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sottocartella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subprofile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inserisce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di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altro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già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registrato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garantisce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uno</a:t>
            </a:r>
            <a:r>
              <a:rPr lang="en-US" sz="1600" dirty="0" smtClean="0">
                <a:latin typeface="Bahnschrift Light" panose="020B0502040204020203" pitchFamily="34" charset="0"/>
              </a:rPr>
              <a:t> e un solo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disponibili</a:t>
            </a:r>
            <a:r>
              <a:rPr lang="en-US" sz="1600" dirty="0" smtClean="0">
                <a:latin typeface="Bahnschrift Light" panose="020B0502040204020203" pitchFamily="34" charset="0"/>
              </a:rPr>
              <a:t>: place orders, post messages e all.</a:t>
            </a:r>
          </a:p>
          <a:p>
            <a:pPr algn="just"/>
            <a:endParaRPr lang="en-US" sz="700" dirty="0">
              <a:latin typeface="Bahnschrift Light" panose="020B0502040204020203" pitchFamily="34" charset="0"/>
            </a:endParaRP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corrispondete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campo email,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potrà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scrivere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3709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vendita</a:t>
            </a:r>
            <a:r>
              <a:rPr lang="en-US" sz="1600" dirty="0" smtClean="0">
                <a:latin typeface="Bahnschrift Light" panose="020B0502040204020203" pitchFamily="34" charset="0"/>
              </a:rPr>
              <a:t> o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acquisto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finale non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stesso</a:t>
            </a:r>
            <a:r>
              <a:rPr lang="en-US" sz="1600" dirty="0" smtClean="0">
                <a:latin typeface="Bahnschrift Light" panose="020B0502040204020203" pitchFamily="34" charset="0"/>
              </a:rPr>
              <a:t>, ma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ha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garantito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determinato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endParaRPr lang="en-US" sz="800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521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 Light" panose="020B0502040204020203" pitchFamily="34" charset="0"/>
              </a:rPr>
              <a:t>I tipi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posso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essere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</a:p>
          <a:p>
            <a:r>
              <a:rPr lang="en-US" sz="1600" dirty="0" smtClean="0">
                <a:latin typeface="Bahnschrift Light" panose="020B0502040204020203" pitchFamily="34" charset="0"/>
              </a:rPr>
              <a:t>Buy: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consente</a:t>
            </a:r>
            <a:r>
              <a:rPr lang="en-US" sz="1600" dirty="0" smtClean="0">
                <a:latin typeface="Bahnschrift Light" panose="020B0502040204020203" pitchFamily="34" charset="0"/>
              </a:rPr>
              <a:t> di solo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comprare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r>
              <a:rPr lang="en-US" sz="1600" dirty="0" smtClean="0">
                <a:latin typeface="Bahnschrift Light" panose="020B0502040204020203" pitchFamily="34" charset="0"/>
              </a:rPr>
              <a:t>Sell: </a:t>
            </a:r>
            <a:r>
              <a:rPr lang="en-US" sz="1600" dirty="0" err="1" smtClean="0">
                <a:latin typeface="Bahnschrift Light" panose="020B0502040204020203" pitchFamily="34" charset="0"/>
              </a:rPr>
              <a:t>consente</a:t>
            </a:r>
            <a:r>
              <a:rPr lang="en-US" sz="1600" dirty="0" smtClean="0">
                <a:latin typeface="Bahnschrift Light" panose="020B0502040204020203" pitchFamily="34" charset="0"/>
              </a:rPr>
              <a:t> solo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vendere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r>
              <a:rPr lang="en-US" sz="1600" dirty="0">
                <a:latin typeface="Bahnschrift Light" panose="020B0502040204020203" pitchFamily="34" charset="0"/>
              </a:rPr>
              <a:t>a</a:t>
            </a:r>
            <a:r>
              <a:rPr lang="en-US" sz="1600" dirty="0" smtClean="0">
                <a:latin typeface="Bahnschrift Light" panose="020B0502040204020203" pitchFamily="34" charset="0"/>
              </a:rPr>
              <a:t>ll: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garantisce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massima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libertà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40473" y="7620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come </a:t>
            </a:r>
            <a:r>
              <a:rPr lang="en-US" b="1" dirty="0" err="1" smtClean="0">
                <a:solidFill>
                  <a:srgbClr val="33CC33"/>
                </a:solidFill>
              </a:rPr>
              <a:t>si</a:t>
            </a:r>
            <a:r>
              <a:rPr lang="en-US" b="1" dirty="0" smtClean="0">
                <a:solidFill>
                  <a:srgbClr val="33CC33"/>
                </a:solidFill>
              </a:rPr>
              <a:t> </a:t>
            </a:r>
            <a:r>
              <a:rPr lang="en-US" b="1" dirty="0" err="1" smtClean="0">
                <a:solidFill>
                  <a:srgbClr val="33CC33"/>
                </a:solidFill>
              </a:rPr>
              <a:t>imposta</a:t>
            </a:r>
            <a:r>
              <a:rPr lang="en-US" b="1" dirty="0" smtClean="0">
                <a:solidFill>
                  <a:srgbClr val="33CC33"/>
                </a:solidFill>
              </a:rPr>
              <a:t> un </a:t>
            </a:r>
            <a:r>
              <a:rPr lang="en-US" b="1" dirty="0" err="1" smtClean="0">
                <a:solidFill>
                  <a:srgbClr val="33CC33"/>
                </a:solidFill>
              </a:rPr>
              <a:t>ordine</a:t>
            </a:r>
            <a:r>
              <a:rPr lang="en-US" b="1" dirty="0" smtClean="0">
                <a:solidFill>
                  <a:srgbClr val="33CC33"/>
                </a:solidFill>
              </a:rPr>
              <a:t> </a:t>
            </a:r>
            <a:endParaRPr lang="it-IT" b="1" dirty="0" smtClean="0">
              <a:solidFill>
                <a:srgbClr val="33CC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7376" y="2895600"/>
            <a:ext cx="63066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Questo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form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registrare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ed</a:t>
            </a:r>
            <a:r>
              <a:rPr lang="en-US" sz="1600" dirty="0" smtClean="0">
                <a:latin typeface="Bahnschrift Light" panose="020B0502040204020203" pitchFamily="34" charset="0"/>
              </a:rPr>
              <a:t>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formato</a:t>
            </a:r>
            <a:r>
              <a:rPr lang="en-US" sz="1600" dirty="0" smtClean="0">
                <a:latin typeface="Bahnschrift Light" panose="020B0502040204020203" pitchFamily="34" charset="0"/>
              </a:rPr>
              <a:t> da 4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campi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Account</a:t>
            </a:r>
            <a:r>
              <a:rPr lang="en-US" sz="1600" dirty="0" smtClean="0">
                <a:latin typeface="Bahnschrift Light" panose="020B0502040204020203" pitchFamily="34" charset="0"/>
              </a:rPr>
              <a:t>: qui ci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dell’ordine</a:t>
            </a:r>
            <a:r>
              <a:rPr lang="en-US" sz="1600" dirty="0" smtClean="0">
                <a:latin typeface="Bahnschrift Light" panose="020B0502040204020203" pitchFamily="34" charset="0"/>
              </a:rPr>
              <a:t>.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postare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con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</a:t>
            </a:r>
            <a:r>
              <a:rPr lang="en-US" sz="1600" dirty="0" smtClean="0">
                <a:latin typeface="Bahnschrift Light" panose="020B0502040204020203" pitchFamily="34" charset="0"/>
              </a:rPr>
              <a:t> 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stessi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allora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scrive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propria</a:t>
            </a:r>
            <a:r>
              <a:rPr lang="en-US" sz="1600" dirty="0" smtClean="0">
                <a:latin typeface="Bahnschrift Light" panose="020B0502040204020203" pitchFamily="34" charset="0"/>
              </a:rPr>
              <a:t> email.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caso</a:t>
            </a:r>
            <a:r>
              <a:rPr lang="en-US" sz="1600" dirty="0" smtClean="0">
                <a:latin typeface="Bahnschrift Light" panose="020B0502040204020203" pitchFamily="34" charset="0"/>
              </a:rPr>
              <a:t> 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l’utente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abbia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ricevuto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permesso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un’altro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utente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allora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potrà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scrivere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dell’altro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utente</a:t>
            </a:r>
            <a:r>
              <a:rPr lang="en-US" sz="1600" dirty="0" smtClean="0">
                <a:latin typeface="Bahnschrift Light" panose="020B0502040204020203" pitchFamily="34" charset="0"/>
              </a:rPr>
              <a:t>, e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caso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sarà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appunto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quest’ultimo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Amount</a:t>
            </a:r>
            <a:r>
              <a:rPr lang="en-US" sz="1600" dirty="0" smtClean="0">
                <a:latin typeface="Bahnschrift Light" panose="020B0502040204020203" pitchFamily="34" charset="0"/>
              </a:rPr>
              <a:t>: qui </a:t>
            </a:r>
            <a:r>
              <a:rPr lang="en-US" sz="1600" dirty="0" err="1" smtClean="0">
                <a:latin typeface="Bahnschrift Light" panose="020B0502040204020203" pitchFamily="34" charset="0"/>
              </a:rPr>
              <a:t>va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inserita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da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scambiare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Price </a:t>
            </a:r>
            <a:r>
              <a:rPr lang="en-US" sz="1600" dirty="0" smtClean="0">
                <a:latin typeface="Bahnschrift Light" panose="020B0502040204020203" pitchFamily="34" charset="0"/>
              </a:rPr>
              <a:t>: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prezzo</a:t>
            </a:r>
            <a:r>
              <a:rPr lang="en-US" sz="1600" dirty="0" smtClean="0">
                <a:latin typeface="Bahnschrift Light" panose="020B0502040204020203" pitchFamily="34" charset="0"/>
              </a:rPr>
              <a:t> al quale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vendere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quantità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scritta</a:t>
            </a:r>
            <a:r>
              <a:rPr lang="en-US" sz="1600" dirty="0" smtClean="0">
                <a:latin typeface="Bahnschrift Light" panose="020B0502040204020203" pitchFamily="34" charset="0"/>
              </a:rPr>
              <a:t> in Amount</a:t>
            </a:r>
          </a:p>
          <a:p>
            <a:pPr algn="just"/>
            <a:r>
              <a:rPr lang="en-US" sz="1600" b="1" dirty="0" smtClean="0">
                <a:latin typeface="Bahnschrift Light" panose="020B0502040204020203" pitchFamily="34" charset="0"/>
              </a:rPr>
              <a:t>Type of transaction</a:t>
            </a:r>
            <a:r>
              <a:rPr lang="en-US" sz="1600" dirty="0" smtClean="0">
                <a:latin typeface="Bahnschrift Light" panose="020B0502040204020203" pitchFamily="34" charset="0"/>
              </a:rPr>
              <a:t>: è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tipo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vuole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eseguire</a:t>
            </a:r>
            <a:r>
              <a:rPr lang="en-US" sz="1600" dirty="0" smtClean="0">
                <a:latin typeface="Bahnschrift Light" panose="020B0502040204020203" pitchFamily="34" charset="0"/>
              </a:rPr>
              <a:t>: Buy o Sell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5245"/>
            <a:ext cx="2684976" cy="308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6858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Come </a:t>
            </a:r>
            <a:r>
              <a:rPr lang="en-US" b="1" dirty="0" err="1" smtClean="0">
                <a:solidFill>
                  <a:srgbClr val="33CC33"/>
                </a:solidFill>
              </a:rPr>
              <a:t>avvengono</a:t>
            </a:r>
            <a:r>
              <a:rPr lang="en-US" b="1" dirty="0" smtClean="0">
                <a:solidFill>
                  <a:srgbClr val="33CC33"/>
                </a:solidFill>
              </a:rPr>
              <a:t> le </a:t>
            </a:r>
            <a:r>
              <a:rPr lang="en-US" b="1" dirty="0" err="1" smtClean="0">
                <a:solidFill>
                  <a:srgbClr val="33CC33"/>
                </a:solidFill>
              </a:rPr>
              <a:t>transazioni</a:t>
            </a:r>
            <a:endParaRPr lang="it-IT" b="1" dirty="0" smtClean="0">
              <a:solidFill>
                <a:srgbClr val="33CC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1" y="2209800"/>
            <a:ext cx="5257799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avviene</a:t>
            </a:r>
            <a:r>
              <a:rPr lang="en-US" sz="1600" dirty="0" smtClean="0">
                <a:latin typeface="Bahnschrift Light" panose="020B0502040204020203" pitchFamily="34" charset="0"/>
              </a:rPr>
              <a:t> se</a:t>
            </a:r>
            <a:r>
              <a:rPr lang="it-IT" sz="1600" dirty="0" smtClean="0">
                <a:latin typeface="Bahnschrift Light" panose="020B0502040204020203" pitchFamily="34" charset="0"/>
              </a:rPr>
              <a:t> ‘al momento della pubblicazione, il prezzo di acquisto dell’ordine è pari o superiore al prezzo di vendita di un qualsiasi altro utente</a:t>
            </a:r>
            <a:r>
              <a:rPr lang="en-US" sz="1600" dirty="0" smtClean="0">
                <a:latin typeface="Bahnschrift Light" panose="020B0502040204020203" pitchFamily="34" charset="0"/>
              </a:rPr>
              <a:t>’ e non ci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relazione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Poichè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garantire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permessi</a:t>
            </a:r>
            <a:r>
              <a:rPr lang="en-US" sz="1600" dirty="0" smtClean="0">
                <a:latin typeface="Bahnschrift Light" panose="020B0502040204020203" pitchFamily="34" charset="0"/>
              </a:rPr>
              <a:t> ad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altri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, per </a:t>
            </a:r>
            <a:r>
              <a:rPr lang="en-US" sz="1600" dirty="0" err="1" smtClean="0">
                <a:latin typeface="Bahnschrift Light" panose="020B0502040204020203" pitchFamily="34" charset="0"/>
              </a:rPr>
              <a:t>evitare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avvengono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scambi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‘</a:t>
            </a:r>
            <a:r>
              <a:rPr lang="en-US" sz="1600" dirty="0" err="1" smtClean="0">
                <a:latin typeface="Bahnschrift Light" panose="020B0502040204020203" pitchFamily="34" charset="0"/>
              </a:rPr>
              <a:t>sospetti</a:t>
            </a:r>
            <a:r>
              <a:rPr lang="en-US" sz="1600" dirty="0" smtClean="0">
                <a:latin typeface="Bahnschrift Light" panose="020B0502040204020203" pitchFamily="34" charset="0"/>
              </a:rPr>
              <a:t>’ ho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inserito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find_tangle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endParaRPr lang="it-IT" sz="7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it-IT" sz="1600" dirty="0" smtClean="0">
                <a:latin typeface="Bahnschrift Light" panose="020B0502040204020203" pitchFamily="34" charset="0"/>
              </a:rPr>
              <a:t>Find_tangle, riceve 4 parametri :</a:t>
            </a:r>
          </a:p>
          <a:p>
            <a:pPr algn="just"/>
            <a:r>
              <a:rPr lang="it-IT" sz="1600" b="1" dirty="0" smtClean="0">
                <a:latin typeface="Bahnschrift Light" panose="020B0502040204020203" pitchFamily="34" charset="0"/>
              </a:rPr>
              <a:t>user_a</a:t>
            </a:r>
            <a:r>
              <a:rPr lang="it-IT" sz="1600" dirty="0" smtClean="0">
                <a:latin typeface="Bahnschrift Light" panose="020B0502040204020203" pitchFamily="34" charset="0"/>
              </a:rPr>
              <a:t>: contiene l’user_id dell’utente che ha scritto il post;</a:t>
            </a:r>
          </a:p>
          <a:p>
            <a:pPr algn="just"/>
            <a:r>
              <a:rPr lang="it-IT" sz="1600" b="1" dirty="0" smtClean="0">
                <a:latin typeface="Bahnschrift Light" panose="020B0502040204020203" pitchFamily="34" charset="0"/>
              </a:rPr>
              <a:t>email_post_a</a:t>
            </a:r>
            <a:r>
              <a:rPr lang="it-IT" sz="1600" dirty="0" smtClean="0">
                <a:latin typeface="Bahnschrift Light" panose="020B0502040204020203" pitchFamily="34" charset="0"/>
              </a:rPr>
              <a:t>: contiene l’email inserita nella sezione  Permission post del form New Order;</a:t>
            </a:r>
          </a:p>
          <a:p>
            <a:pPr algn="just"/>
            <a:r>
              <a:rPr lang="it-IT" sz="1600" b="1" dirty="0">
                <a:latin typeface="Bahnschrift Light" panose="020B0502040204020203" pitchFamily="34" charset="0"/>
              </a:rPr>
              <a:t>u</a:t>
            </a:r>
            <a:r>
              <a:rPr lang="it-IT" sz="1600" b="1" dirty="0" smtClean="0">
                <a:latin typeface="Bahnschrift Light" panose="020B0502040204020203" pitchFamily="34" charset="0"/>
              </a:rPr>
              <a:t>ser_b</a:t>
            </a:r>
            <a:r>
              <a:rPr lang="it-IT" sz="1600" dirty="0" smtClean="0">
                <a:latin typeface="Bahnschrift Light" panose="020B0502040204020203" pitchFamily="34" charset="0"/>
              </a:rPr>
              <a:t>: contiene l’user_id dell’utente che ha scritto l’altro post incontrato;</a:t>
            </a:r>
          </a:p>
          <a:p>
            <a:pPr algn="just"/>
            <a:r>
              <a:rPr lang="it-IT" sz="16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6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>
                <a:latin typeface="Bahnschrift Light" panose="020B0502040204020203" pitchFamily="34" charset="0"/>
              </a:rPr>
              <a:t>email_post_b</a:t>
            </a:r>
            <a:r>
              <a:rPr lang="it-IT" sz="1600" dirty="0" smtClean="0">
                <a:latin typeface="Bahnschrift Light" panose="020B0502040204020203" pitchFamily="34" charset="0"/>
              </a:rPr>
              <a:t>: contiene l’email inserita nell’altro post nella sezione  Permission post del form New Order;</a:t>
            </a:r>
          </a:p>
          <a:p>
            <a:pPr algn="just"/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6" b="53060"/>
          <a:stretch/>
        </p:blipFill>
        <p:spPr bwMode="auto">
          <a:xfrm>
            <a:off x="152400" y="2287511"/>
            <a:ext cx="3733801" cy="18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0" b="41091"/>
          <a:stretch/>
        </p:blipFill>
        <p:spPr bwMode="auto">
          <a:xfrm>
            <a:off x="152399" y="4262059"/>
            <a:ext cx="3733801" cy="175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3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6858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Come </a:t>
            </a:r>
            <a:r>
              <a:rPr lang="en-US" b="1" dirty="0" err="1" smtClean="0">
                <a:solidFill>
                  <a:srgbClr val="33CC33"/>
                </a:solidFill>
              </a:rPr>
              <a:t>avvengono</a:t>
            </a:r>
            <a:r>
              <a:rPr lang="en-US" b="1" dirty="0" smtClean="0">
                <a:solidFill>
                  <a:srgbClr val="33CC33"/>
                </a:solidFill>
              </a:rPr>
              <a:t> le </a:t>
            </a:r>
            <a:r>
              <a:rPr lang="en-US" b="1" dirty="0" err="1" smtClean="0">
                <a:solidFill>
                  <a:srgbClr val="33CC33"/>
                </a:solidFill>
              </a:rPr>
              <a:t>transazioni</a:t>
            </a:r>
            <a:endParaRPr lang="it-IT" b="1" dirty="0" smtClean="0">
              <a:solidFill>
                <a:srgbClr val="33CC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2286000"/>
            <a:ext cx="533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 smtClean="0">
                <a:latin typeface="Bahnschrift Light" panose="020B0502040204020203" pitchFamily="34" charset="0"/>
              </a:rPr>
              <a:t>Se coloro che hanno scritto il post sono anche i destinatari della transazione, allora la funzione restituisce 1 ovvero ‘non ci sono relazioni’.</a:t>
            </a:r>
          </a:p>
          <a:p>
            <a:pPr algn="just"/>
            <a:r>
              <a:rPr lang="it-IT" sz="1600" dirty="0" smtClean="0">
                <a:latin typeface="Bahnschrift Light" panose="020B0502040204020203" pitchFamily="34" charset="0"/>
              </a:rPr>
              <a:t>Altrimenti </a:t>
            </a:r>
            <a:r>
              <a:rPr lang="it-IT" sz="1600" dirty="0">
                <a:latin typeface="Bahnschrift Light" panose="020B0502040204020203" pitchFamily="34" charset="0"/>
              </a:rPr>
              <a:t>la funzione </a:t>
            </a:r>
            <a:r>
              <a:rPr lang="it-IT" sz="1600" dirty="0" smtClean="0">
                <a:latin typeface="Bahnschrift Light" panose="020B0502040204020203" pitchFamily="34" charset="0"/>
              </a:rPr>
              <a:t>crea due liste: 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-</a:t>
            </a:r>
            <a:r>
              <a:rPr lang="en-US" sz="1600" dirty="0" err="1" smtClean="0">
                <a:latin typeface="Bahnschrift Light" panose="020B0502040204020203" pitchFamily="34" charset="0"/>
              </a:rPr>
              <a:t>n</a:t>
            </a:r>
            <a:r>
              <a:rPr lang="en-US" sz="1600" dirty="0" err="1" smtClean="0">
                <a:latin typeface="Bahnschrift Light" panose="020B0502040204020203" pitchFamily="34" charset="0"/>
              </a:rPr>
              <a:t>ella</a:t>
            </a:r>
            <a:r>
              <a:rPr lang="en-US" sz="1600" dirty="0" smtClean="0">
                <a:latin typeface="Bahnschrift Light" panose="020B0502040204020203" pitchFamily="34" charset="0"/>
              </a:rPr>
              <a:t> prima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l’user</a:t>
            </a:r>
            <a:r>
              <a:rPr lang="en-US" sz="1600" dirty="0" smtClean="0">
                <a:latin typeface="Bahnschrift Light" panose="020B0502040204020203" pitchFamily="34" charset="0"/>
              </a:rPr>
              <a:t>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account del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inserito</a:t>
            </a:r>
            <a:r>
              <a:rPr lang="en-US" sz="1600" dirty="0" smtClean="0">
                <a:latin typeface="Bahnschrift Light" panose="020B0502040204020203" pitchFamily="34" charset="0"/>
              </a:rPr>
              <a:t>;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-</a:t>
            </a:r>
            <a:r>
              <a:rPr lang="en-US" sz="1600" dirty="0" err="1">
                <a:latin typeface="Bahnschrift Light" panose="020B0502040204020203" pitchFamily="34" charset="0"/>
              </a:rPr>
              <a:t>nella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seconda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l’user</a:t>
            </a:r>
            <a:r>
              <a:rPr lang="en-US" sz="1600" dirty="0">
                <a:latin typeface="Bahnschrift Light" panose="020B0502040204020203" pitchFamily="34" charset="0"/>
              </a:rPr>
              <a:t> e </a:t>
            </a:r>
            <a:r>
              <a:rPr lang="en-US" sz="1600" dirty="0" err="1">
                <a:latin typeface="Bahnschrift Light" panose="020B0502040204020203" pitchFamily="34" charset="0"/>
              </a:rPr>
              <a:t>l’email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inserita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nella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sezione</a:t>
            </a:r>
            <a:r>
              <a:rPr lang="en-US" sz="1600" dirty="0">
                <a:latin typeface="Bahnschrift Light" panose="020B0502040204020203" pitchFamily="34" charset="0"/>
              </a:rPr>
              <a:t> account del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incontrato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Queste</a:t>
            </a:r>
            <a:r>
              <a:rPr lang="en-US" sz="1600" dirty="0" smtClean="0">
                <a:latin typeface="Bahnschrift Light" panose="020B0502040204020203" pitchFamily="34" charset="0"/>
              </a:rPr>
              <a:t> due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liste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vengono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passate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alla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</a:t>
            </a:r>
            <a:r>
              <a:rPr lang="it-IT" sz="1600" dirty="0" smtClean="0">
                <a:latin typeface="Bahnschrift Light" panose="020B0502040204020203" pitchFamily="34" charset="0"/>
              </a:rPr>
              <a:t>ne pass_tangle </a:t>
            </a:r>
            <a:r>
              <a:rPr lang="it-IT" sz="1600" dirty="0">
                <a:latin typeface="Bahnschrift Light" panose="020B0502040204020203" pitchFamily="34" charset="0"/>
              </a:rPr>
              <a:t>che riceve 2 parametri</a:t>
            </a:r>
            <a:r>
              <a:rPr lang="it-IT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it-IT" sz="1600" b="1" dirty="0">
                <a:latin typeface="Bahnschrift Light" panose="020B0502040204020203" pitchFamily="34" charset="0"/>
              </a:rPr>
              <a:t>u</a:t>
            </a:r>
            <a:r>
              <a:rPr lang="it-IT" sz="1600" b="1" dirty="0">
                <a:latin typeface="Bahnschrift Light" panose="020B0502040204020203" pitchFamily="34" charset="0"/>
              </a:rPr>
              <a:t>ser</a:t>
            </a:r>
            <a:r>
              <a:rPr lang="it-IT" sz="1600" dirty="0">
                <a:latin typeface="Bahnschrift Light" panose="020B0502040204020203" pitchFamily="34" charset="0"/>
              </a:rPr>
              <a:t>: contiene il numero dell’utente al quale si controlla la </a:t>
            </a:r>
            <a:r>
              <a:rPr lang="it-IT" sz="1600" dirty="0" smtClean="0">
                <a:latin typeface="Bahnschrift Light" panose="020B0502040204020203" pitchFamily="34" charset="0"/>
              </a:rPr>
              <a:t>sezione </a:t>
            </a:r>
            <a:r>
              <a:rPr lang="it-IT" sz="1600" dirty="0">
                <a:latin typeface="Bahnschrift Light" panose="020B0502040204020203" pitchFamily="34" charset="0"/>
              </a:rPr>
              <a:t>subprofile</a:t>
            </a:r>
          </a:p>
          <a:p>
            <a:pPr algn="just"/>
            <a:r>
              <a:rPr lang="en-US" sz="1600" b="1" dirty="0">
                <a:latin typeface="Bahnschrift Light" panose="020B0502040204020203" pitchFamily="34" charset="0"/>
              </a:rPr>
              <a:t>e</a:t>
            </a:r>
            <a:r>
              <a:rPr lang="en-US" sz="1600" b="1" dirty="0">
                <a:latin typeface="Bahnschrift Light" panose="020B0502040204020203" pitchFamily="34" charset="0"/>
              </a:rPr>
              <a:t>mail</a:t>
            </a:r>
            <a:r>
              <a:rPr lang="en-US" sz="1600" dirty="0">
                <a:latin typeface="Bahnschrift Light" panose="020B0502040204020203" pitchFamily="34" charset="0"/>
              </a:rPr>
              <a:t>: </a:t>
            </a:r>
            <a:r>
              <a:rPr lang="en-US" sz="1600" dirty="0" err="1">
                <a:latin typeface="Bahnschrift Light" panose="020B0502040204020203" pitchFamily="34" charset="0"/>
              </a:rPr>
              <a:t>contiene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l’email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che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viene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controllata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</a:p>
          <a:p>
            <a:pPr algn="just"/>
            <a:r>
              <a:rPr lang="en-US" sz="1600" dirty="0" smtClean="0"/>
              <a:t>Se la </a:t>
            </a:r>
            <a:r>
              <a:rPr lang="en-US" sz="1600" dirty="0" err="1" smtClean="0"/>
              <a:t>funzione</a:t>
            </a:r>
            <a:r>
              <a:rPr lang="en-US" sz="1600" dirty="0"/>
              <a:t> </a:t>
            </a:r>
            <a:r>
              <a:rPr lang="en-US" sz="1600" dirty="0" err="1" smtClean="0"/>
              <a:t>pass_tangle</a:t>
            </a:r>
            <a:r>
              <a:rPr lang="en-US" sz="1600" dirty="0" smtClean="0"/>
              <a:t> non </a:t>
            </a:r>
            <a:r>
              <a:rPr lang="en-US" sz="1600" dirty="0" err="1" smtClean="0"/>
              <a:t>trova</a:t>
            </a:r>
            <a:r>
              <a:rPr lang="en-US" sz="1600" dirty="0" smtClean="0"/>
              <a:t> </a:t>
            </a:r>
            <a:r>
              <a:rPr lang="en-US" sz="1600" dirty="0" err="1" smtClean="0"/>
              <a:t>dipendenze</a:t>
            </a:r>
            <a:r>
              <a:rPr lang="en-US" sz="1600" dirty="0" smtClean="0"/>
              <a:t>, le </a:t>
            </a:r>
            <a:r>
              <a:rPr lang="en-US" sz="1600" dirty="0" err="1" smtClean="0"/>
              <a:t>liste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invertono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err="1" smtClean="0"/>
              <a:t>Nel</a:t>
            </a:r>
            <a:r>
              <a:rPr lang="en-US" sz="1600" dirty="0" smtClean="0"/>
              <a:t> </a:t>
            </a:r>
            <a:r>
              <a:rPr lang="en-US" sz="1600" dirty="0" err="1" smtClean="0"/>
              <a:t>caso</a:t>
            </a:r>
            <a:r>
              <a:rPr lang="en-US" sz="1600" dirty="0" smtClean="0"/>
              <a:t> non ci </a:t>
            </a:r>
            <a:r>
              <a:rPr lang="en-US" sz="1600" dirty="0" err="1" smtClean="0"/>
              <a:t>siano</a:t>
            </a:r>
            <a:r>
              <a:rPr lang="en-US" sz="1600" dirty="0" smtClean="0"/>
              <a:t> </a:t>
            </a:r>
            <a:r>
              <a:rPr lang="en-US" sz="1600" dirty="0" err="1" smtClean="0"/>
              <a:t>dipendenze</a:t>
            </a:r>
            <a:r>
              <a:rPr lang="en-US" sz="1600" dirty="0" smtClean="0"/>
              <a:t> la </a:t>
            </a:r>
            <a:r>
              <a:rPr lang="en-US" sz="1600" dirty="0" err="1" smtClean="0"/>
              <a:t>funzione</a:t>
            </a:r>
            <a:r>
              <a:rPr lang="en-US" sz="1600" dirty="0" smtClean="0"/>
              <a:t> </a:t>
            </a:r>
            <a:r>
              <a:rPr lang="en-US" sz="1600" dirty="0" err="1" smtClean="0"/>
              <a:t>find_tangle</a:t>
            </a:r>
            <a:r>
              <a:rPr lang="en-US" sz="1600" dirty="0" smtClean="0"/>
              <a:t> </a:t>
            </a:r>
            <a:r>
              <a:rPr lang="en-US" sz="1600" dirty="0" err="1" smtClean="0"/>
              <a:t>restituisce</a:t>
            </a:r>
            <a:r>
              <a:rPr lang="en-US" sz="1600" dirty="0" smtClean="0"/>
              <a:t> 1 </a:t>
            </a:r>
            <a:r>
              <a:rPr lang="en-US" sz="1600" dirty="0" err="1" smtClean="0"/>
              <a:t>altrimenti</a:t>
            </a:r>
            <a:r>
              <a:rPr lang="en-US" sz="1600" dirty="0" smtClean="0"/>
              <a:t> 0</a:t>
            </a:r>
            <a:endParaRPr 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0" b="41091"/>
          <a:stretch/>
        </p:blipFill>
        <p:spPr bwMode="auto">
          <a:xfrm>
            <a:off x="119743" y="4343400"/>
            <a:ext cx="3537858" cy="175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6" b="53060"/>
          <a:stretch/>
        </p:blipFill>
        <p:spPr bwMode="auto">
          <a:xfrm>
            <a:off x="119742" y="2640510"/>
            <a:ext cx="3537859" cy="15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6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8288" y="685800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Come </a:t>
            </a:r>
            <a:r>
              <a:rPr lang="en-US" b="1" dirty="0" err="1" smtClean="0">
                <a:solidFill>
                  <a:srgbClr val="33CC33"/>
                </a:solidFill>
              </a:rPr>
              <a:t>avvengono</a:t>
            </a:r>
            <a:r>
              <a:rPr lang="en-US" b="1" dirty="0" smtClean="0">
                <a:solidFill>
                  <a:srgbClr val="33CC33"/>
                </a:solidFill>
              </a:rPr>
              <a:t> le </a:t>
            </a:r>
            <a:r>
              <a:rPr lang="en-US" b="1" dirty="0" err="1" smtClean="0">
                <a:solidFill>
                  <a:srgbClr val="33CC33"/>
                </a:solidFill>
              </a:rPr>
              <a:t>transazioni</a:t>
            </a:r>
            <a:endParaRPr lang="it-IT" b="1" dirty="0" smtClean="0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L’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utilità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find_tangle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fatto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che</a:t>
            </a:r>
            <a:r>
              <a:rPr lang="en-US" sz="1600" dirty="0" smtClean="0">
                <a:latin typeface="Bahnschrift Light" panose="020B0502040204020203" pitchFamily="34" charset="0"/>
              </a:rPr>
              <a:t>, per come ho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progettato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il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sistema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scambio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può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creare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situazione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quale </a:t>
            </a:r>
            <a:r>
              <a:rPr lang="en-US" sz="1600" dirty="0" err="1" smtClean="0">
                <a:latin typeface="Bahnschrift Light" panose="020B0502040204020203" pitchFamily="34" charset="0"/>
              </a:rPr>
              <a:t>gli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utenti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possono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scambiarsi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btc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anche</a:t>
            </a:r>
            <a:r>
              <a:rPr lang="en-US" sz="1600" dirty="0" smtClean="0">
                <a:latin typeface="Bahnschrift Light" panose="020B0502040204020203" pitchFamily="34" charset="0"/>
              </a:rPr>
              <a:t> in </a:t>
            </a:r>
            <a:r>
              <a:rPr lang="en-US" sz="1600" dirty="0" err="1" smtClean="0">
                <a:latin typeface="Bahnschrift Light" panose="020B0502040204020203" pitchFamily="34" charset="0"/>
              </a:rPr>
              <a:t>modo</a:t>
            </a:r>
            <a:r>
              <a:rPr lang="en-US" sz="1600" dirty="0" smtClean="0">
                <a:latin typeface="Bahnschrift Light" panose="020B0502040204020203" pitchFamily="34" charset="0"/>
              </a:rPr>
              <a:t>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oneroso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1600" dirty="0" err="1" smtClean="0">
                <a:latin typeface="Bahnschrift Light" panose="020B0502040204020203" pitchFamily="34" charset="0"/>
              </a:rPr>
              <a:t>Esempio</a:t>
            </a:r>
            <a:r>
              <a:rPr lang="en-US" sz="1600" dirty="0" smtClean="0">
                <a:latin typeface="Bahnschrift Light" panose="020B0502040204020203" pitchFamily="34" charset="0"/>
              </a:rPr>
              <a:t>: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- user1 concede </a:t>
            </a:r>
            <a:r>
              <a:rPr lang="en-US" sz="1600" dirty="0" err="1" smtClean="0">
                <a:latin typeface="Bahnschrift Light" panose="020B0502040204020203" pitchFamily="34" charset="0"/>
              </a:rPr>
              <a:t>un’autorizzazione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tipo</a:t>
            </a:r>
            <a:r>
              <a:rPr lang="en-US" sz="1600" dirty="0" smtClean="0">
                <a:latin typeface="Bahnschrift Light" panose="020B0502040204020203" pitchFamily="34" charset="0"/>
              </a:rPr>
              <a:t> ‘all’ a user2. User 2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scrive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vendita</a:t>
            </a:r>
            <a:r>
              <a:rPr lang="en-US" sz="1600" dirty="0" smtClean="0">
                <a:latin typeface="Bahnschrift Light" panose="020B0502040204020203" pitchFamily="34" charset="0"/>
              </a:rPr>
              <a:t> di 10BTC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prezzo</a:t>
            </a:r>
            <a:r>
              <a:rPr lang="en-US" sz="1600" dirty="0" smtClean="0">
                <a:latin typeface="Bahnschrift Light" panose="020B0502040204020203" pitchFamily="34" charset="0"/>
              </a:rPr>
              <a:t> di 1000 euro,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Account del form di New post,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inserisce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l’email</a:t>
            </a:r>
            <a:r>
              <a:rPr lang="en-US" sz="1600" dirty="0" smtClean="0">
                <a:latin typeface="Bahnschrift Light" panose="020B0502040204020203" pitchFamily="34" charset="0"/>
              </a:rPr>
              <a:t> di user1 (</a:t>
            </a:r>
            <a:r>
              <a:rPr lang="en-US" sz="1600" dirty="0" err="1" smtClean="0">
                <a:latin typeface="Bahnschrift Light" panose="020B0502040204020203" pitchFamily="34" charset="0"/>
              </a:rPr>
              <a:t>es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  <a:hlinkClick r:id="rId3"/>
              </a:rPr>
              <a:t>user1@gmail.com</a:t>
            </a:r>
            <a:r>
              <a:rPr lang="en-US" sz="1600" dirty="0" smtClean="0">
                <a:latin typeface="Bahnschrift Light" panose="020B0502040204020203" pitchFamily="34" charset="0"/>
              </a:rPr>
              <a:t>) e non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sua</a:t>
            </a:r>
            <a:r>
              <a:rPr lang="en-US" sz="1600" dirty="0" smtClean="0">
                <a:latin typeface="Bahnschrift Light" panose="020B0502040204020203" pitchFamily="34" charset="0"/>
              </a:rPr>
              <a:t> (</a:t>
            </a:r>
            <a:r>
              <a:rPr lang="en-US" sz="1600" dirty="0" err="1" smtClean="0">
                <a:latin typeface="Bahnschrift Light" panose="020B0502040204020203" pitchFamily="34" charset="0"/>
              </a:rPr>
              <a:t>es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smtClean="0">
                <a:latin typeface="Bahnschrift Light" panose="020B0502040204020203" pitchFamily="34" charset="0"/>
                <a:hlinkClick r:id="rId4"/>
              </a:rPr>
              <a:t>user2@gmail.com</a:t>
            </a:r>
            <a:r>
              <a:rPr lang="en-US" sz="1600" dirty="0" smtClean="0">
                <a:latin typeface="Bahnschrift Light" panose="020B0502040204020203" pitchFamily="34" charset="0"/>
              </a:rPr>
              <a:t>). User1 </a:t>
            </a:r>
            <a:r>
              <a:rPr lang="en-US" sz="1600" dirty="0" err="1" smtClean="0">
                <a:latin typeface="Bahnschrift Light" panose="020B0502040204020203" pitchFamily="34" charset="0"/>
              </a:rPr>
              <a:t>scrive</a:t>
            </a:r>
            <a:r>
              <a:rPr lang="en-US" sz="1600" dirty="0" smtClean="0">
                <a:latin typeface="Bahnschrift Light" panose="020B0502040204020203" pitchFamily="34" charset="0"/>
              </a:rPr>
              <a:t> un </a:t>
            </a:r>
            <a:r>
              <a:rPr lang="en-US" sz="1600" dirty="0" err="1" smtClean="0">
                <a:latin typeface="Bahnschrift Light" panose="020B0502040204020203" pitchFamily="34" charset="0"/>
              </a:rPr>
              <a:t>ordine</a:t>
            </a:r>
            <a:r>
              <a:rPr lang="en-US" sz="1600" dirty="0" smtClean="0">
                <a:latin typeface="Bahnschrift Light" panose="020B0502040204020203" pitchFamily="34" charset="0"/>
              </a:rPr>
              <a:t> di </a:t>
            </a:r>
            <a:r>
              <a:rPr lang="en-US" sz="1600" dirty="0" err="1" smtClean="0">
                <a:latin typeface="Bahnschrift Light" panose="020B0502040204020203" pitchFamily="34" charset="0"/>
              </a:rPr>
              <a:t>acquisto</a:t>
            </a:r>
            <a:r>
              <a:rPr lang="en-US" sz="1600" dirty="0" smtClean="0">
                <a:latin typeface="Bahnschrift Light" panose="020B0502040204020203" pitchFamily="34" charset="0"/>
              </a:rPr>
              <a:t> di 10BTC al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prezzo</a:t>
            </a:r>
            <a:r>
              <a:rPr lang="en-US" sz="1600" dirty="0" smtClean="0">
                <a:latin typeface="Bahnschrift Light" panose="020B0502040204020203" pitchFamily="34" charset="0"/>
              </a:rPr>
              <a:t> di 1000 euro e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sezione</a:t>
            </a:r>
            <a:r>
              <a:rPr lang="en-US" sz="1600" dirty="0" smtClean="0">
                <a:latin typeface="Bahnschrift Light" panose="020B0502040204020203" pitchFamily="34" charset="0"/>
              </a:rPr>
              <a:t> Account del form  di New post </a:t>
            </a:r>
            <a:r>
              <a:rPr lang="en-US" sz="1600" dirty="0" err="1" smtClean="0">
                <a:latin typeface="Bahnschrift Light" panose="020B0502040204020203" pitchFamily="34" charset="0"/>
              </a:rPr>
              <a:t>inserisce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sua</a:t>
            </a:r>
            <a:r>
              <a:rPr lang="en-US" sz="1600" dirty="0" smtClean="0">
                <a:latin typeface="Bahnschrift Light" panose="020B0502040204020203" pitchFamily="34" charset="0"/>
              </a:rPr>
              <a:t> mail (</a:t>
            </a:r>
            <a:r>
              <a:rPr lang="en-US" sz="1600" dirty="0" smtClean="0">
                <a:latin typeface="Bahnschrift Light" panose="020B0502040204020203" pitchFamily="34" charset="0"/>
                <a:hlinkClick r:id="rId3"/>
              </a:rPr>
              <a:t>user1@gmail.com</a:t>
            </a:r>
            <a:r>
              <a:rPr lang="en-US" sz="1600" dirty="0" smtClean="0">
                <a:latin typeface="Bahnschrift Light" panose="020B0502040204020203" pitchFamily="34" charset="0"/>
              </a:rPr>
              <a:t>). Se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 fosse </a:t>
            </a:r>
            <a:r>
              <a:rPr lang="en-US" sz="1600" dirty="0" err="1" smtClean="0">
                <a:latin typeface="Bahnschrift Light" panose="020B0502040204020203" pitchFamily="34" charset="0"/>
              </a:rPr>
              <a:t>eseguita</a:t>
            </a:r>
            <a:r>
              <a:rPr lang="en-US" sz="1600" dirty="0" smtClean="0">
                <a:latin typeface="Bahnschrift Light" panose="020B0502040204020203" pitchFamily="34" charset="0"/>
              </a:rPr>
              <a:t> user1 non </a:t>
            </a:r>
            <a:r>
              <a:rPr lang="en-US" sz="1600" dirty="0" err="1" smtClean="0">
                <a:latin typeface="Bahnschrift Light" panose="020B0502040204020203" pitchFamily="34" charset="0"/>
              </a:rPr>
              <a:t>sborserebbe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nessuna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somma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smtClean="0">
                <a:latin typeface="Bahnschrift Light" panose="020B0502040204020203" pitchFamily="34" charset="0"/>
              </a:rPr>
              <a:t>(</a:t>
            </a:r>
            <a:r>
              <a:rPr lang="en-US" sz="1600" dirty="0" err="1" smtClean="0">
                <a:latin typeface="Bahnschrift Light" panose="020B0502040204020203" pitchFamily="34" charset="0"/>
              </a:rPr>
              <a:t>perchè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destinatari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della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transazione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sono</a:t>
            </a:r>
            <a:r>
              <a:rPr lang="en-US" sz="1600" dirty="0" smtClean="0">
                <a:latin typeface="Bahnschrift Light" panose="020B0502040204020203" pitchFamily="34" charset="0"/>
              </a:rPr>
              <a:t> 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stessa</a:t>
            </a:r>
            <a:r>
              <a:rPr lang="en-US" sz="1600" dirty="0" smtClean="0">
                <a:latin typeface="Bahnschrift Light" panose="020B0502040204020203" pitchFamily="34" charset="0"/>
              </a:rPr>
              <a:t> persona, </a:t>
            </a:r>
            <a:r>
              <a:rPr lang="en-US" sz="1600" dirty="0" err="1" smtClean="0">
                <a:latin typeface="Bahnschrift Light" panose="020B0502040204020203" pitchFamily="34" charset="0"/>
              </a:rPr>
              <a:t>ovvero</a:t>
            </a:r>
            <a:r>
              <a:rPr lang="en-US" sz="1600" dirty="0" smtClean="0">
                <a:latin typeface="Bahnschrift Light" panose="020B0502040204020203" pitchFamily="34" charset="0"/>
              </a:rPr>
              <a:t> user1).</a:t>
            </a:r>
          </a:p>
          <a:p>
            <a:pPr algn="just"/>
            <a:r>
              <a:rPr lang="en-US" sz="1600" dirty="0" smtClean="0">
                <a:latin typeface="Bahnschrift Light" panose="020B0502040204020203" pitchFamily="34" charset="0"/>
              </a:rPr>
              <a:t>La </a:t>
            </a:r>
            <a:r>
              <a:rPr lang="en-US" sz="1600" dirty="0" err="1" smtClean="0">
                <a:latin typeface="Bahnschrift Light" panose="020B0502040204020203" pitchFamily="34" charset="0"/>
              </a:rPr>
              <a:t>funzione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find_tangle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previene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questa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ipotesi</a:t>
            </a:r>
            <a:r>
              <a:rPr lang="en-US" sz="1600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sz="16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ndr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24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288" y="1196975"/>
            <a:ext cx="916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33CC33"/>
                </a:solidFill>
              </a:rPr>
              <a:t>Presentazione MondoDB:</a:t>
            </a:r>
          </a:p>
          <a:p>
            <a:r>
              <a:rPr lang="en-US" b="1" dirty="0">
                <a:solidFill>
                  <a:srgbClr val="33CC33"/>
                </a:solidFill>
              </a:rPr>
              <a:t>l</a:t>
            </a:r>
            <a:r>
              <a:rPr lang="en-US" b="1" dirty="0" smtClean="0">
                <a:solidFill>
                  <a:srgbClr val="33CC33"/>
                </a:solidFill>
              </a:rPr>
              <a:t>e directory di Mongo</a:t>
            </a:r>
            <a:endParaRPr lang="it-IT" b="1" dirty="0" smtClean="0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8956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Directory </a:t>
            </a:r>
            <a:r>
              <a:rPr lang="en-US" dirty="0" err="1" smtClean="0"/>
              <a:t>principale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chiama</a:t>
            </a:r>
            <a:r>
              <a:rPr lang="en-US" dirty="0" smtClean="0"/>
              <a:t> ‘exchange’, le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b="1" dirty="0" smtClean="0"/>
              <a:t>pp</a:t>
            </a:r>
            <a:r>
              <a:rPr lang="en-US" dirty="0" smtClean="0"/>
              <a:t> =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classi</a:t>
            </a:r>
            <a:r>
              <a:rPr lang="en-US" dirty="0" smtClean="0"/>
              <a:t> Profile, Order, Permission e </a:t>
            </a:r>
            <a:r>
              <a:rPr lang="en-US" dirty="0" err="1" smtClean="0"/>
              <a:t>Userpage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cartella</a:t>
            </a:r>
            <a:r>
              <a:rPr lang="en-US" dirty="0" smtClean="0"/>
              <a:t> 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templates, e le relative views, per </a:t>
            </a:r>
            <a:r>
              <a:rPr lang="en-US" dirty="0" err="1" smtClean="0"/>
              <a:t>gestire</a:t>
            </a:r>
            <a:r>
              <a:rPr lang="en-US" dirty="0" smtClean="0"/>
              <a:t> la parte del ‘</a:t>
            </a:r>
            <a:r>
              <a:rPr lang="en-US" dirty="0" err="1" smtClean="0"/>
              <a:t>sito</a:t>
            </a:r>
            <a:r>
              <a:rPr lang="en-US" dirty="0" smtClean="0"/>
              <a:t>’ </a:t>
            </a:r>
            <a:r>
              <a:rPr lang="en-US" dirty="0" err="1" smtClean="0"/>
              <a:t>relativa</a:t>
            </a:r>
            <a:r>
              <a:rPr lang="en-US" dirty="0" smtClean="0"/>
              <a:t> </a:t>
            </a:r>
            <a:r>
              <a:rPr lang="en-US" dirty="0" err="1" smtClean="0"/>
              <a:t>all’utente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authentication</a:t>
            </a:r>
            <a:r>
              <a:rPr lang="en-US" dirty="0" smtClean="0"/>
              <a:t> = </a:t>
            </a:r>
            <a:r>
              <a:rPr lang="en-US" dirty="0" err="1" smtClean="0"/>
              <a:t>contiene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BtcWallet</a:t>
            </a:r>
            <a:r>
              <a:rPr lang="en-US" dirty="0" smtClean="0"/>
              <a:t>. 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troviamo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templates, e le relative views, per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login, logout, </a:t>
            </a:r>
            <a:r>
              <a:rPr lang="en-US" dirty="0" err="1" smtClean="0"/>
              <a:t>registrazione</a:t>
            </a:r>
            <a:r>
              <a:rPr lang="en-US" dirty="0" smtClean="0"/>
              <a:t> e </a:t>
            </a:r>
            <a:r>
              <a:rPr lang="en-US" dirty="0" err="1" smtClean="0"/>
              <a:t>assegnazione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btc</a:t>
            </a:r>
            <a:r>
              <a:rPr lang="en-US" dirty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</a:t>
            </a:r>
            <a:r>
              <a:rPr lang="en-US" b="1" dirty="0" smtClean="0"/>
              <a:t>ransaction</a:t>
            </a:r>
            <a:r>
              <a:rPr lang="en-US" dirty="0" smtClean="0"/>
              <a:t> = </a:t>
            </a:r>
            <a:r>
              <a:rPr lang="en-US" dirty="0" err="1" smtClean="0"/>
              <a:t>contiene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Post. </a:t>
            </a:r>
            <a:r>
              <a:rPr lang="en-US" dirty="0" err="1" smtClean="0"/>
              <a:t>All’interno</a:t>
            </a:r>
            <a:r>
              <a:rPr lang="en-US" dirty="0" smtClean="0"/>
              <a:t> 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templates, e le relative views, per </a:t>
            </a:r>
            <a:r>
              <a:rPr lang="en-US" dirty="0" err="1" smtClean="0"/>
              <a:t>gestire</a:t>
            </a:r>
            <a:r>
              <a:rPr lang="en-US" dirty="0" smtClean="0"/>
              <a:t> la </a:t>
            </a:r>
            <a:r>
              <a:rPr lang="en-US" dirty="0" err="1" smtClean="0"/>
              <a:t>pubblicazione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/>
              <a:t> </a:t>
            </a:r>
            <a:r>
              <a:rPr lang="en-US" dirty="0" smtClean="0"/>
              <a:t>e la </a:t>
            </a:r>
            <a:r>
              <a:rPr lang="en-US" dirty="0" err="1" smtClean="0"/>
              <a:t>registrazione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transazioni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4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2951</Words>
  <Application>Microsoft Office PowerPoint</Application>
  <PresentationFormat>On-screen Show (4:3)</PresentationFormat>
  <Paragraphs>265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zandr</dc:creator>
  <cp:lastModifiedBy>zandr</cp:lastModifiedBy>
  <cp:revision>105</cp:revision>
  <dcterms:created xsi:type="dcterms:W3CDTF">2021-03-17T07:04:22Z</dcterms:created>
  <dcterms:modified xsi:type="dcterms:W3CDTF">2021-04-24T14:07:51Z</dcterms:modified>
</cp:coreProperties>
</file>