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ieeexplore.ieee.org/abstract/document/4376991" TargetMode="External"/><Relationship Id="rId2" Type="http://schemas.openxmlformats.org/officeDocument/2006/relationships/hyperlink" Target="https://books.google.es/books?hl=es&amp;lr=&amp;id=48RiDwAAQBAJ&amp;oi=fnd&amp;pg=PP1&amp;dq=spacy+nlp&amp;ots=R3v8G6q1a3&amp;sig=YXB3VzXljWoraclGvzshWVV_0-I#v=onepage&amp;q=spacy%20nlp&amp;f=false" TargetMode="External"/><Relationship Id="rId3" Type="http://schemas.openxmlformats.org/officeDocument/2006/relationships/hyperlink" Target="https://github.com/Asymm-Developers/cortex-npdb" TargetMode="External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54480" y="-182880"/>
            <a:ext cx="9143280" cy="24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s-MX" sz="6000" spc="-1" strike="noStrike">
                <a:solidFill>
                  <a:srgbClr val="000000"/>
                </a:solidFill>
                <a:latin typeface="Times New Roman"/>
              </a:rPr>
              <a:t>Cortex </a:t>
            </a:r>
            <a:br/>
            <a:r>
              <a:rPr b="0" lang="es-MX" sz="6000" spc="-1" strike="noStrike">
                <a:solidFill>
                  <a:srgbClr val="000000"/>
                </a:solidFill>
                <a:latin typeface="Times New Roman"/>
              </a:rPr>
              <a:t>Loss Runs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1520" y="2468880"/>
            <a:ext cx="8946000" cy="39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Relevant information extraction in Loss Run reports based on Natural Language Processing and Regular Grammar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brief description of the core modules.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Assym Developers, Now Insurance. March 2021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Eric C., Ari L. Phill C., Eduardo S. Alberto de O. Romulo T. Raul V., Marvin H., Hugo G.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n 3_0" descr=""/>
          <p:cNvPicPr/>
          <p:nvPr/>
        </p:nvPicPr>
        <p:blipFill>
          <a:blip r:embed="rId1"/>
          <a:stretch/>
        </p:blipFill>
        <p:spPr>
          <a:xfrm>
            <a:off x="2448000" y="3338280"/>
            <a:ext cx="6329880" cy="34279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1429200" y="365760"/>
            <a:ext cx="9543240" cy="388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s-MX" sz="4400" spc="-1" strike="noStrike">
                <a:solidFill>
                  <a:srgbClr val="000000"/>
                </a:solidFill>
                <a:latin typeface="Times New Roman"/>
              </a:rPr>
              <a:t>Natural Language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Natural Language Processing is a sub-field of computational linguistics and machine learning that is applied in this case, to identify entities (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</a:rPr>
              <a:t>DATES, ORGANIZATIONS, PERSONS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, etc.) given a specialized linguistic context in the lexicon of Loss Run reports. For this module it is necessary to configure two sections:</a:t>
            </a:r>
            <a:endParaRPr b="0" lang="en-US" sz="28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Natural Language Model[2] whit the Name Entity Recognition module in the pipeline (English-Loss Run lexicon based).</a:t>
            </a:r>
            <a:endParaRPr b="0" lang="en-US" sz="28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Entities associated with each topic if applicable 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INSURED [TOPIC] – ORGANIZATION[ENTITY].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s-MX" sz="44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57600" y="3291840"/>
            <a:ext cx="91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83844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[1] Smith, R. (2007, September). An overview of the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Tesseract OCR engine. In Ninth international    conference on document analysis and recognition (ICDAR 2007) (Vol. 2, pp. 629-633). IEEE. </a:t>
            </a:r>
            <a:r>
              <a:rPr b="0" i="1" lang="en-US" sz="2000" spc="-1" strike="noStrike" u="sng">
                <a:solidFill>
                  <a:srgbClr val="0563c1"/>
                </a:solidFill>
                <a:uFillTx/>
                <a:latin typeface="Times New Roman"/>
                <a:hlinkClick r:id="rId1"/>
              </a:rPr>
              <a:t>https://ieeexplore.ieee.org/abstract/document/4376991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[2] Srinivasa-Desikan, B. (2018). Natural Language Processing and Computational Linguistics: A practical guide to text analysis with Python, Gensim, spaCy, and Keras. Packt Publishing Ltd.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000" spc="-1" strike="noStrike" u="sng">
                <a:solidFill>
                  <a:srgbClr val="0563c1"/>
                </a:solidFill>
                <a:uFillTx/>
                <a:latin typeface="Times New Roman"/>
                <a:hlinkClick r:id="rId2"/>
              </a:rPr>
              <a:t>https://books.google.es/books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[3] Cortex-NLP, Assym Developers, Now Insurance (2021). Cortex NLP applied to relevant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Information Extraction in Loss Run reports.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000" spc="-1" strike="noStrike" u="sng">
                <a:solidFill>
                  <a:srgbClr val="0563c1"/>
                </a:solidFill>
                <a:uFillTx/>
                <a:latin typeface="Times New Roman"/>
                <a:hlinkClick r:id="rId3"/>
              </a:rPr>
              <a:t>https://github.com/Asymm-Developers/cortex-npdb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188720" y="640080"/>
            <a:ext cx="10180440" cy="61264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28800" y="274320"/>
            <a:ext cx="10482480" cy="713160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360" y="-1828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Times New Roman"/>
              </a:rPr>
              <a:t>Approach</a:t>
            </a:r>
            <a:r>
              <a:rPr b="1" lang="es-MX" sz="4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s-MX" sz="4400" spc="-1" strike="noStrike">
                <a:solidFill>
                  <a:srgbClr val="000000"/>
                </a:solidFill>
                <a:latin typeface="Times New Roman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Times New Roman"/>
              </a:rPr>
              <a:t>Optical Character Recognition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789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Optical Character Recognition (OCR) is a Machine Learning (ML) technique that extracts the text and its respective spatial distribution in a loss report.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OCR is based on an English dictionary.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results are stored in a list of words with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, and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coords.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OCR is an open source engine (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Tesseract, apache 2.0 [1]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Times New Roman"/>
              </a:rPr>
              <a:t>Natural information search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At this stage of the algorithm, the aim is to filter the information in the reports through two processes [3]:</a:t>
            </a:r>
            <a:endParaRPr b="0" lang="en-US" sz="2800" spc="-1" strike="noStrike">
              <a:latin typeface="Arial"/>
            </a:endParaRPr>
          </a:p>
          <a:p>
            <a:pPr lvl="3" marL="864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Mathematical analysis of the spatial distribution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: associates the coherence of the spatial relationship between the points of interest and the rest of the words extracted by the OCR.</a:t>
            </a:r>
            <a:endParaRPr b="0" lang="en-US" sz="28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Search for the natural distribution of the text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: complements the spatial relationship between words with the way the text is naturally associated in language (forward and downward).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Times New Roman"/>
              </a:rPr>
              <a:t>Forward search, same row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681560"/>
            <a:ext cx="10514880" cy="48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Since each word (string) extracted by the OCR has four coordinates (beginning and end in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 it is possible to group the words that are in the same row. So the following should apply.</a:t>
            </a:r>
            <a:endParaRPr b="0" lang="en-US" sz="28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Get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x1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x2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coords for each entity.</a:t>
            </a:r>
            <a:endParaRPr b="0" lang="en-US" sz="28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Keep all the words which coords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wx1, wx2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that fits with the same row 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x1 &lt; wx2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x2 &gt; wx1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US" sz="28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Limit the search range based on the size of the report.</a:t>
            </a:r>
            <a:endParaRPr b="0" lang="en-US" sz="28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Check if the obtained value match with the expected value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(TOPIC, OPTIONAL, OPEN TEXT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164680" y="274320"/>
            <a:ext cx="7527960" cy="4167720"/>
          </a:xfrm>
          <a:prstGeom prst="rect">
            <a:avLst/>
          </a:prstGeom>
          <a:ln>
            <a:noFill/>
          </a:ln>
        </p:spPr>
      </p:pic>
      <p:pic>
        <p:nvPicPr>
          <p:cNvPr id="126" name="Imagen 3" descr=""/>
          <p:cNvPicPr/>
          <p:nvPr/>
        </p:nvPicPr>
        <p:blipFill>
          <a:blip r:embed="rId2"/>
          <a:stretch/>
        </p:blipFill>
        <p:spPr>
          <a:xfrm>
            <a:off x="2194560" y="4663440"/>
            <a:ext cx="7498080" cy="172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Times New Roman"/>
              </a:rPr>
              <a:t>Search under, same column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Since each word (string) extracted by the OCR has four coordinates (beginning and end in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 it is possible to group the words that are in the same column. So the following should apply.</a:t>
            </a:r>
            <a:endParaRPr b="0" lang="en-US" sz="28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Get y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and y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coords for each entity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if any match in forward search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Keep all the words which coords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wy1, wy2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that fits with the same column 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y1 &lt; wy2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and y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2 &gt; wx1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US" sz="28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Check if the obtained value match with the expected value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(TOPIC, OPTIONAL, OPEN TEXT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20" y="374760"/>
            <a:ext cx="12191400" cy="2734200"/>
          </a:xfrm>
          <a:prstGeom prst="rect">
            <a:avLst/>
          </a:prstGeom>
          <a:ln>
            <a:noFill/>
          </a:ln>
        </p:spPr>
      </p:pic>
      <p:pic>
        <p:nvPicPr>
          <p:cNvPr id="130" name="Imagen 5" descr=""/>
          <p:cNvPicPr/>
          <p:nvPr/>
        </p:nvPicPr>
        <p:blipFill>
          <a:blip r:embed="rId2"/>
          <a:stretch/>
        </p:blipFill>
        <p:spPr>
          <a:xfrm>
            <a:off x="4023360" y="3291840"/>
            <a:ext cx="3572640" cy="306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s-MX" sz="4400" spc="-1" strike="noStrike">
                <a:solidFill>
                  <a:srgbClr val="000000"/>
                </a:solidFill>
                <a:latin typeface="Times New Roman"/>
              </a:rPr>
              <a:t>Intesection seacrch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intersection search will be carried out in the event that the value to be found is composed of two entities [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Total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(entity) -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Paid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(entity)]. The steps to follow are:</a:t>
            </a:r>
            <a:endParaRPr b="0" lang="en-US" sz="28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Find the coordinates of the two entities.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8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Find the upper entity.</a:t>
            </a:r>
            <a:endParaRPr b="0" lang="en-US" sz="2800" spc="-1" strike="noStrike">
              <a:latin typeface="Arial"/>
            </a:endParaRPr>
          </a:p>
          <a:p>
            <a:pPr lvl="4" marL="1080000" indent="-216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Then, elements in the same column.</a:t>
            </a:r>
            <a:endParaRPr b="0" lang="en-US" sz="2400" spc="-1" strike="noStrike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Find the entity with the lowest height.</a:t>
            </a:r>
            <a:endParaRPr b="0" lang="en-US" sz="2800" spc="-1" strike="noStrike">
              <a:latin typeface="Arial"/>
            </a:endParaRPr>
          </a:p>
          <a:p>
            <a:pPr lvl="4" marL="1080000" indent="-216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Then, elements in the same row</a:t>
            </a:r>
            <a:endParaRPr b="0" lang="en-US" sz="2400" spc="-1" strike="noStrike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Get the value where both searches intersect (same row for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Total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, same column for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Paid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US" sz="2800" spc="-1" strike="noStrike">
              <a:latin typeface="Arial"/>
            </a:endParaRPr>
          </a:p>
          <a:p>
            <a:pPr marL="228600" indent="-2278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Verify that the value obtained is the expected one.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LibreOffice/6.4.6.2$Linux_X86_64 LibreOffice_project/40$Build-2</Application>
  <Words>226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2021-03-16T20:14:59Z</dcterms:created>
  <dc:creator>Rómulo Troncoso Pacheco</dc:creator>
  <dc:description/>
  <dc:language>en-US</dc:language>
  <cp:lastModifiedBy/>
  <dcterms:modified xsi:type="dcterms:W3CDTF">2021-03-17T13:25:10Z</dcterms:modified>
  <cp:revision>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