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18"/>
  </p:notesMasterIdLst>
  <p:handoutMasterIdLst>
    <p:handoutMasterId r:id="rId19"/>
  </p:handoutMasterIdLst>
  <p:sldIdLst>
    <p:sldId id="256" r:id="rId2"/>
    <p:sldId id="264" r:id="rId3"/>
    <p:sldId id="285" r:id="rId4"/>
    <p:sldId id="287" r:id="rId5"/>
    <p:sldId id="288" r:id="rId6"/>
    <p:sldId id="279" r:id="rId7"/>
    <p:sldId id="281" r:id="rId8"/>
    <p:sldId id="282" r:id="rId9"/>
    <p:sldId id="284" r:id="rId10"/>
    <p:sldId id="291" r:id="rId11"/>
    <p:sldId id="294" r:id="rId12"/>
    <p:sldId id="292" r:id="rId13"/>
    <p:sldId id="298" r:id="rId14"/>
    <p:sldId id="293" r:id="rId15"/>
    <p:sldId id="299" r:id="rId16"/>
    <p:sldId id="300" r:id="rId17"/>
  </p:sldIdLst>
  <p:sldSz cx="12192000" cy="6858000"/>
  <p:notesSz cx="9144000"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460" autoAdjust="0"/>
  </p:normalViewPr>
  <p:slideViewPr>
    <p:cSldViewPr snapToGrid="0">
      <p:cViewPr varScale="1">
        <p:scale>
          <a:sx n="84" d="100"/>
          <a:sy n="84" d="100"/>
        </p:scale>
        <p:origin x="162" y="43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3.xml"/><Relationship Id="rId7" Type="http://schemas.openxmlformats.org/officeDocument/2006/relationships/slide" Target="slides/slide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7.xml"/><Relationship Id="rId5" Type="http://schemas.openxmlformats.org/officeDocument/2006/relationships/slide" Target="slides/slide6.xml"/><Relationship Id="rId4" Type="http://schemas.openxmlformats.org/officeDocument/2006/relationships/slide" Target="slides/slide4.xml"/><Relationship Id="rId9"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2017-03-06</a:t>
            </a:fld>
            <a:endParaRPr lang="pl-PL" dirty="0"/>
          </a:p>
        </p:txBody>
      </p:sp>
      <p:sp>
        <p:nvSpPr>
          <p:cNvPr id="4" name="Symbol zastępczy stopki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2017-03-06</a:t>
            </a:fld>
            <a:endParaRPr lang="pl-PL" dirty="0"/>
          </a:p>
        </p:txBody>
      </p:sp>
      <p:sp>
        <p:nvSpPr>
          <p:cNvPr id="4" name="Symbol zastępczy obrazu slajd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2017-03-06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2017-03-06</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2017-03-06</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2017-03-06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2017-03-06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2017-03-06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2017-03-06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2017-03-06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2017-03-06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2017-03-06</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2017-03-06</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2017-03-06</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2017-03-06</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2017-03-06</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www.markdowntutorial.com/"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edit.io/" TargetMode="External"/><Relationship Id="rId2" Type="http://schemas.openxmlformats.org/officeDocument/2006/relationships/hyperlink" Target="http://dillinger.io/"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w3schools.com/bootstrap/default.asp"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GB" dirty="0"/>
              <a:t>Static Web Application</a:t>
            </a:r>
            <a:endParaRPr lang="en-GB" noProof="0" dirty="0"/>
          </a:p>
        </p:txBody>
      </p:sp>
      <p:sp>
        <p:nvSpPr>
          <p:cNvPr id="3" name="Podtytuł 2"/>
          <p:cNvSpPr>
            <a:spLocks noGrp="1"/>
          </p:cNvSpPr>
          <p:nvPr>
            <p:ph type="subTitle" idx="1"/>
          </p:nvPr>
        </p:nvSpPr>
        <p:spPr/>
        <p:txBody>
          <a:bodyPr/>
          <a:lstStyle/>
          <a:p>
            <a:endParaRPr lang="en-GB" noProof="0" dirty="0"/>
          </a:p>
        </p:txBody>
      </p:sp>
    </p:spTree>
    <p:extLst>
      <p:ext uri="{BB962C8B-B14F-4D97-AF65-F5344CB8AC3E}">
        <p14:creationId xmlns:p14="http://schemas.microsoft.com/office/powerpoint/2010/main" val="74855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r>
              <a:rPr lang="en-GB" dirty="0"/>
              <a:t>Lightweight </a:t>
            </a:r>
            <a:r>
              <a:rPr lang="en-GB" dirty="0" err="1"/>
              <a:t>markup</a:t>
            </a:r>
            <a:r>
              <a:rPr lang="en-GB" dirty="0"/>
              <a:t> language</a:t>
            </a:r>
          </a:p>
          <a:p>
            <a:r>
              <a:rPr lang="en-GB" dirty="0"/>
              <a:t>Plain text formatting</a:t>
            </a:r>
          </a:p>
          <a:p>
            <a:r>
              <a:rPr lang="en-GB" dirty="0"/>
              <a:t>HTML conversion</a:t>
            </a:r>
          </a:p>
          <a:p>
            <a:r>
              <a:rPr lang="en-GB" dirty="0"/>
              <a:t>Markdown tutorial</a:t>
            </a:r>
          </a:p>
          <a:p>
            <a:r>
              <a:rPr lang="pl-PL" dirty="0"/>
              <a:t>Tools</a:t>
            </a:r>
          </a:p>
          <a:p>
            <a:r>
              <a:rPr lang="en-GB" dirty="0"/>
              <a:t>Markdown</a:t>
            </a:r>
            <a:r>
              <a:rPr lang="pl-PL" dirty="0"/>
              <a:t> </a:t>
            </a:r>
            <a:r>
              <a:rPr lang="en-GB" dirty="0"/>
              <a:t>online editor</a:t>
            </a:r>
            <a:r>
              <a:rPr lang="pl-PL" dirty="0"/>
              <a:t>: http://dillinger.io/</a:t>
            </a:r>
          </a:p>
          <a:p>
            <a:r>
              <a:rPr lang="en-GB" dirty="0"/>
              <a:t>HTML formatter: </a:t>
            </a:r>
            <a:r>
              <a:rPr lang="pl-PL" dirty="0"/>
              <a:t>http://www.freeformatter.com/html-formatter.html</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10</a:t>
            </a:fld>
            <a:endParaRPr lang="pl-PL" dirty="0"/>
          </a:p>
        </p:txBody>
      </p:sp>
      <p:sp>
        <p:nvSpPr>
          <p:cNvPr id="4" name="Tytuł 3"/>
          <p:cNvSpPr>
            <a:spLocks noGrp="1"/>
          </p:cNvSpPr>
          <p:nvPr>
            <p:ph type="title"/>
          </p:nvPr>
        </p:nvSpPr>
        <p:spPr/>
        <p:txBody>
          <a:bodyPr/>
          <a:lstStyle/>
          <a:p>
            <a:r>
              <a:rPr lang="en-GB" dirty="0"/>
              <a:t>Markdown</a:t>
            </a:r>
            <a:endParaRPr lang="pl-PL" dirty="0"/>
          </a:p>
        </p:txBody>
      </p:sp>
    </p:spTree>
    <p:extLst>
      <p:ext uri="{BB962C8B-B14F-4D97-AF65-F5344CB8AC3E}">
        <p14:creationId xmlns:p14="http://schemas.microsoft.com/office/powerpoint/2010/main" val="415012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Frameworks</a:t>
            </a:r>
          </a:p>
          <a:p>
            <a:r>
              <a:rPr lang="en-GB" dirty="0"/>
              <a:t>	responsive</a:t>
            </a:r>
          </a:p>
          <a:p>
            <a:r>
              <a:rPr lang="en-GB" dirty="0"/>
              <a:t>	mobile-first</a:t>
            </a:r>
          </a:p>
          <a:p>
            <a:r>
              <a:rPr lang="en-GB" dirty="0"/>
              <a:t>Bootstrap</a:t>
            </a: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11</a:t>
            </a:fld>
            <a:endParaRPr lang="pl-PL" dirty="0"/>
          </a:p>
        </p:txBody>
      </p:sp>
      <p:sp>
        <p:nvSpPr>
          <p:cNvPr id="4" name="Tytuł 3"/>
          <p:cNvSpPr>
            <a:spLocks noGrp="1"/>
          </p:cNvSpPr>
          <p:nvPr>
            <p:ph type="title"/>
          </p:nvPr>
        </p:nvSpPr>
        <p:spPr/>
        <p:txBody>
          <a:bodyPr/>
          <a:lstStyle/>
          <a:p>
            <a:r>
              <a:rPr lang="en-GB" dirty="0"/>
              <a:t>Developing websites</a:t>
            </a:r>
            <a:endParaRPr lang="pl-PL" dirty="0"/>
          </a:p>
        </p:txBody>
      </p:sp>
    </p:spTree>
    <p:extLst>
      <p:ext uri="{BB962C8B-B14F-4D97-AF65-F5344CB8AC3E}">
        <p14:creationId xmlns:p14="http://schemas.microsoft.com/office/powerpoint/2010/main" val="362455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noProof="0" dirty="0"/>
              <a:t>To do</a:t>
            </a:r>
            <a:endParaRPr lang="pl-PL" dirty="0"/>
          </a:p>
        </p:txBody>
      </p:sp>
      <p:sp>
        <p:nvSpPr>
          <p:cNvPr id="5" name="Symbol zastępczy tekstu 4"/>
          <p:cNvSpPr>
            <a:spLocks noGrp="1"/>
          </p:cNvSpPr>
          <p:nvPr>
            <p:ph type="body" idx="1"/>
          </p:nvPr>
        </p:nvSpPr>
        <p:spPr/>
        <p:txBody>
          <a:bodyPr/>
          <a:lstStyle/>
          <a:p>
            <a:endParaRPr lang="pl-PL"/>
          </a:p>
        </p:txBody>
      </p:sp>
      <p:sp>
        <p:nvSpPr>
          <p:cNvPr id="3" name="Symbol zastępczy numeru slajdu 2"/>
          <p:cNvSpPr>
            <a:spLocks noGrp="1"/>
          </p:cNvSpPr>
          <p:nvPr>
            <p:ph type="sldNum" sz="quarter" idx="12"/>
          </p:nvPr>
        </p:nvSpPr>
        <p:spPr/>
        <p:txBody>
          <a:bodyPr/>
          <a:lstStyle/>
          <a:p>
            <a:fld id="{254C963F-D690-449C-B336-8B464EE7B8DB}" type="slidenum">
              <a:rPr lang="pl-PL" smtClean="0"/>
              <a:t>12</a:t>
            </a:fld>
            <a:endParaRPr lang="pl-PL" dirty="0"/>
          </a:p>
        </p:txBody>
      </p:sp>
    </p:spTree>
    <p:extLst>
      <p:ext uri="{BB962C8B-B14F-4D97-AF65-F5344CB8AC3E}">
        <p14:creationId xmlns:p14="http://schemas.microsoft.com/office/powerpoint/2010/main" val="61224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Based on the cue.pdf file, create cue.html with the same content as in the pdf document. The cue.txt file contains the excerpts of text which you can use when creating html document.</a:t>
            </a:r>
          </a:p>
          <a:p>
            <a:r>
              <a:rPr lang="en-GB" dirty="0"/>
              <a:t>Upload the cue.html to the web server (</a:t>
            </a:r>
            <a:r>
              <a:rPr lang="en-GB" dirty="0" err="1"/>
              <a:t>public_html</a:t>
            </a:r>
            <a:r>
              <a:rPr lang="en-GB" dirty="0"/>
              <a:t> folder)</a:t>
            </a:r>
          </a:p>
          <a:p>
            <a:r>
              <a:rPr lang="en-GB" dirty="0"/>
              <a:t>Open your web browser and display cue.html from the server.</a:t>
            </a:r>
          </a:p>
          <a:p>
            <a:endParaRPr lang="pl-PL" dirty="0"/>
          </a:p>
          <a:p>
            <a:endParaRPr lang="pl-PL"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13</a:t>
            </a:fld>
            <a:endParaRPr lang="pl-PL" dirty="0"/>
          </a:p>
        </p:txBody>
      </p:sp>
      <p:sp>
        <p:nvSpPr>
          <p:cNvPr id="4" name="Tytuł 3"/>
          <p:cNvSpPr>
            <a:spLocks noGrp="1"/>
          </p:cNvSpPr>
          <p:nvPr>
            <p:ph type="title"/>
          </p:nvPr>
        </p:nvSpPr>
        <p:spPr/>
        <p:txBody>
          <a:bodyPr/>
          <a:lstStyle/>
          <a:p>
            <a:r>
              <a:rPr lang="en-GB" dirty="0"/>
              <a:t>Create static web page</a:t>
            </a:r>
            <a:endParaRPr lang="pl-PL" dirty="0"/>
          </a:p>
        </p:txBody>
      </p:sp>
    </p:spTree>
    <p:extLst>
      <p:ext uri="{BB962C8B-B14F-4D97-AF65-F5344CB8AC3E}">
        <p14:creationId xmlns:p14="http://schemas.microsoft.com/office/powerpoint/2010/main" val="239277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en-GB" dirty="0"/>
              <a:t>Familiarise yourself with the Markdown tutorial</a:t>
            </a:r>
          </a:p>
          <a:p>
            <a:pPr marL="0" indent="0">
              <a:buNone/>
            </a:pPr>
            <a:r>
              <a:rPr lang="pl-PL" dirty="0">
                <a:hlinkClick r:id="rId2"/>
              </a:rPr>
              <a:t>http://www.markdowntutorial.com/</a:t>
            </a:r>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14</a:t>
            </a:fld>
            <a:endParaRPr lang="pl-PL" dirty="0"/>
          </a:p>
        </p:txBody>
      </p:sp>
      <p:sp>
        <p:nvSpPr>
          <p:cNvPr id="4" name="Tytuł 3"/>
          <p:cNvSpPr>
            <a:spLocks noGrp="1"/>
          </p:cNvSpPr>
          <p:nvPr>
            <p:ph type="title"/>
          </p:nvPr>
        </p:nvSpPr>
        <p:spPr/>
        <p:txBody>
          <a:bodyPr/>
          <a:lstStyle/>
          <a:p>
            <a:r>
              <a:rPr lang="en-GB" dirty="0"/>
              <a:t>Go to Markdown tutorial</a:t>
            </a:r>
            <a:endParaRPr lang="pl-PL" dirty="0"/>
          </a:p>
        </p:txBody>
      </p:sp>
    </p:spTree>
    <p:extLst>
      <p:ext uri="{BB962C8B-B14F-4D97-AF65-F5344CB8AC3E}">
        <p14:creationId xmlns:p14="http://schemas.microsoft.com/office/powerpoint/2010/main" val="338436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Based on the cue.pdf file, create markdown document cue.md with the same content as in the pdf document.</a:t>
            </a:r>
          </a:p>
          <a:p>
            <a:r>
              <a:rPr lang="en-GB" dirty="0"/>
              <a:t>To create Markdown document, use </a:t>
            </a:r>
            <a:r>
              <a:rPr lang="en-GB" dirty="0">
                <a:hlinkClick r:id="rId2"/>
              </a:rPr>
              <a:t>http://dillinger.io/</a:t>
            </a:r>
            <a:r>
              <a:rPr lang="en-GB" dirty="0"/>
              <a:t> </a:t>
            </a:r>
            <a:r>
              <a:rPr lang="pl-PL" dirty="0"/>
              <a:t>or </a:t>
            </a:r>
            <a:r>
              <a:rPr lang="pl-PL" dirty="0">
                <a:hlinkClick r:id="rId3"/>
              </a:rPr>
              <a:t>https://stackedit.io/</a:t>
            </a:r>
            <a:r>
              <a:rPr lang="en-GB"/>
              <a:t> </a:t>
            </a:r>
            <a:r>
              <a:rPr lang="en-GB"/>
              <a:t>service</a:t>
            </a:r>
            <a:r>
              <a:rPr lang="en-GB" dirty="0"/>
              <a:t>.</a:t>
            </a:r>
          </a:p>
          <a:p>
            <a:r>
              <a:rPr lang="en-GB" dirty="0"/>
              <a:t>Export Markdown document to cue-md.html. Save it in the </a:t>
            </a:r>
            <a:r>
              <a:rPr lang="en-GB" dirty="0" err="1"/>
              <a:t>MyWeb</a:t>
            </a:r>
            <a:r>
              <a:rPr lang="en-GB" dirty="0"/>
              <a:t> folder.</a:t>
            </a:r>
          </a:p>
          <a:p>
            <a:r>
              <a:rPr lang="en-GB" dirty="0"/>
              <a:t>Use any online formatter to pretty format  the HTML document you have created.</a:t>
            </a:r>
          </a:p>
          <a:p>
            <a:r>
              <a:rPr lang="en-GB" dirty="0"/>
              <a:t>Upload the cue-md.html to the university server (</a:t>
            </a:r>
            <a:r>
              <a:rPr lang="en-GB" dirty="0" err="1"/>
              <a:t>public_html</a:t>
            </a:r>
            <a:r>
              <a:rPr lang="en-GB" dirty="0"/>
              <a:t> folder).</a:t>
            </a:r>
          </a:p>
          <a:p>
            <a:r>
              <a:rPr lang="en-GB" dirty="0"/>
              <a:t>Open your web browser and display cue-md.html from the server.</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15</a:t>
            </a:fld>
            <a:endParaRPr lang="pl-PL" dirty="0"/>
          </a:p>
        </p:txBody>
      </p:sp>
      <p:sp>
        <p:nvSpPr>
          <p:cNvPr id="4" name="Tytuł 3"/>
          <p:cNvSpPr>
            <a:spLocks noGrp="1"/>
          </p:cNvSpPr>
          <p:nvPr>
            <p:ph type="title"/>
          </p:nvPr>
        </p:nvSpPr>
        <p:spPr/>
        <p:txBody>
          <a:bodyPr/>
          <a:lstStyle/>
          <a:p>
            <a:r>
              <a:rPr lang="en-GB" dirty="0"/>
              <a:t>Create Markdown document</a:t>
            </a:r>
            <a:endParaRPr lang="pl-PL" dirty="0"/>
          </a:p>
        </p:txBody>
      </p:sp>
    </p:spTree>
    <p:extLst>
      <p:ext uri="{BB962C8B-B14F-4D97-AF65-F5344CB8AC3E}">
        <p14:creationId xmlns:p14="http://schemas.microsoft.com/office/powerpoint/2010/main" val="375709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Copy cue.html document to cue-bs.html</a:t>
            </a:r>
          </a:p>
          <a:p>
            <a:r>
              <a:rPr lang="en-GB" dirty="0"/>
              <a:t>Modify cue-bs.html . Use Bootstrap framework (</a:t>
            </a:r>
            <a:r>
              <a:rPr lang="en-GB" dirty="0">
                <a:hlinkClick r:id="rId2"/>
              </a:rPr>
              <a:t>http://getbootstrap.com</a:t>
            </a:r>
            <a:r>
              <a:rPr lang="en-GB" dirty="0"/>
              <a:t>). You can use the tutorial available on the </a:t>
            </a:r>
            <a:r>
              <a:rPr lang="en-GB" dirty="0">
                <a:hlinkClick r:id="rId3"/>
              </a:rPr>
              <a:t>http://www.w3schools.com/bootstrap/default.asp</a:t>
            </a:r>
            <a:r>
              <a:rPr lang="en-GB" dirty="0"/>
              <a:t>.</a:t>
            </a:r>
          </a:p>
          <a:p>
            <a:r>
              <a:rPr lang="en-GB" dirty="0"/>
              <a:t>To display article title, use Jumbotron.</a:t>
            </a:r>
          </a:p>
          <a:p>
            <a:r>
              <a:rPr lang="en-GB" dirty="0"/>
              <a:t> Use other Bootstrap features (tables, images, carousel, colours) to  improve the html document.</a:t>
            </a:r>
          </a:p>
          <a:p>
            <a:r>
              <a:rPr lang="en-GB" dirty="0"/>
              <a:t>Upload the cue-bs.html to the university server (</a:t>
            </a:r>
            <a:r>
              <a:rPr lang="en-GB" dirty="0" err="1"/>
              <a:t>public_html</a:t>
            </a:r>
            <a:r>
              <a:rPr lang="en-GB" dirty="0"/>
              <a:t> folder).</a:t>
            </a:r>
          </a:p>
          <a:p>
            <a:r>
              <a:rPr lang="en-GB" dirty="0"/>
              <a:t>Open your web browser and display cue-bs.html from the server.</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16</a:t>
            </a:fld>
            <a:endParaRPr lang="pl-PL" dirty="0"/>
          </a:p>
        </p:txBody>
      </p:sp>
      <p:sp>
        <p:nvSpPr>
          <p:cNvPr id="4" name="Tytuł 3"/>
          <p:cNvSpPr>
            <a:spLocks noGrp="1"/>
          </p:cNvSpPr>
          <p:nvPr>
            <p:ph type="title"/>
          </p:nvPr>
        </p:nvSpPr>
        <p:spPr/>
        <p:txBody>
          <a:bodyPr/>
          <a:lstStyle/>
          <a:p>
            <a:r>
              <a:rPr lang="en-GB" dirty="0"/>
              <a:t>Use Bootstrap</a:t>
            </a:r>
            <a:endParaRPr lang="pl-PL" dirty="0"/>
          </a:p>
        </p:txBody>
      </p:sp>
    </p:spTree>
    <p:extLst>
      <p:ext uri="{BB962C8B-B14F-4D97-AF65-F5344CB8AC3E}">
        <p14:creationId xmlns:p14="http://schemas.microsoft.com/office/powerpoint/2010/main" val="284916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noProof="0" dirty="0"/>
              <a:t>Web application</a:t>
            </a:r>
          </a:p>
          <a:p>
            <a:r>
              <a:rPr lang="en-GB" noProof="0" dirty="0"/>
              <a:t>HTML in a nutshell</a:t>
            </a:r>
          </a:p>
          <a:p>
            <a:r>
              <a:rPr lang="en-GB" dirty="0"/>
              <a:t>	elements and attributes</a:t>
            </a:r>
          </a:p>
          <a:p>
            <a:r>
              <a:rPr lang="en-GB" noProof="0" dirty="0"/>
              <a:t>	styling the Web</a:t>
            </a:r>
          </a:p>
          <a:p>
            <a:r>
              <a:rPr lang="en-GB" noProof="0" dirty="0"/>
              <a:t>Markdown</a:t>
            </a:r>
          </a:p>
          <a:p>
            <a:r>
              <a:rPr lang="en-GB" noProof="0" dirty="0"/>
              <a:t>Bootstrap</a:t>
            </a:r>
          </a:p>
        </p:txBody>
      </p:sp>
      <p:sp>
        <p:nvSpPr>
          <p:cNvPr id="3" name="Tytuł 2"/>
          <p:cNvSpPr>
            <a:spLocks noGrp="1"/>
          </p:cNvSpPr>
          <p:nvPr>
            <p:ph type="title"/>
          </p:nvPr>
        </p:nvSpPr>
        <p:spPr/>
        <p:txBody>
          <a:bodyPr/>
          <a:lstStyle/>
          <a:p>
            <a:r>
              <a:rPr lang="en-GB" noProof="0" dirty="0"/>
              <a:t>Agenda</a:t>
            </a:r>
          </a:p>
        </p:txBody>
      </p:sp>
      <p:sp>
        <p:nvSpPr>
          <p:cNvPr id="4" name="Symbol zastępczy numeru slajdu 3"/>
          <p:cNvSpPr>
            <a:spLocks noGrp="1"/>
          </p:cNvSpPr>
          <p:nvPr>
            <p:ph type="sldNum" sz="quarter" idx="12"/>
          </p:nvPr>
        </p:nvSpPr>
        <p:spPr/>
        <p:txBody>
          <a:bodyPr/>
          <a:lstStyle/>
          <a:p>
            <a:fld id="{254C963F-D690-449C-B336-8B464EE7B8DB}" type="slidenum">
              <a:rPr lang="pl-PL" smtClean="0"/>
              <a:t>2</a:t>
            </a:fld>
            <a:endParaRPr lang="pl-PL" dirty="0"/>
          </a:p>
        </p:txBody>
      </p:sp>
    </p:spTree>
    <p:extLst>
      <p:ext uri="{BB962C8B-B14F-4D97-AF65-F5344CB8AC3E}">
        <p14:creationId xmlns:p14="http://schemas.microsoft.com/office/powerpoint/2010/main" val="46342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8897815" y="2529826"/>
            <a:ext cx="2455985" cy="33082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Tytuł 4"/>
          <p:cNvSpPr>
            <a:spLocks noGrp="1"/>
          </p:cNvSpPr>
          <p:nvPr>
            <p:ph type="title"/>
          </p:nvPr>
        </p:nvSpPr>
        <p:spPr/>
        <p:txBody>
          <a:bodyPr/>
          <a:lstStyle/>
          <a:p>
            <a:r>
              <a:rPr lang="en-GB" dirty="0"/>
              <a:t>Static Web Application</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3</a:t>
            </a:fld>
            <a:endParaRPr lang="pl-PL" dirty="0"/>
          </a:p>
        </p:txBody>
      </p:sp>
      <p:pic>
        <p:nvPicPr>
          <p:cNvPr id="6" name="Grafika 5" descr="Komput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975" y="2118971"/>
            <a:ext cx="2650252" cy="2650252"/>
          </a:xfrm>
          <a:prstGeom prst="rect">
            <a:avLst/>
          </a:prstGeom>
        </p:spPr>
      </p:pic>
      <p:sp>
        <p:nvSpPr>
          <p:cNvPr id="9" name="Chmurka 8"/>
          <p:cNvSpPr/>
          <p:nvPr/>
        </p:nvSpPr>
        <p:spPr>
          <a:xfrm>
            <a:off x="5334001" y="2895600"/>
            <a:ext cx="1817076" cy="1090246"/>
          </a:xfrm>
          <a:prstGeom prst="cloud">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Internet</a:t>
            </a:r>
            <a:endParaRPr lang="pl-PL" dirty="0"/>
          </a:p>
        </p:txBody>
      </p:sp>
      <p:sp>
        <p:nvSpPr>
          <p:cNvPr id="11" name="Walec 10"/>
          <p:cNvSpPr/>
          <p:nvPr/>
        </p:nvSpPr>
        <p:spPr>
          <a:xfrm>
            <a:off x="9424490" y="4314092"/>
            <a:ext cx="1407057" cy="1348499"/>
          </a:xfrm>
          <a:prstGeom prst="can">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Static HTML pages</a:t>
            </a:r>
            <a:br>
              <a:rPr lang="en-GB" dirty="0"/>
            </a:br>
            <a:r>
              <a:rPr lang="en-GB" dirty="0"/>
              <a:t>abc.html</a:t>
            </a:r>
            <a:endParaRPr lang="pl-PL" dirty="0"/>
          </a:p>
        </p:txBody>
      </p:sp>
      <p:sp>
        <p:nvSpPr>
          <p:cNvPr id="12" name="pole tekstowe 11"/>
          <p:cNvSpPr txBox="1"/>
          <p:nvPr/>
        </p:nvSpPr>
        <p:spPr>
          <a:xfrm>
            <a:off x="806975" y="4375119"/>
            <a:ext cx="3518399" cy="646331"/>
          </a:xfrm>
          <a:prstGeom prst="rect">
            <a:avLst/>
          </a:prstGeom>
          <a:noFill/>
        </p:spPr>
        <p:txBody>
          <a:bodyPr wrap="none" rtlCol="0">
            <a:spAutoFit/>
          </a:bodyPr>
          <a:lstStyle/>
          <a:p>
            <a:r>
              <a:rPr lang="en-GB" dirty="0"/>
              <a:t>Local Computer</a:t>
            </a:r>
          </a:p>
          <a:p>
            <a:r>
              <a:rPr lang="en-GB" dirty="0"/>
              <a:t>http://www.example.com/abc.html</a:t>
            </a:r>
            <a:endParaRPr lang="pl-PL" dirty="0"/>
          </a:p>
        </p:txBody>
      </p:sp>
      <p:cxnSp>
        <p:nvCxnSpPr>
          <p:cNvPr id="16" name="Łącznik prosty ze strzałką 15"/>
          <p:cNvCxnSpPr/>
          <p:nvPr/>
        </p:nvCxnSpPr>
        <p:spPr>
          <a:xfrm>
            <a:off x="3962400" y="3173506"/>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7299512" y="3160058"/>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a:cxnSpLocks/>
          </p:cNvCxnSpPr>
          <p:nvPr/>
        </p:nvCxnSpPr>
        <p:spPr>
          <a:xfrm flipH="1">
            <a:off x="7299512" y="3827509"/>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cxnSpLocks/>
          </p:cNvCxnSpPr>
          <p:nvPr/>
        </p:nvCxnSpPr>
        <p:spPr>
          <a:xfrm flipH="1">
            <a:off x="3962400" y="3818124"/>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pole tekstowe 24"/>
          <p:cNvSpPr txBox="1"/>
          <p:nvPr/>
        </p:nvSpPr>
        <p:spPr>
          <a:xfrm>
            <a:off x="4856570" y="2492608"/>
            <a:ext cx="2923749" cy="369332"/>
          </a:xfrm>
          <a:prstGeom prst="rect">
            <a:avLst/>
          </a:prstGeom>
          <a:noFill/>
        </p:spPr>
        <p:txBody>
          <a:bodyPr wrap="none" rtlCol="0">
            <a:spAutoFit/>
          </a:bodyPr>
          <a:lstStyle/>
          <a:p>
            <a:r>
              <a:rPr lang="en-GB" dirty="0"/>
              <a:t>HTTP requests to Web Server</a:t>
            </a:r>
            <a:endParaRPr lang="pl-PL" dirty="0"/>
          </a:p>
        </p:txBody>
      </p:sp>
      <p:sp>
        <p:nvSpPr>
          <p:cNvPr id="26" name="pole tekstowe 25"/>
          <p:cNvSpPr txBox="1"/>
          <p:nvPr/>
        </p:nvSpPr>
        <p:spPr>
          <a:xfrm>
            <a:off x="4910181" y="4375720"/>
            <a:ext cx="3443315" cy="646331"/>
          </a:xfrm>
          <a:prstGeom prst="rect">
            <a:avLst/>
          </a:prstGeom>
          <a:noFill/>
        </p:spPr>
        <p:txBody>
          <a:bodyPr wrap="none" rtlCol="0">
            <a:spAutoFit/>
          </a:bodyPr>
          <a:lstStyle/>
          <a:p>
            <a:r>
              <a:rPr lang="en-GB" dirty="0"/>
              <a:t>Responses from Web Server</a:t>
            </a:r>
            <a:br>
              <a:rPr lang="en-GB" dirty="0"/>
            </a:br>
            <a:r>
              <a:rPr lang="en-GB" dirty="0"/>
              <a:t>(HTML, CSS, </a:t>
            </a:r>
            <a:r>
              <a:rPr lang="en-GB" dirty="0" err="1"/>
              <a:t>Javascript</a:t>
            </a:r>
            <a:r>
              <a:rPr lang="en-GB" dirty="0"/>
              <a:t>, Images, …) </a:t>
            </a:r>
            <a:endParaRPr lang="pl-PL" dirty="0"/>
          </a:p>
        </p:txBody>
      </p:sp>
      <p:sp>
        <p:nvSpPr>
          <p:cNvPr id="27" name="Prostokąt 26"/>
          <p:cNvSpPr/>
          <p:nvPr/>
        </p:nvSpPr>
        <p:spPr>
          <a:xfrm>
            <a:off x="9335393" y="2832848"/>
            <a:ext cx="1580827" cy="6957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Server</a:t>
            </a:r>
            <a:endParaRPr lang="pl-PL" dirty="0"/>
          </a:p>
        </p:txBody>
      </p:sp>
      <p:sp>
        <p:nvSpPr>
          <p:cNvPr id="28" name="Strzałka: w górę i w dół 27"/>
          <p:cNvSpPr/>
          <p:nvPr/>
        </p:nvSpPr>
        <p:spPr>
          <a:xfrm>
            <a:off x="9897206" y="3581400"/>
            <a:ext cx="457200" cy="679938"/>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1371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8954025" y="1713784"/>
            <a:ext cx="2455985" cy="4642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Tytuł 4"/>
          <p:cNvSpPr>
            <a:spLocks noGrp="1"/>
          </p:cNvSpPr>
          <p:nvPr>
            <p:ph type="title"/>
          </p:nvPr>
        </p:nvSpPr>
        <p:spPr/>
        <p:txBody>
          <a:bodyPr/>
          <a:lstStyle/>
          <a:p>
            <a:r>
              <a:rPr lang="en-GB" dirty="0"/>
              <a:t>Dynamic Web Application</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4</a:t>
            </a:fld>
            <a:endParaRPr lang="pl-PL" dirty="0"/>
          </a:p>
        </p:txBody>
      </p:sp>
      <p:pic>
        <p:nvPicPr>
          <p:cNvPr id="6" name="Grafika 5" descr="Komput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975" y="2118971"/>
            <a:ext cx="2650252" cy="2650252"/>
          </a:xfrm>
          <a:prstGeom prst="rect">
            <a:avLst/>
          </a:prstGeom>
        </p:spPr>
      </p:pic>
      <p:sp>
        <p:nvSpPr>
          <p:cNvPr id="9" name="Chmurka 8"/>
          <p:cNvSpPr/>
          <p:nvPr/>
        </p:nvSpPr>
        <p:spPr>
          <a:xfrm>
            <a:off x="5334001" y="2895600"/>
            <a:ext cx="1817076" cy="1090246"/>
          </a:xfrm>
          <a:prstGeom prst="cloud">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Internet</a:t>
            </a:r>
            <a:endParaRPr lang="pl-PL" dirty="0"/>
          </a:p>
        </p:txBody>
      </p:sp>
      <p:sp>
        <p:nvSpPr>
          <p:cNvPr id="11" name="Walec 10"/>
          <p:cNvSpPr/>
          <p:nvPr/>
        </p:nvSpPr>
        <p:spPr>
          <a:xfrm>
            <a:off x="9478485" y="4833618"/>
            <a:ext cx="1407057" cy="1348499"/>
          </a:xfrm>
          <a:prstGeom prst="can">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Database</a:t>
            </a:r>
            <a:endParaRPr lang="pl-PL" dirty="0"/>
          </a:p>
        </p:txBody>
      </p:sp>
      <p:sp>
        <p:nvSpPr>
          <p:cNvPr id="12" name="pole tekstowe 11"/>
          <p:cNvSpPr txBox="1"/>
          <p:nvPr/>
        </p:nvSpPr>
        <p:spPr>
          <a:xfrm>
            <a:off x="1302194" y="4371793"/>
            <a:ext cx="1659813" cy="369332"/>
          </a:xfrm>
          <a:prstGeom prst="rect">
            <a:avLst/>
          </a:prstGeom>
          <a:noFill/>
        </p:spPr>
        <p:txBody>
          <a:bodyPr wrap="none" rtlCol="0">
            <a:spAutoFit/>
          </a:bodyPr>
          <a:lstStyle/>
          <a:p>
            <a:r>
              <a:rPr lang="en-GB" dirty="0"/>
              <a:t>Local Computer</a:t>
            </a:r>
          </a:p>
        </p:txBody>
      </p:sp>
      <p:cxnSp>
        <p:nvCxnSpPr>
          <p:cNvPr id="16" name="Łącznik prosty ze strzałką 15"/>
          <p:cNvCxnSpPr/>
          <p:nvPr/>
        </p:nvCxnSpPr>
        <p:spPr>
          <a:xfrm>
            <a:off x="3962400" y="3173506"/>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7299512" y="3160058"/>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a:cxnSpLocks/>
          </p:cNvCxnSpPr>
          <p:nvPr/>
        </p:nvCxnSpPr>
        <p:spPr>
          <a:xfrm flipH="1">
            <a:off x="7299512" y="3827509"/>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cxnSpLocks/>
          </p:cNvCxnSpPr>
          <p:nvPr/>
        </p:nvCxnSpPr>
        <p:spPr>
          <a:xfrm flipH="1">
            <a:off x="3962400" y="3818124"/>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pole tekstowe 24"/>
          <p:cNvSpPr txBox="1"/>
          <p:nvPr/>
        </p:nvSpPr>
        <p:spPr>
          <a:xfrm>
            <a:off x="4856570" y="2492608"/>
            <a:ext cx="2923749" cy="369332"/>
          </a:xfrm>
          <a:prstGeom prst="rect">
            <a:avLst/>
          </a:prstGeom>
          <a:noFill/>
        </p:spPr>
        <p:txBody>
          <a:bodyPr wrap="none" rtlCol="0">
            <a:spAutoFit/>
          </a:bodyPr>
          <a:lstStyle/>
          <a:p>
            <a:r>
              <a:rPr lang="en-GB" dirty="0"/>
              <a:t>HTTP requests to Web Server</a:t>
            </a:r>
            <a:endParaRPr lang="pl-PL" dirty="0"/>
          </a:p>
        </p:txBody>
      </p:sp>
      <p:sp>
        <p:nvSpPr>
          <p:cNvPr id="26" name="pole tekstowe 25"/>
          <p:cNvSpPr txBox="1"/>
          <p:nvPr/>
        </p:nvSpPr>
        <p:spPr>
          <a:xfrm>
            <a:off x="4910181" y="4375720"/>
            <a:ext cx="3443315" cy="646331"/>
          </a:xfrm>
          <a:prstGeom prst="rect">
            <a:avLst/>
          </a:prstGeom>
          <a:noFill/>
        </p:spPr>
        <p:txBody>
          <a:bodyPr wrap="none" rtlCol="0">
            <a:spAutoFit/>
          </a:bodyPr>
          <a:lstStyle/>
          <a:p>
            <a:r>
              <a:rPr lang="en-GB" dirty="0"/>
              <a:t>Responses from Web Server</a:t>
            </a:r>
            <a:br>
              <a:rPr lang="en-GB" dirty="0"/>
            </a:br>
            <a:r>
              <a:rPr lang="en-GB" dirty="0"/>
              <a:t>(HTML, CSS, </a:t>
            </a:r>
            <a:r>
              <a:rPr lang="en-GB" dirty="0" err="1"/>
              <a:t>Javascript</a:t>
            </a:r>
            <a:r>
              <a:rPr lang="en-GB" dirty="0"/>
              <a:t>, Images, …) </a:t>
            </a:r>
            <a:endParaRPr lang="pl-PL" dirty="0"/>
          </a:p>
        </p:txBody>
      </p:sp>
      <p:sp>
        <p:nvSpPr>
          <p:cNvPr id="27" name="Prostokąt 26"/>
          <p:cNvSpPr/>
          <p:nvPr/>
        </p:nvSpPr>
        <p:spPr>
          <a:xfrm>
            <a:off x="9391603" y="2016807"/>
            <a:ext cx="1580827" cy="6957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Server</a:t>
            </a:r>
            <a:endParaRPr lang="pl-PL" dirty="0"/>
          </a:p>
        </p:txBody>
      </p:sp>
      <p:sp>
        <p:nvSpPr>
          <p:cNvPr id="28" name="Strzałka: w górę i w dół 27"/>
          <p:cNvSpPr/>
          <p:nvPr/>
        </p:nvSpPr>
        <p:spPr>
          <a:xfrm>
            <a:off x="9953416" y="2765359"/>
            <a:ext cx="457200" cy="596266"/>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rostokąt 19"/>
          <p:cNvSpPr/>
          <p:nvPr/>
        </p:nvSpPr>
        <p:spPr>
          <a:xfrm>
            <a:off x="9391601" y="3481598"/>
            <a:ext cx="1580827" cy="6957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App</a:t>
            </a:r>
            <a:endParaRPr lang="pl-PL" dirty="0"/>
          </a:p>
        </p:txBody>
      </p:sp>
      <p:sp>
        <p:nvSpPr>
          <p:cNvPr id="21" name="Strzałka: w górę i w dół 20"/>
          <p:cNvSpPr/>
          <p:nvPr/>
        </p:nvSpPr>
        <p:spPr>
          <a:xfrm>
            <a:off x="9941427" y="4207374"/>
            <a:ext cx="457200" cy="596266"/>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08952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rostokąt 57"/>
          <p:cNvSpPr/>
          <p:nvPr/>
        </p:nvSpPr>
        <p:spPr>
          <a:xfrm>
            <a:off x="8066314" y="1688124"/>
            <a:ext cx="2553119" cy="46682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Server Side</a:t>
            </a:r>
            <a:endParaRPr lang="pl-PL" dirty="0"/>
          </a:p>
        </p:txBody>
      </p:sp>
      <p:sp>
        <p:nvSpPr>
          <p:cNvPr id="57" name="Prostokąt 56"/>
          <p:cNvSpPr/>
          <p:nvPr/>
        </p:nvSpPr>
        <p:spPr>
          <a:xfrm>
            <a:off x="1406769" y="1688124"/>
            <a:ext cx="5526594" cy="46682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Client Side</a:t>
            </a:r>
            <a:endParaRPr lang="pl-PL" dirty="0"/>
          </a:p>
        </p:txBody>
      </p:sp>
      <p:sp>
        <p:nvSpPr>
          <p:cNvPr id="2" name="Tytuł 1"/>
          <p:cNvSpPr>
            <a:spLocks noGrp="1"/>
          </p:cNvSpPr>
          <p:nvPr>
            <p:ph type="title"/>
          </p:nvPr>
        </p:nvSpPr>
        <p:spPr/>
        <p:txBody>
          <a:bodyPr/>
          <a:lstStyle/>
          <a:p>
            <a:r>
              <a:rPr lang="en-GB" dirty="0"/>
              <a:t>Single Page Application</a:t>
            </a:r>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5</a:t>
            </a:fld>
            <a:endParaRPr lang="pl-PL" dirty="0"/>
          </a:p>
        </p:txBody>
      </p:sp>
      <p:sp>
        <p:nvSpPr>
          <p:cNvPr id="7" name="Prostokąt 6"/>
          <p:cNvSpPr/>
          <p:nvPr/>
        </p:nvSpPr>
        <p:spPr>
          <a:xfrm>
            <a:off x="4702627" y="1969477"/>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User Interface</a:t>
            </a:r>
            <a:br>
              <a:rPr lang="en-GB" dirty="0"/>
            </a:br>
            <a:r>
              <a:rPr lang="en-GB" dirty="0"/>
              <a:t>HTML, CSS</a:t>
            </a:r>
            <a:endParaRPr lang="pl-PL" dirty="0"/>
          </a:p>
        </p:txBody>
      </p:sp>
      <p:sp>
        <p:nvSpPr>
          <p:cNvPr id="8" name="Prostokąt 7"/>
          <p:cNvSpPr/>
          <p:nvPr/>
        </p:nvSpPr>
        <p:spPr>
          <a:xfrm>
            <a:off x="4702627" y="3418133"/>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Application Layer</a:t>
            </a:r>
            <a:br>
              <a:rPr lang="en-GB" dirty="0"/>
            </a:br>
            <a:r>
              <a:rPr lang="en-GB" dirty="0"/>
              <a:t>JavaScript</a:t>
            </a:r>
            <a:endParaRPr lang="pl-PL" dirty="0"/>
          </a:p>
        </p:txBody>
      </p:sp>
      <p:sp>
        <p:nvSpPr>
          <p:cNvPr id="9" name="Prostokąt 8"/>
          <p:cNvSpPr/>
          <p:nvPr/>
        </p:nvSpPr>
        <p:spPr>
          <a:xfrm>
            <a:off x="4702627" y="4907695"/>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Data Access Layer</a:t>
            </a:r>
            <a:br>
              <a:rPr lang="en-GB" dirty="0"/>
            </a:br>
            <a:r>
              <a:rPr lang="en-GB" dirty="0"/>
              <a:t>JavaScript</a:t>
            </a:r>
            <a:endParaRPr lang="pl-PL" dirty="0"/>
          </a:p>
        </p:txBody>
      </p:sp>
      <p:sp>
        <p:nvSpPr>
          <p:cNvPr id="10" name="Schemat blokowy: dysk magnetyczny 9"/>
          <p:cNvSpPr/>
          <p:nvPr/>
        </p:nvSpPr>
        <p:spPr>
          <a:xfrm>
            <a:off x="1778555" y="4059534"/>
            <a:ext cx="1887415" cy="1680499"/>
          </a:xfrm>
          <a:prstGeom prst="flowChartMagneticDisk">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Local Storage</a:t>
            </a:r>
            <a:br>
              <a:rPr lang="en-GB" b="1" dirty="0"/>
            </a:br>
            <a:r>
              <a:rPr lang="en-GB" dirty="0"/>
              <a:t>Local/Session,</a:t>
            </a:r>
            <a:br>
              <a:rPr lang="en-GB" dirty="0"/>
            </a:br>
            <a:r>
              <a:rPr lang="en-GB" dirty="0"/>
              <a:t>Indexed DB</a:t>
            </a:r>
            <a:endParaRPr lang="pl-PL" dirty="0"/>
          </a:p>
        </p:txBody>
      </p:sp>
      <p:sp>
        <p:nvSpPr>
          <p:cNvPr id="11" name="Prostokąt 10"/>
          <p:cNvSpPr/>
          <p:nvPr/>
        </p:nvSpPr>
        <p:spPr>
          <a:xfrm>
            <a:off x="8379487" y="1969477"/>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Web UI</a:t>
            </a:r>
            <a:br>
              <a:rPr lang="en-GB" dirty="0"/>
            </a:br>
            <a:r>
              <a:rPr lang="en-GB" dirty="0"/>
              <a:t>HTML, CSS, JS</a:t>
            </a:r>
            <a:endParaRPr lang="pl-PL" dirty="0"/>
          </a:p>
        </p:txBody>
      </p:sp>
      <p:sp>
        <p:nvSpPr>
          <p:cNvPr id="12" name="Prostokąt 11"/>
          <p:cNvSpPr/>
          <p:nvPr/>
        </p:nvSpPr>
        <p:spPr>
          <a:xfrm>
            <a:off x="8379488" y="4907695"/>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Data Services</a:t>
            </a:r>
            <a:br>
              <a:rPr lang="en-GB" dirty="0"/>
            </a:br>
            <a:r>
              <a:rPr lang="en-GB" dirty="0"/>
              <a:t>XML, JSON</a:t>
            </a:r>
            <a:endParaRPr lang="pl-PL" dirty="0"/>
          </a:p>
        </p:txBody>
      </p:sp>
      <p:cxnSp>
        <p:nvCxnSpPr>
          <p:cNvPr id="14" name="Łącznik prosty ze strzałką 13"/>
          <p:cNvCxnSpPr>
            <a:stCxn id="11" idx="1"/>
            <a:endCxn id="7" idx="3"/>
          </p:cNvCxnSpPr>
          <p:nvPr/>
        </p:nvCxnSpPr>
        <p:spPr>
          <a:xfrm flipH="1">
            <a:off x="6590042" y="2385646"/>
            <a:ext cx="17894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Łącznik prosty ze strzałką 27"/>
          <p:cNvCxnSpPr>
            <a:stCxn id="12" idx="1"/>
            <a:endCxn id="9" idx="3"/>
          </p:cNvCxnSpPr>
          <p:nvPr/>
        </p:nvCxnSpPr>
        <p:spPr>
          <a:xfrm flipH="1">
            <a:off x="6590042" y="5323864"/>
            <a:ext cx="178944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Łącznik: łamany 33"/>
          <p:cNvCxnSpPr>
            <a:stCxn id="11" idx="2"/>
            <a:endCxn id="8" idx="3"/>
          </p:cNvCxnSpPr>
          <p:nvPr/>
        </p:nvCxnSpPr>
        <p:spPr>
          <a:xfrm rot="5400000">
            <a:off x="7440376" y="1951482"/>
            <a:ext cx="1032487" cy="273315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Łącznik prosty ze strzałką 45"/>
          <p:cNvCxnSpPr>
            <a:stCxn id="8" idx="2"/>
            <a:endCxn id="9" idx="0"/>
          </p:cNvCxnSpPr>
          <p:nvPr/>
        </p:nvCxnSpPr>
        <p:spPr>
          <a:xfrm>
            <a:off x="5646335" y="4250471"/>
            <a:ext cx="0" cy="6572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Łącznik prosty ze strzałką 50"/>
          <p:cNvCxnSpPr>
            <a:stCxn id="7" idx="2"/>
            <a:endCxn id="8" idx="0"/>
          </p:cNvCxnSpPr>
          <p:nvPr/>
        </p:nvCxnSpPr>
        <p:spPr>
          <a:xfrm>
            <a:off x="5646335" y="2801815"/>
            <a:ext cx="0" cy="6163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Łącznik prosty ze strzałką 53"/>
          <p:cNvCxnSpPr>
            <a:stCxn id="10" idx="4"/>
            <a:endCxn id="9" idx="1"/>
          </p:cNvCxnSpPr>
          <p:nvPr/>
        </p:nvCxnSpPr>
        <p:spPr>
          <a:xfrm>
            <a:off x="3665970" y="4899784"/>
            <a:ext cx="1036657" cy="42408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8" name="Grafika 67" descr="Komput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8555" y="1857683"/>
            <a:ext cx="1888264" cy="1888264"/>
          </a:xfrm>
          <a:prstGeom prst="rect">
            <a:avLst/>
          </a:prstGeom>
        </p:spPr>
      </p:pic>
    </p:spTree>
    <p:extLst>
      <p:ext uri="{BB962C8B-B14F-4D97-AF65-F5344CB8AC3E}">
        <p14:creationId xmlns:p14="http://schemas.microsoft.com/office/powerpoint/2010/main" val="377935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p:cNvSpPr>
            <a:spLocks noGrp="1"/>
          </p:cNvSpPr>
          <p:nvPr>
            <p:ph idx="1"/>
          </p:nvPr>
        </p:nvSpPr>
        <p:spPr/>
        <p:txBody>
          <a:bodyPr/>
          <a:lstStyle/>
          <a:p>
            <a:r>
              <a:rPr lang="en-GB" dirty="0"/>
              <a:t>&lt;!DOCTYPE html&gt;</a:t>
            </a:r>
            <a:br>
              <a:rPr lang="en-GB" dirty="0"/>
            </a:br>
            <a:r>
              <a:rPr lang="en-GB" dirty="0"/>
              <a:t>&lt;html&gt;</a:t>
            </a:r>
            <a:br>
              <a:rPr lang="en-GB" dirty="0"/>
            </a:br>
            <a:br>
              <a:rPr lang="en-GB" dirty="0"/>
            </a:br>
            <a:r>
              <a:rPr lang="en-GB" dirty="0"/>
              <a:t>	&lt;head&gt;</a:t>
            </a:r>
            <a:br>
              <a:rPr lang="en-GB" dirty="0"/>
            </a:br>
            <a:r>
              <a:rPr lang="en-GB" dirty="0"/>
              <a:t>	…</a:t>
            </a:r>
            <a:br>
              <a:rPr lang="en-GB" dirty="0"/>
            </a:br>
            <a:r>
              <a:rPr lang="en-GB" dirty="0"/>
              <a:t>	&lt;/head&gt;</a:t>
            </a:r>
            <a:br>
              <a:rPr lang="en-GB" dirty="0"/>
            </a:br>
            <a:br>
              <a:rPr lang="en-GB" dirty="0"/>
            </a:br>
            <a:r>
              <a:rPr lang="en-GB" dirty="0"/>
              <a:t>	&lt;body&gt;</a:t>
            </a:r>
            <a:br>
              <a:rPr lang="en-GB" dirty="0"/>
            </a:br>
            <a:r>
              <a:rPr lang="en-GB" dirty="0"/>
              <a:t>	…</a:t>
            </a:r>
            <a:br>
              <a:rPr lang="en-GB" dirty="0"/>
            </a:br>
            <a:r>
              <a:rPr lang="en-GB" dirty="0"/>
              <a:t>	&lt;/body&gt;</a:t>
            </a:r>
            <a:br>
              <a:rPr lang="en-GB" dirty="0"/>
            </a:br>
            <a:br>
              <a:rPr lang="en-GB" dirty="0"/>
            </a:br>
            <a:r>
              <a:rPr lang="en-GB" dirty="0"/>
              <a:t>&lt;/html&gt;</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6</a:t>
            </a:fld>
            <a:endParaRPr lang="pl-PL" dirty="0"/>
          </a:p>
        </p:txBody>
      </p:sp>
      <p:sp>
        <p:nvSpPr>
          <p:cNvPr id="5" name="Tytuł 4"/>
          <p:cNvSpPr>
            <a:spLocks noGrp="1"/>
          </p:cNvSpPr>
          <p:nvPr>
            <p:ph type="title"/>
          </p:nvPr>
        </p:nvSpPr>
        <p:spPr/>
        <p:txBody>
          <a:bodyPr/>
          <a:lstStyle/>
          <a:p>
            <a:r>
              <a:rPr lang="en-GB" dirty="0"/>
              <a:t>HTML document structure</a:t>
            </a:r>
            <a:endParaRPr lang="pl-PL" dirty="0"/>
          </a:p>
        </p:txBody>
      </p:sp>
    </p:spTree>
    <p:extLst>
      <p:ext uri="{BB962C8B-B14F-4D97-AF65-F5344CB8AC3E}">
        <p14:creationId xmlns:p14="http://schemas.microsoft.com/office/powerpoint/2010/main" val="385501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b="1" dirty="0"/>
              <a:t>&lt;</a:t>
            </a:r>
            <a:r>
              <a:rPr lang="en-GB" b="1" dirty="0" err="1"/>
              <a:t>tagname</a:t>
            </a:r>
            <a:r>
              <a:rPr lang="en-GB" b="1" dirty="0"/>
              <a:t>&gt; … &lt;/</a:t>
            </a:r>
            <a:r>
              <a:rPr lang="en-GB" b="1" dirty="0" err="1"/>
              <a:t>tagname</a:t>
            </a:r>
            <a:r>
              <a:rPr lang="en-GB" b="1" dirty="0"/>
              <a:t>&gt;</a:t>
            </a:r>
          </a:p>
          <a:p>
            <a:r>
              <a:rPr lang="en-GB" dirty="0"/>
              <a:t>	opening and closing tag</a:t>
            </a:r>
          </a:p>
          <a:p>
            <a:endParaRPr lang="en-GB" dirty="0"/>
          </a:p>
          <a:p>
            <a:r>
              <a:rPr lang="en-GB" b="1" dirty="0"/>
              <a:t>&lt;</a:t>
            </a:r>
            <a:r>
              <a:rPr lang="en-GB" b="1" dirty="0" err="1"/>
              <a:t>tagname</a:t>
            </a:r>
            <a:r>
              <a:rPr lang="en-GB" b="1" dirty="0"/>
              <a:t> </a:t>
            </a:r>
            <a:r>
              <a:rPr lang="en-GB" b="1" dirty="0" err="1"/>
              <a:t>attrname</a:t>
            </a:r>
            <a:r>
              <a:rPr lang="en-GB" b="1" dirty="0"/>
              <a:t>=”</a:t>
            </a:r>
            <a:r>
              <a:rPr lang="pl-PL" b="1" dirty="0" err="1"/>
              <a:t>value</a:t>
            </a:r>
            <a:r>
              <a:rPr lang="en-GB" b="1" dirty="0"/>
              <a:t>” </a:t>
            </a:r>
            <a:r>
              <a:rPr lang="en-GB" b="1" dirty="0" err="1"/>
              <a:t>attrname</a:t>
            </a:r>
            <a:r>
              <a:rPr lang="en-GB" b="1" dirty="0"/>
              <a:t>=”value”&gt; … &lt;/</a:t>
            </a:r>
            <a:r>
              <a:rPr lang="en-GB" b="1" dirty="0" err="1"/>
              <a:t>tagname</a:t>
            </a:r>
            <a:r>
              <a:rPr lang="en-GB" b="1" dirty="0"/>
              <a:t>&gt;</a:t>
            </a:r>
          </a:p>
          <a:p>
            <a:r>
              <a:rPr lang="en-GB" dirty="0"/>
              <a:t>	name/value pair</a:t>
            </a:r>
            <a:br>
              <a:rPr lang="en-GB" dirty="0"/>
            </a:br>
            <a:r>
              <a:rPr lang="en-GB" dirty="0"/>
              <a:t>	additional info about element</a:t>
            </a:r>
            <a:br>
              <a:rPr lang="en-GB" dirty="0"/>
            </a:br>
            <a:r>
              <a:rPr lang="en-GB" dirty="0"/>
              <a:t>	in opening tag</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7</a:t>
            </a:fld>
            <a:endParaRPr lang="pl-PL" dirty="0"/>
          </a:p>
        </p:txBody>
      </p:sp>
      <p:sp>
        <p:nvSpPr>
          <p:cNvPr id="4" name="Tytuł 3"/>
          <p:cNvSpPr>
            <a:spLocks noGrp="1"/>
          </p:cNvSpPr>
          <p:nvPr>
            <p:ph type="title"/>
          </p:nvPr>
        </p:nvSpPr>
        <p:spPr/>
        <p:txBody>
          <a:bodyPr/>
          <a:lstStyle/>
          <a:p>
            <a:r>
              <a:rPr lang="en-GB" dirty="0"/>
              <a:t>Elements and attributes</a:t>
            </a:r>
            <a:endParaRPr lang="pl-PL" dirty="0"/>
          </a:p>
        </p:txBody>
      </p:sp>
    </p:spTree>
    <p:extLst>
      <p:ext uri="{BB962C8B-B14F-4D97-AF65-F5344CB8AC3E}">
        <p14:creationId xmlns:p14="http://schemas.microsoft.com/office/powerpoint/2010/main" val="424660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b="1" dirty="0"/>
              <a:t>Inline</a:t>
            </a:r>
          </a:p>
          <a:p>
            <a:r>
              <a:rPr lang="en-US" dirty="0"/>
              <a:t>	</a:t>
            </a:r>
            <a:r>
              <a:rPr lang="en-US" sz="2000" dirty="0"/>
              <a:t>&lt;h1 style="color:blue;margin-left:30px;"&gt;text&lt;/h1&gt;</a:t>
            </a:r>
            <a:endParaRPr lang="en-GB" dirty="0"/>
          </a:p>
          <a:p>
            <a:r>
              <a:rPr lang="en-GB" b="1" dirty="0"/>
              <a:t>Internal</a:t>
            </a:r>
          </a:p>
          <a:p>
            <a:r>
              <a:rPr lang="en-GB" dirty="0"/>
              <a:t>	</a:t>
            </a:r>
            <a:r>
              <a:rPr lang="en-GB" sz="2000" dirty="0"/>
              <a:t>&lt;style&gt; … &lt;/style&gt;</a:t>
            </a:r>
            <a:endParaRPr lang="en-GB" dirty="0"/>
          </a:p>
          <a:p>
            <a:r>
              <a:rPr lang="en-GB" b="1" dirty="0"/>
              <a:t>External (CSS document)</a:t>
            </a:r>
          </a:p>
          <a:p>
            <a:r>
              <a:rPr lang="en-US" sz="2000" dirty="0"/>
              <a:t>	&lt;link </a:t>
            </a:r>
            <a:r>
              <a:rPr lang="en-US" sz="2000" dirty="0" err="1"/>
              <a:t>rel</a:t>
            </a:r>
            <a:r>
              <a:rPr lang="en-US" sz="2000" dirty="0"/>
              <a:t>="stylesheet" type="text/</a:t>
            </a:r>
            <a:r>
              <a:rPr lang="en-US" sz="2000" dirty="0" err="1"/>
              <a:t>css</a:t>
            </a:r>
            <a:r>
              <a:rPr lang="en-US" sz="2000" dirty="0"/>
              <a:t>" </a:t>
            </a:r>
            <a:r>
              <a:rPr lang="en-US" sz="2000" dirty="0" err="1"/>
              <a:t>href</a:t>
            </a:r>
            <a:r>
              <a:rPr lang="en-US" sz="2000" dirty="0"/>
              <a:t>="mystyle.css"&gt;</a:t>
            </a:r>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8</a:t>
            </a:fld>
            <a:endParaRPr lang="pl-PL" dirty="0"/>
          </a:p>
        </p:txBody>
      </p:sp>
      <p:sp>
        <p:nvSpPr>
          <p:cNvPr id="4" name="Tytuł 3"/>
          <p:cNvSpPr>
            <a:spLocks noGrp="1"/>
          </p:cNvSpPr>
          <p:nvPr>
            <p:ph type="title"/>
          </p:nvPr>
        </p:nvSpPr>
        <p:spPr/>
        <p:txBody>
          <a:bodyPr/>
          <a:lstStyle/>
          <a:p>
            <a:r>
              <a:rPr lang="en-GB" dirty="0"/>
              <a:t>Content styling</a:t>
            </a:r>
            <a:endParaRPr lang="pl-PL" dirty="0"/>
          </a:p>
        </p:txBody>
      </p:sp>
    </p:spTree>
    <p:extLst>
      <p:ext uri="{BB962C8B-B14F-4D97-AF65-F5344CB8AC3E}">
        <p14:creationId xmlns:p14="http://schemas.microsoft.com/office/powerpoint/2010/main" val="413271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Mozilla Developer Network</a:t>
            </a:r>
          </a:p>
          <a:p>
            <a:r>
              <a:rPr lang="en-GB" dirty="0"/>
              <a:t>	Wiki: HTML, CSS, JavaScript guides and tutorials</a:t>
            </a:r>
          </a:p>
          <a:p>
            <a:r>
              <a:rPr lang="en-GB" dirty="0"/>
              <a:t>	https://developer.mozilla.org/en-US/docs/Web/HTML</a:t>
            </a:r>
          </a:p>
          <a:p>
            <a:r>
              <a:rPr lang="en-GB" dirty="0"/>
              <a:t>W3 Schools</a:t>
            </a:r>
          </a:p>
          <a:p>
            <a:r>
              <a:rPr lang="en-GB" dirty="0"/>
              <a:t>	http://www.w3schools.com</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9</a:t>
            </a:fld>
            <a:endParaRPr lang="pl-PL" dirty="0"/>
          </a:p>
        </p:txBody>
      </p:sp>
      <p:sp>
        <p:nvSpPr>
          <p:cNvPr id="4" name="Tytuł 3"/>
          <p:cNvSpPr>
            <a:spLocks noGrp="1"/>
          </p:cNvSpPr>
          <p:nvPr>
            <p:ph type="title"/>
          </p:nvPr>
        </p:nvSpPr>
        <p:spPr/>
        <p:txBody>
          <a:bodyPr/>
          <a:lstStyle/>
          <a:p>
            <a:r>
              <a:rPr lang="en-GB" dirty="0"/>
              <a:t>Web technologies tutorials and references</a:t>
            </a:r>
            <a:endParaRPr lang="pl-PL" dirty="0"/>
          </a:p>
        </p:txBody>
      </p:sp>
    </p:spTree>
    <p:extLst>
      <p:ext uri="{BB962C8B-B14F-4D97-AF65-F5344CB8AC3E}">
        <p14:creationId xmlns:p14="http://schemas.microsoft.com/office/powerpoint/2010/main" val="96753316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2251</TotalTime>
  <Words>465</Words>
  <Application>Microsoft Office PowerPoint</Application>
  <PresentationFormat>Panoramiczny</PresentationFormat>
  <Paragraphs>137</Paragraphs>
  <Slides>16</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16</vt:i4>
      </vt:variant>
    </vt:vector>
  </HeadingPairs>
  <TitlesOfParts>
    <vt:vector size="20" baseType="lpstr">
      <vt:lpstr>Arial</vt:lpstr>
      <vt:lpstr>Calibri</vt:lpstr>
      <vt:lpstr>Courier New</vt:lpstr>
      <vt:lpstr>Motyw pakietu Office</vt:lpstr>
      <vt:lpstr>Static Web Application</vt:lpstr>
      <vt:lpstr>Agenda</vt:lpstr>
      <vt:lpstr>Static Web Application</vt:lpstr>
      <vt:lpstr>Dynamic Web Application</vt:lpstr>
      <vt:lpstr>Single Page Application</vt:lpstr>
      <vt:lpstr>HTML document structure</vt:lpstr>
      <vt:lpstr>Elements and attributes</vt:lpstr>
      <vt:lpstr>Content styling</vt:lpstr>
      <vt:lpstr>Web technologies tutorials and references</vt:lpstr>
      <vt:lpstr>Markdown</vt:lpstr>
      <vt:lpstr>Developing websites</vt:lpstr>
      <vt:lpstr>To do</vt:lpstr>
      <vt:lpstr>Create static web page</vt:lpstr>
      <vt:lpstr>Go to Markdown tutorial</vt:lpstr>
      <vt:lpstr>Create Markdown document</vt:lpstr>
      <vt:lpstr>Use Bootstrap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 Stal</cp:lastModifiedBy>
  <cp:revision>221</cp:revision>
  <dcterms:created xsi:type="dcterms:W3CDTF">2017-01-20T14:56:17Z</dcterms:created>
  <dcterms:modified xsi:type="dcterms:W3CDTF">2017-03-06T06:27:18Z</dcterms:modified>
</cp:coreProperties>
</file>