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4" r:id="rId3"/>
    <p:sldId id="294" r:id="rId4"/>
    <p:sldId id="297" r:id="rId5"/>
    <p:sldId id="295" r:id="rId6"/>
    <p:sldId id="296" r:id="rId7"/>
    <p:sldId id="300" r:id="rId8"/>
    <p:sldId id="299" r:id="rId9"/>
    <p:sldId id="301" r:id="rId10"/>
    <p:sldId id="298" r:id="rId11"/>
    <p:sldId id="303" r:id="rId12"/>
    <p:sldId id="302" r:id="rId13"/>
    <p:sldId id="292" r:id="rId14"/>
    <p:sldId id="293" r:id="rId15"/>
    <p:sldId id="314" r:id="rId16"/>
    <p:sldId id="315" r:id="rId17"/>
    <p:sldId id="306" r:id="rId18"/>
    <p:sldId id="309" r:id="rId19"/>
    <p:sldId id="304" r:id="rId20"/>
    <p:sldId id="310" r:id="rId21"/>
    <p:sldId id="308" r:id="rId22"/>
    <p:sldId id="311" r:id="rId23"/>
    <p:sldId id="312" r:id="rId24"/>
  </p:sldIdLst>
  <p:sldSz cx="12192000" cy="6858000"/>
  <p:notesSz cx="9637713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60" autoAdjust="0"/>
  </p:normalViewPr>
  <p:slideViewPr>
    <p:cSldViewPr snapToGrid="0">
      <p:cViewPr varScale="1">
        <p:scale>
          <a:sx n="84" d="100"/>
          <a:sy n="84" d="100"/>
        </p:scale>
        <p:origin x="162" y="43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1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763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459141" y="1"/>
            <a:ext cx="41763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2017-02-08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1763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459141" y="6513910"/>
            <a:ext cx="41763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763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459141" y="1"/>
            <a:ext cx="41763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2017-02-08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760663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63772" y="3300412"/>
            <a:ext cx="771017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1763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459141" y="6513910"/>
            <a:ext cx="41763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392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2017-02-08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2017-02-08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2017-02-08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2017-02-08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2017-02-08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2017-02-08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2017-02-08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2017-02-08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2017-02-08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2017-02-08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2017-02-08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2017-02-08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2017-02-08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2017-02-08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functions.asp" TargetMode="External"/><Relationship Id="rId2" Type="http://schemas.openxmlformats.org/officeDocument/2006/relationships/hyperlink" Target="https://developer.mozilla.org/en-US/docs/Web/JavaScript/Guide/Func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/" TargetMode="External"/><Relationship Id="rId2" Type="http://schemas.openxmlformats.org/officeDocument/2006/relationships/hyperlink" Target="http://www.jslin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tools/chrome-devtools/console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repeat.asp" TargetMode="External"/><Relationship Id="rId2" Type="http://schemas.openxmlformats.org/officeDocument/2006/relationships/hyperlink" Target="http://www.w3schools.com/js/js_loop_for.as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Math/random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Math/random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Details_of_the_Object_Model#Class-based_vs._prototype-based_languag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s/default.asp" TargetMode="External"/><Relationship Id="rId4" Type="http://schemas.openxmlformats.org/officeDocument/2006/relationships/hyperlink" Target="https://developer.mozilla.org/en-US/docs/Web/JavaScript/Reference/Global_Objects/JS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Console" TargetMode="External"/><Relationship Id="rId2" Type="http://schemas.openxmlformats.org/officeDocument/2006/relationships/hyperlink" Target="http://www.w3schools.com/js/js_popup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Guide/Grammar_and_Type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obj_number.asp" TargetMode="External"/><Relationship Id="rId2" Type="http://schemas.openxmlformats.org/officeDocument/2006/relationships/hyperlink" Target="http://www.w3schools.com/jsref/jsref_obj_string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Numbers_and_dat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rray%20Refere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Loops_and_iteration" TargetMode="External"/><Relationship Id="rId2" Type="http://schemas.openxmlformats.org/officeDocument/2006/relationships/hyperlink" Target="https://developer.mozilla.org/en-US/docs/Web/JavaScript/Guide/Control_flow_and_error_handl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JavaScript Basics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name(parameter1, parameter2, …) {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code to be executed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	return value;  // optional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hlinkClick r:id="rId2"/>
              </a:rPr>
              <a:t>Defining and calling functions</a:t>
            </a:r>
            <a:endParaRPr lang="en-US" dirty="0"/>
          </a:p>
          <a:p>
            <a:r>
              <a:rPr lang="en-GB" dirty="0">
                <a:hlinkClick r:id="rId3"/>
              </a:rPr>
              <a:t>JavaScript Functions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623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HTML code</a:t>
            </a:r>
          </a:p>
          <a:p>
            <a:r>
              <a:rPr lang="en-GB" dirty="0"/>
              <a:t>	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&lt;HTML-element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-event="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JavaScript"&gt;</a:t>
            </a:r>
            <a:endParaRPr lang="en-GB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JS code</a:t>
            </a:r>
          </a:p>
          <a:p>
            <a:r>
              <a:rPr lang="en-GB" dirty="0"/>
              <a:t>	</a:t>
            </a:r>
            <a:r>
              <a:rPr lang="en-GB" b="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en-GB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(event, function);</a:t>
            </a:r>
          </a:p>
          <a:p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.	</a:t>
            </a:r>
            <a:r>
              <a:rPr lang="en-GB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GB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("h1");</a:t>
            </a:r>
          </a:p>
          <a:p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el.addEventListener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GB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dirty="0">
                <a:hlinkClick r:id="rId2"/>
              </a:rPr>
              <a:t>Event reference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519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code analysis</a:t>
            </a:r>
            <a:r>
              <a:rPr lang="pl-PL" dirty="0"/>
              <a:t>:</a:t>
            </a:r>
            <a:r>
              <a:rPr lang="en-GB" dirty="0"/>
              <a:t>		</a:t>
            </a:r>
            <a:r>
              <a:rPr lang="en-GB" dirty="0" err="1"/>
              <a:t>JSLint</a:t>
            </a:r>
            <a:r>
              <a:rPr lang="pl-PL" dirty="0"/>
              <a:t> </a:t>
            </a:r>
            <a:endParaRPr lang="en-GB" dirty="0"/>
          </a:p>
          <a:p>
            <a:r>
              <a:rPr lang="en-GB" dirty="0"/>
              <a:t>					</a:t>
            </a:r>
            <a:r>
              <a:rPr lang="en-GB" dirty="0">
                <a:hlinkClick r:id="rId2"/>
              </a:rPr>
              <a:t>http://www.jslint.com/</a:t>
            </a:r>
            <a:endParaRPr lang="en-GB" dirty="0"/>
          </a:p>
          <a:p>
            <a:r>
              <a:rPr lang="en-GB" dirty="0"/>
              <a:t>					Notepad++ plug-in</a:t>
            </a:r>
          </a:p>
          <a:p>
            <a:endParaRPr lang="en-GB" dirty="0"/>
          </a:p>
          <a:p>
            <a:r>
              <a:rPr lang="en-GB" dirty="0"/>
              <a:t>Authoring and debugging</a:t>
            </a:r>
            <a:r>
              <a:rPr lang="pl-PL" dirty="0"/>
              <a:t>:</a:t>
            </a:r>
            <a:r>
              <a:rPr lang="en-GB" dirty="0"/>
              <a:t>	Chrome </a:t>
            </a:r>
            <a:r>
              <a:rPr lang="en-GB" dirty="0" err="1"/>
              <a:t>DevTools</a:t>
            </a:r>
            <a:endParaRPr lang="en-GB" dirty="0"/>
          </a:p>
          <a:p>
            <a:r>
              <a:rPr lang="en-GB" dirty="0">
                <a:hlinkClick r:id="rId3"/>
              </a:rPr>
              <a:t>https://developers.google.com/web/tools/chrome-devtools/</a:t>
            </a:r>
            <a:endParaRPr lang="en-GB" dirty="0"/>
          </a:p>
          <a:p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development tools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276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 do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224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variables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and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en-GB" dirty="0"/>
              <a:t> contain your personal data.</a:t>
            </a:r>
          </a:p>
          <a:p>
            <a:r>
              <a:rPr lang="en-GB" dirty="0"/>
              <a:t>In the </a:t>
            </a:r>
            <a:r>
              <a:rPr lang="en-US" dirty="0"/>
              <a:t>message.html , write a JavaScript </a:t>
            </a:r>
            <a:r>
              <a:rPr lang="en-GB" dirty="0"/>
              <a:t>program to display your data both in a popup window and </a:t>
            </a:r>
            <a:r>
              <a:rPr lang="pl-PL" dirty="0">
                <a:hlinkClick r:id="rId2"/>
              </a:rPr>
              <a:t>i</a:t>
            </a:r>
            <a:r>
              <a:rPr lang="en-GB" dirty="0">
                <a:hlinkClick r:id="rId2"/>
              </a:rPr>
              <a:t>n the console</a:t>
            </a:r>
            <a:r>
              <a:rPr lang="en-GB" dirty="0"/>
              <a:t>.</a:t>
            </a:r>
          </a:p>
          <a:p>
            <a:r>
              <a:rPr lang="en-GB" dirty="0"/>
              <a:t>Try to display your name and surname in separate lines.</a:t>
            </a:r>
          </a:p>
          <a:p>
            <a:r>
              <a:rPr lang="en-GB" dirty="0"/>
              <a:t>Check the results in the Chrome </a:t>
            </a:r>
            <a:r>
              <a:rPr lang="en-GB" dirty="0" err="1"/>
              <a:t>DevTools</a:t>
            </a:r>
            <a:r>
              <a:rPr lang="en-GB" dirty="0"/>
              <a:t> </a:t>
            </a:r>
            <a:r>
              <a:rPr lang="en-GB" dirty="0"/>
              <a:t> (</a:t>
            </a:r>
            <a:r>
              <a:rPr lang="en-GB" dirty="0" err="1"/>
              <a:t>ctrl+shift+j</a:t>
            </a:r>
            <a:r>
              <a:rPr lang="en-GB" dirty="0"/>
              <a:t> or F12)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message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436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variables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name, surname</a:t>
            </a:r>
            <a:r>
              <a:rPr lang="en-GB" dirty="0"/>
              <a:t> and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dirty="0"/>
              <a:t> contain your personal data.</a:t>
            </a:r>
          </a:p>
          <a:p>
            <a:r>
              <a:rPr lang="en-GB" dirty="0"/>
              <a:t>Enter the data and save them in the variables.</a:t>
            </a:r>
          </a:p>
          <a:p>
            <a:pPr algn="just"/>
            <a:r>
              <a:rPr lang="en-GB" dirty="0"/>
              <a:t>In the </a:t>
            </a:r>
            <a:r>
              <a:rPr lang="en-US" dirty="0"/>
              <a:t>enter.html document, write a JavaScript </a:t>
            </a:r>
            <a:r>
              <a:rPr lang="en-GB" dirty="0"/>
              <a:t>program to display your data both in a popup window and </a:t>
            </a:r>
            <a:r>
              <a:rPr lang="pl-PL" dirty="0"/>
              <a:t>i</a:t>
            </a:r>
            <a:r>
              <a:rPr lang="en-GB" dirty="0"/>
              <a:t>n the console.</a:t>
            </a:r>
          </a:p>
          <a:p>
            <a:r>
              <a:rPr lang="en-GB" dirty="0"/>
              <a:t>Try to display your personal data in </a:t>
            </a:r>
            <a:r>
              <a:rPr lang="pl-PL" dirty="0"/>
              <a:t>a single</a:t>
            </a:r>
            <a:r>
              <a:rPr lang="en-GB" dirty="0"/>
              <a:t> line.</a:t>
            </a:r>
          </a:p>
          <a:p>
            <a:r>
              <a:rPr lang="en-GB" dirty="0"/>
              <a:t>Check the results in the Chrome </a:t>
            </a:r>
            <a:r>
              <a:rPr lang="en-GB" dirty="0" err="1"/>
              <a:t>DevTools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 data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273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variables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name, surname</a:t>
            </a:r>
            <a:r>
              <a:rPr lang="en-GB" dirty="0"/>
              <a:t> and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dirty="0"/>
              <a:t> contain your personal data.</a:t>
            </a:r>
          </a:p>
          <a:p>
            <a:r>
              <a:rPr lang="en-GB" dirty="0"/>
              <a:t>Enter the data and save them in the variables.</a:t>
            </a:r>
          </a:p>
          <a:p>
            <a:pPr algn="just"/>
            <a:r>
              <a:rPr lang="en-GB" dirty="0"/>
              <a:t>In the </a:t>
            </a:r>
            <a:r>
              <a:rPr lang="en-US" dirty="0"/>
              <a:t>condition.html document, write a JavaScript </a:t>
            </a:r>
            <a:r>
              <a:rPr lang="en-GB" dirty="0"/>
              <a:t>program to display your data in the console provided you pressed Ok button in the </a:t>
            </a:r>
            <a:r>
              <a:rPr lang="pl-PL" dirty="0"/>
              <a:t>„</a:t>
            </a:r>
            <a:r>
              <a:rPr lang="en-GB" dirty="0"/>
              <a:t>confirm</a:t>
            </a:r>
            <a:r>
              <a:rPr lang="pl-PL" dirty="0"/>
              <a:t>”</a:t>
            </a:r>
            <a:r>
              <a:rPr lang="en-GB" dirty="0"/>
              <a:t> popup window.</a:t>
            </a:r>
          </a:p>
          <a:p>
            <a:r>
              <a:rPr lang="en-GB" dirty="0"/>
              <a:t>Check the results in the Chrome </a:t>
            </a:r>
            <a:r>
              <a:rPr lang="en-GB" dirty="0" err="1"/>
              <a:t>DevTools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a condition statement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190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JavaScript program where the program takes a random integer between 1 to 5, the user is then prompted to input a guess number. If the user input matches with guess number, the program will display a message "Good Work" otherwise display a message "Sorry".</a:t>
            </a:r>
          </a:p>
          <a:p>
            <a:r>
              <a:rPr lang="en-US" dirty="0"/>
              <a:t>Complete guessing.html with a JavaScript code.</a:t>
            </a:r>
          </a:p>
          <a:p>
            <a:r>
              <a:rPr lang="pl-PL" dirty="0"/>
              <a:t>To</a:t>
            </a:r>
            <a:r>
              <a:rPr lang="en-US" dirty="0"/>
              <a:t> enter a user’s number and to display a message, use popup windows.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to guess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070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 a JavaScript code</a:t>
            </a:r>
            <a:r>
              <a:rPr lang="pl-PL" dirty="0"/>
              <a:t> in the code.html</a:t>
            </a:r>
            <a:r>
              <a:rPr lang="en-GB" dirty="0"/>
              <a:t>.</a:t>
            </a:r>
          </a:p>
          <a:p>
            <a:r>
              <a:rPr lang="en-GB" dirty="0"/>
              <a:t>To improve the code quality</a:t>
            </a:r>
            <a:r>
              <a:rPr lang="pl-PL" dirty="0"/>
              <a:t>, u</a:t>
            </a:r>
            <a:r>
              <a:rPr lang="en-US" dirty="0"/>
              <a:t>se </a:t>
            </a:r>
            <a:r>
              <a:rPr lang="en-US" dirty="0" err="1"/>
              <a:t>JSLint</a:t>
            </a:r>
            <a:r>
              <a:rPr lang="en-US" dirty="0"/>
              <a:t> (either notepad++ plug-in or www.jslint.com).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 that code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7564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JavaScript program to construct the following pattern:</a:t>
            </a:r>
          </a:p>
          <a:p>
            <a:pPr marL="685800" lvl="2" indent="0">
              <a:buNone/>
            </a:pPr>
            <a:r>
              <a:rPr lang="pl-PL" dirty="0"/>
              <a:t>*  </a:t>
            </a:r>
          </a:p>
          <a:p>
            <a:pPr marL="685800" lvl="2" indent="0">
              <a:buNone/>
            </a:pPr>
            <a:r>
              <a:rPr lang="pl-PL" dirty="0"/>
              <a:t>* *  </a:t>
            </a:r>
          </a:p>
          <a:p>
            <a:pPr marL="685800" lvl="2" indent="0">
              <a:buNone/>
            </a:pPr>
            <a:r>
              <a:rPr lang="pl-PL" dirty="0"/>
              <a:t>* * *  </a:t>
            </a:r>
          </a:p>
          <a:p>
            <a:pPr marL="685800" lvl="2" indent="0">
              <a:buNone/>
            </a:pPr>
            <a:r>
              <a:rPr lang="pl-PL" dirty="0"/>
              <a:t>* * * *  </a:t>
            </a:r>
          </a:p>
          <a:p>
            <a:pPr marL="685800" lvl="2" indent="0">
              <a:buNone/>
            </a:pPr>
            <a:r>
              <a:rPr lang="pl-PL" dirty="0"/>
              <a:t>* * * * *</a:t>
            </a:r>
            <a:endParaRPr lang="en-GB" dirty="0"/>
          </a:p>
          <a:p>
            <a:r>
              <a:rPr lang="en-GB" dirty="0"/>
              <a:t>Use a </a:t>
            </a:r>
            <a:r>
              <a:rPr lang="en-GB" dirty="0">
                <a:hlinkClick r:id="rId2"/>
              </a:rPr>
              <a:t>for</a:t>
            </a:r>
            <a:r>
              <a:rPr lang="en-GB" dirty="0"/>
              <a:t> loop and a </a:t>
            </a:r>
            <a:r>
              <a:rPr lang="en-GB" dirty="0">
                <a:hlinkClick r:id="rId3"/>
              </a:rPr>
              <a:t>repeat</a:t>
            </a:r>
            <a:r>
              <a:rPr lang="en-GB" dirty="0"/>
              <a:t> string method.</a:t>
            </a:r>
          </a:p>
          <a:p>
            <a:r>
              <a:rPr lang="en-US" dirty="0"/>
              <a:t>Complete pattern.html with a JavaScript code.</a:t>
            </a:r>
            <a:endParaRPr lang="en-GB" dirty="0"/>
          </a:p>
          <a:p>
            <a:r>
              <a:rPr lang="en-GB" dirty="0"/>
              <a:t>Display results in the console.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19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 a pattern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4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JS Location</a:t>
            </a:r>
          </a:p>
          <a:p>
            <a:r>
              <a:rPr lang="en-GB" noProof="0" dirty="0"/>
              <a:t>JS Input / Output</a:t>
            </a:r>
          </a:p>
          <a:p>
            <a:r>
              <a:rPr lang="en-GB" noProof="0" dirty="0"/>
              <a:t>Data types</a:t>
            </a:r>
          </a:p>
          <a:p>
            <a:r>
              <a:rPr lang="en-GB" dirty="0"/>
              <a:t>Conditions and flow control</a:t>
            </a:r>
          </a:p>
          <a:p>
            <a:r>
              <a:rPr lang="en-GB" noProof="0" dirty="0"/>
              <a:t>Functions and e</a:t>
            </a:r>
            <a:r>
              <a:rPr lang="en-GB" dirty="0"/>
              <a:t>vents</a:t>
            </a:r>
          </a:p>
          <a:p>
            <a:r>
              <a:rPr lang="en-GB" noProof="0" dirty="0"/>
              <a:t>Software development tools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of 5 elements includes random integers in the range of 1 to 5. To create a random number, </a:t>
            </a:r>
            <a:r>
              <a:rPr lang="en-US" dirty="0"/>
              <a:t>use </a:t>
            </a:r>
            <a:r>
              <a:rPr lang="en-US" dirty="0" err="1">
                <a:hlinkClick r:id="rId2"/>
              </a:rPr>
              <a:t>Math.random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 function.</a:t>
            </a:r>
          </a:p>
          <a:p>
            <a:r>
              <a:rPr lang="en-US" dirty="0"/>
              <a:t>Check whether </a:t>
            </a:r>
            <a:r>
              <a:rPr lang="en-US" dirty="0"/>
              <a:t>the array is sorted, i.e. each element of the array is not smaller than its predecessor.</a:t>
            </a:r>
          </a:p>
          <a:p>
            <a:r>
              <a:rPr lang="en-US" dirty="0"/>
              <a:t>Complete array.html with a JavaScript code.</a:t>
            </a:r>
          </a:p>
          <a:p>
            <a:r>
              <a:rPr lang="en-US" dirty="0"/>
              <a:t>Display in the console the array elements and information whether the array is sorted.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an array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1107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JavaScript program to write/generate a speech.</a:t>
            </a:r>
          </a:p>
          <a:p>
            <a:r>
              <a:rPr lang="en-US" dirty="0"/>
              <a:t>Use speech.html with speech text excerpts.</a:t>
            </a:r>
          </a:p>
          <a:p>
            <a:r>
              <a:rPr lang="en-US" dirty="0"/>
              <a:t>To create a sentence, take any text from the first array, any text from the second one, any text from the third one, and finally, any text from the fourth array.</a:t>
            </a:r>
          </a:p>
          <a:p>
            <a:r>
              <a:rPr lang="en-US" dirty="0"/>
              <a:t>Complete the n() function to create a random number for selecting text from arrays. Use </a:t>
            </a:r>
            <a:r>
              <a:rPr lang="en-US" dirty="0" err="1">
                <a:hlinkClick r:id="rId2"/>
              </a:rPr>
              <a:t>Math.random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r>
              <a:rPr lang="en-US" dirty="0"/>
              <a:t>Display your speech, containing 5 sentences, in the</a:t>
            </a:r>
            <a:r>
              <a:rPr lang="pl-PL" dirty="0"/>
              <a:t> </a:t>
            </a:r>
            <a:r>
              <a:rPr lang="en-GB" dirty="0"/>
              <a:t>console</a:t>
            </a:r>
            <a:r>
              <a:rPr lang="pl-PL" dirty="0"/>
              <a:t>.</a:t>
            </a:r>
            <a:endParaRPr lang="en-US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21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a good speech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0786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external.html, write a JavaScript program to display a current date in a popup window.</a:t>
            </a:r>
          </a:p>
          <a:p>
            <a:r>
              <a:rPr lang="en-US" dirty="0"/>
              <a:t>Place a JavaScript code in the external file date.js</a:t>
            </a:r>
            <a:endParaRPr lang="pl-PL" dirty="0"/>
          </a:p>
          <a:p>
            <a:r>
              <a:rPr lang="en-US" dirty="0"/>
              <a:t>In the current folder, create a folder ‘</a:t>
            </a:r>
            <a:r>
              <a:rPr lang="en-US" dirty="0" err="1"/>
              <a:t>js</a:t>
            </a:r>
            <a:r>
              <a:rPr lang="en-US" dirty="0"/>
              <a:t>’. Then put the script file in that folder.</a:t>
            </a:r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external 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2992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events.html, write a JavaScript program to display a message in the console ‘You clicked the button X times’.</a:t>
            </a:r>
          </a:p>
          <a:p>
            <a:r>
              <a:rPr lang="en-GB" dirty="0"/>
              <a:t>Put a code in an external script.</a:t>
            </a:r>
          </a:p>
          <a:p>
            <a:r>
              <a:rPr lang="en-US" dirty="0"/>
              <a:t>Create a function and a button event.</a:t>
            </a:r>
          </a:p>
          <a:p>
            <a:r>
              <a:rPr lang="en-GB" dirty="0"/>
              <a:t>Display a message in the console each time</a:t>
            </a:r>
            <a:r>
              <a:rPr lang="pl-PL" dirty="0"/>
              <a:t> the </a:t>
            </a:r>
            <a:r>
              <a:rPr lang="en-GB" dirty="0"/>
              <a:t>user clicks on the button.</a:t>
            </a:r>
          </a:p>
          <a:p>
            <a:r>
              <a:rPr lang="en-GB" dirty="0"/>
              <a:t>Replace X with the number of clicks.</a:t>
            </a:r>
          </a:p>
          <a:p>
            <a:r>
              <a:rPr lang="en-GB" dirty="0"/>
              <a:t>Check the results in the Chrome </a:t>
            </a:r>
            <a:r>
              <a:rPr lang="en-GB" dirty="0" err="1"/>
              <a:t>DevTools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pPr/>
              <a:t>23</a:t>
            </a:fld>
            <a:endParaRPr lang="pl-PL" dirty="0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085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Programming language</a:t>
            </a:r>
          </a:p>
          <a:p>
            <a:r>
              <a:rPr lang="en-GB" dirty="0"/>
              <a:t>Object-oriented, imperative, functional programming</a:t>
            </a:r>
            <a:endParaRPr lang="pl-PL" dirty="0"/>
          </a:p>
          <a:p>
            <a:r>
              <a:rPr lang="en-GB" dirty="0"/>
              <a:t>Untyped</a:t>
            </a:r>
          </a:p>
          <a:p>
            <a:r>
              <a:rPr lang="en-GB" dirty="0"/>
              <a:t>Prototype-based (</a:t>
            </a:r>
            <a:r>
              <a:rPr lang="en-GB" dirty="0">
                <a:hlinkClick r:id="rId3"/>
              </a:rPr>
              <a:t>class-based vs. prototype-based</a:t>
            </a:r>
            <a:r>
              <a:rPr lang="en-GB" dirty="0"/>
              <a:t>)</a:t>
            </a:r>
          </a:p>
          <a:p>
            <a:r>
              <a:rPr lang="en-GB" dirty="0"/>
              <a:t>Interpreted (just-in-time compilation)</a:t>
            </a:r>
          </a:p>
          <a:p>
            <a:r>
              <a:rPr lang="en-GB" dirty="0"/>
              <a:t>WWW core technology</a:t>
            </a:r>
          </a:p>
          <a:p>
            <a:r>
              <a:rPr lang="en-GB" dirty="0"/>
              <a:t>Tutorials:   </a:t>
            </a:r>
            <a:r>
              <a:rPr lang="en-GB" dirty="0">
                <a:hlinkClick r:id="rId4"/>
              </a:rPr>
              <a:t>MDN</a:t>
            </a:r>
            <a:r>
              <a:rPr lang="en-GB" dirty="0"/>
              <a:t>   </a:t>
            </a:r>
            <a:r>
              <a:rPr lang="en-GB" dirty="0">
                <a:hlinkClick r:id="rId5"/>
              </a:rPr>
              <a:t>w3schools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40590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  <a:p>
            <a:r>
              <a:rPr lang="en-GB" dirty="0"/>
              <a:t>	HTML files (head / body)	</a:t>
            </a:r>
          </a:p>
          <a:p>
            <a:r>
              <a:rPr lang="en-GB" dirty="0"/>
              <a:t>	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 … JavaScript code … &lt;/script&gt;</a:t>
            </a:r>
          </a:p>
          <a:p>
            <a:r>
              <a:rPr lang="en-GB" dirty="0"/>
              <a:t>External</a:t>
            </a:r>
          </a:p>
          <a:p>
            <a:r>
              <a:rPr lang="en-GB" dirty="0"/>
              <a:t>	JavaScript files</a:t>
            </a:r>
          </a:p>
          <a:p>
            <a:r>
              <a:rPr lang="en-GB" dirty="0"/>
              <a:t>	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en-GB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/myScript.js"&gt;&lt;/script&gt;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Location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665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Dialog / popup windows: </a:t>
            </a:r>
            <a:r>
              <a:rPr lang="en-GB" dirty="0">
                <a:hlinkClick r:id="rId2"/>
              </a:rPr>
              <a:t>alert, confirm, prompt</a:t>
            </a:r>
            <a:endParaRPr lang="pl-PL" dirty="0"/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Console</a:t>
            </a:r>
            <a:r>
              <a:rPr lang="pl-PL" dirty="0"/>
              <a:t>: </a:t>
            </a:r>
            <a:r>
              <a:rPr lang="en-GB" dirty="0"/>
              <a:t>Chrome </a:t>
            </a:r>
            <a:r>
              <a:rPr lang="en-GB" dirty="0" err="1"/>
              <a:t>DevTools</a:t>
            </a:r>
            <a:endParaRPr lang="en-GB" dirty="0"/>
          </a:p>
          <a:p>
            <a:endParaRPr lang="en-GB" dirty="0"/>
          </a:p>
          <a:p>
            <a:r>
              <a:rPr lang="en-GB" dirty="0"/>
              <a:t>HTML DOM</a:t>
            </a:r>
          </a:p>
          <a:p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GB" sz="2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2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2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elementID</a:t>
            </a:r>
            <a:r>
              <a:rPr lang="en-GB" sz="2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GB" sz="2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textContent</a:t>
            </a:r>
            <a:r>
              <a:rPr lang="en-GB" sz="22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2200" dirty="0"/>
              <a:t> </a:t>
            </a:r>
          </a:p>
          <a:p>
            <a:r>
              <a:rPr lang="en-GB" sz="22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2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2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elementID</a:t>
            </a:r>
            <a:r>
              <a:rPr lang="en-GB" sz="2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GB" sz="2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GB" sz="2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/ Output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854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and variables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Boolean</a:t>
            </a:r>
          </a:p>
          <a:p>
            <a:r>
              <a:rPr lang="en-GB"/>
              <a:t>Null</a:t>
            </a:r>
          </a:p>
          <a:p>
            <a:r>
              <a:rPr lang="en-GB"/>
              <a:t>Undefined</a:t>
            </a:r>
          </a:p>
          <a:p>
            <a:r>
              <a:rPr lang="en-GB"/>
              <a:t>Number</a:t>
            </a:r>
          </a:p>
          <a:p>
            <a:r>
              <a:rPr lang="en-GB"/>
              <a:t>String</a:t>
            </a:r>
          </a:p>
          <a:p>
            <a:r>
              <a:rPr lang="en-GB"/>
              <a:t>Object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Dynamic types</a:t>
            </a:r>
          </a:p>
          <a:p>
            <a:r>
              <a:rPr lang="en-GB" dirty="0"/>
              <a:t>Variable declaration</a:t>
            </a:r>
          </a:p>
          <a:p>
            <a:r>
              <a:rPr lang="en-GB" dirty="0"/>
              <a:t>	</a:t>
            </a:r>
            <a:r>
              <a:rPr lang="en-GB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 = value;</a:t>
            </a:r>
          </a:p>
          <a:p>
            <a:r>
              <a:rPr lang="en-GB" dirty="0">
                <a:cs typeface="Courier New" panose="02070309020205020404" pitchFamily="49" charset="0"/>
              </a:rPr>
              <a:t>Variable scope</a:t>
            </a:r>
          </a:p>
          <a:p>
            <a:r>
              <a:rPr lang="en-GB" dirty="0">
                <a:cs typeface="Courier New" panose="02070309020205020404" pitchFamily="49" charset="0"/>
              </a:rPr>
              <a:t>	global, local</a:t>
            </a:r>
          </a:p>
          <a:p>
            <a:r>
              <a:rPr lang="en-GB" dirty="0">
                <a:cs typeface="Courier New" panose="02070309020205020404" pitchFamily="49" charset="0"/>
                <a:hlinkClick r:id="rId2"/>
              </a:rPr>
              <a:t>Grammar and types</a:t>
            </a:r>
            <a:endParaRPr lang="en-GB" dirty="0">
              <a:cs typeface="Courier New" panose="02070309020205020404" pitchFamily="49" charset="0"/>
            </a:endParaRP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581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Strings			</a:t>
            </a:r>
            <a:r>
              <a:rPr lang="en-GB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 name = "John May";</a:t>
            </a:r>
          </a:p>
          <a:p>
            <a:endParaRPr lang="en-GB" dirty="0"/>
          </a:p>
          <a:p>
            <a:r>
              <a:rPr lang="en-GB" dirty="0"/>
              <a:t>Numbers</a:t>
            </a:r>
            <a:r>
              <a:rPr lang="pl-PL" dirty="0"/>
              <a:t>			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120.5;</a:t>
            </a:r>
            <a:endParaRPr lang="en-GB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  <a:p>
            <a:r>
              <a:rPr lang="en-GB" dirty="0"/>
              <a:t>String functions		</a:t>
            </a:r>
            <a:r>
              <a:rPr lang="pl-PL" dirty="0">
                <a:hlinkClick r:id="rId2"/>
              </a:rPr>
              <a:t>JavaScript String Reference</a:t>
            </a:r>
            <a:endParaRPr lang="en-GB" dirty="0"/>
          </a:p>
          <a:p>
            <a:r>
              <a:rPr lang="en-GB" dirty="0"/>
              <a:t>Number functions		</a:t>
            </a:r>
            <a:r>
              <a:rPr lang="en-GB" dirty="0">
                <a:hlinkClick r:id="rId3"/>
              </a:rPr>
              <a:t>JavaScript Number Reference</a:t>
            </a:r>
            <a:endParaRPr lang="en-GB" dirty="0"/>
          </a:p>
          <a:p>
            <a:r>
              <a:rPr lang="en-GB" dirty="0"/>
              <a:t>				</a:t>
            </a:r>
            <a:r>
              <a:rPr lang="en-GB" dirty="0">
                <a:hlinkClick r:id="rId4"/>
              </a:rPr>
              <a:t>Numbers and dates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and numbers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253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multiple values in a single variable</a:t>
            </a:r>
          </a:p>
          <a:p>
            <a:endParaRPr lang="en-US" dirty="0"/>
          </a:p>
          <a:p>
            <a:r>
              <a:rPr lang="en-US" dirty="0"/>
              <a:t>Array declaration</a:t>
            </a:r>
          </a:p>
          <a:p>
            <a:r>
              <a:rPr lang="en-US" dirty="0"/>
              <a:t>	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array-name = [item1, item2, ...];</a:t>
            </a:r>
          </a:p>
          <a:p>
            <a:endParaRPr lang="en-US" dirty="0">
              <a:hlinkClick r:id="rId2" action="ppaction://hlinkfile"/>
            </a:endParaRPr>
          </a:p>
          <a:p>
            <a:r>
              <a:rPr lang="en-US" dirty="0">
                <a:hlinkClick r:id="rId2" action="ppaction://hlinkfile"/>
              </a:rPr>
              <a:t>Array methods to operate on array</a:t>
            </a:r>
            <a:endParaRPr lang="en-US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62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Block statement</a:t>
            </a:r>
            <a:r>
              <a:rPr lang="pl-PL" dirty="0"/>
              <a:t>			</a:t>
            </a:r>
            <a:r>
              <a:rPr lang="en-GB" dirty="0"/>
              <a:t>	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GB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Conditional statements</a:t>
            </a:r>
            <a:r>
              <a:rPr lang="pl-PL" dirty="0"/>
              <a:t>		</a:t>
            </a:r>
            <a:r>
              <a:rPr lang="en-GB" dirty="0"/>
              <a:t>	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if…else, switch</a:t>
            </a:r>
            <a:endParaRPr lang="en-GB" dirty="0"/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Loops and iteration</a:t>
            </a:r>
            <a:r>
              <a:rPr lang="pl-PL" dirty="0"/>
              <a:t>			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for, do…while, while</a:t>
            </a:r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control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651218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3017</TotalTime>
  <Words>820</Words>
  <Application>Microsoft Office PowerPoint</Application>
  <PresentationFormat>Panoramiczny</PresentationFormat>
  <Paragraphs>166</Paragraphs>
  <Slides>23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Motyw pakietu Office</vt:lpstr>
      <vt:lpstr>JavaScript Basics</vt:lpstr>
      <vt:lpstr>Agenda</vt:lpstr>
      <vt:lpstr>JavaScript</vt:lpstr>
      <vt:lpstr>JS Location</vt:lpstr>
      <vt:lpstr>Input / Output</vt:lpstr>
      <vt:lpstr>Data types and variables</vt:lpstr>
      <vt:lpstr>Strings and numbers</vt:lpstr>
      <vt:lpstr>Arrays</vt:lpstr>
      <vt:lpstr>Flow control</vt:lpstr>
      <vt:lpstr>Functions</vt:lpstr>
      <vt:lpstr>Events</vt:lpstr>
      <vt:lpstr>Software development tools</vt:lpstr>
      <vt:lpstr>To do</vt:lpstr>
      <vt:lpstr>Display message</vt:lpstr>
      <vt:lpstr>Enter data</vt:lpstr>
      <vt:lpstr>Execute a condition statement</vt:lpstr>
      <vt:lpstr>Try to guess</vt:lpstr>
      <vt:lpstr>Fix that code</vt:lpstr>
      <vt:lpstr>Construct a pattern</vt:lpstr>
      <vt:lpstr>Check an array</vt:lpstr>
      <vt:lpstr>Make a good speech</vt:lpstr>
      <vt:lpstr>Create an external script</vt:lpstr>
      <vt:lpstr>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379</cp:revision>
  <cp:lastPrinted>2017-02-08T15:25:29Z</cp:lastPrinted>
  <dcterms:created xsi:type="dcterms:W3CDTF">2017-01-20T14:56:17Z</dcterms:created>
  <dcterms:modified xsi:type="dcterms:W3CDTF">2017-02-08T17:10:31Z</dcterms:modified>
</cp:coreProperties>
</file>