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0c1cca21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0c1cca21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0c1cca21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0c1cca21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0c1cca21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0c1cca21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0c1cca21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0c1cca21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0c1cca21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0c1cca21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c1cca2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c1cca2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c1cca21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0c1cca21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0c1cca2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0c1cca2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0c1cca21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0c1cca21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0c1cca21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0c1cca21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0c1cca21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0c1cca21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Hinton’s capsules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48875" y="56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idx="1" type="body"/>
          </p:nvPr>
        </p:nvSpPr>
        <p:spPr>
          <a:xfrm>
            <a:off x="248875" y="2792550"/>
            <a:ext cx="8700300" cy="218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It iterates routing iteration ( r ) times through producing the output of a higher level capsule (capsule  j, layer L+1) from outputs of each capsule in the lower level (capsule i, layer L) through:</a:t>
            </a:r>
            <a:endParaRPr sz="1400"/>
          </a:p>
          <a:p>
            <a:pPr indent="-317500" lvl="0" marL="457200" rtl="0" algn="l">
              <a:spcBef>
                <a:spcPts val="0"/>
              </a:spcBef>
              <a:spcAft>
                <a:spcPts val="0"/>
              </a:spcAft>
              <a:buSzPts val="1400"/>
              <a:buAutoNum type="arabicParenR"/>
            </a:pPr>
            <a:r>
              <a:rPr lang="en" sz="1400"/>
              <a:t>Lines 4-6 calculates the output of higher level capsules based on the starting value of b_ij (starts at 0)</a:t>
            </a:r>
            <a:endParaRPr sz="1400"/>
          </a:p>
          <a:p>
            <a:pPr indent="-317500" lvl="1" marL="914400" marR="0" rtl="0" algn="l">
              <a:lnSpc>
                <a:spcPct val="115000"/>
              </a:lnSpc>
              <a:spcBef>
                <a:spcPts val="0"/>
              </a:spcBef>
              <a:spcAft>
                <a:spcPts val="0"/>
              </a:spcAft>
              <a:buClr>
                <a:schemeClr val="accent1"/>
              </a:buClr>
              <a:buSzPts val="1400"/>
              <a:buFont typeface="Lato"/>
              <a:buAutoNum type="alphaLcParenR"/>
            </a:pPr>
            <a:r>
              <a:rPr lang="en" sz="1400"/>
              <a:t>Line 4 calculates value of c_i which is all routing weights for lower level capsule i (softmax ensures each weight c_ij is non-negative and sum to 1 enforcing </a:t>
            </a:r>
            <a:r>
              <a:rPr lang="en" sz="1400"/>
              <a:t>probabilistic</a:t>
            </a:r>
            <a:r>
              <a:rPr lang="en" sz="1400"/>
              <a:t> nature)</a:t>
            </a:r>
            <a:endParaRPr sz="1400"/>
          </a:p>
          <a:p>
            <a:pPr indent="-317500" lvl="2" marL="1371600" marR="0" rtl="0" algn="l">
              <a:lnSpc>
                <a:spcPct val="115000"/>
              </a:lnSpc>
              <a:spcBef>
                <a:spcPts val="0"/>
              </a:spcBef>
              <a:spcAft>
                <a:spcPts val="0"/>
              </a:spcAft>
              <a:buSzPts val="1400"/>
              <a:buAutoNum type="romanLcParenR"/>
            </a:pPr>
            <a:r>
              <a:rPr lang="en" sz="1400"/>
              <a:t>During first iteration the value for all coefficient c_ij will be equal because all b_ij are 0</a:t>
            </a:r>
            <a:endParaRPr sz="1400"/>
          </a:p>
          <a:p>
            <a:pPr indent="-317500" lvl="2" marL="1371600" marR="0" rtl="0" algn="l">
              <a:lnSpc>
                <a:spcPct val="115000"/>
              </a:lnSpc>
              <a:spcBef>
                <a:spcPts val="0"/>
              </a:spcBef>
              <a:spcAft>
                <a:spcPts val="0"/>
              </a:spcAft>
              <a:buSzPts val="1400"/>
              <a:buAutoNum type="romanLcParenR"/>
            </a:pPr>
            <a:r>
              <a:rPr lang="en" sz="1400"/>
              <a:t>In this state L level capsules do not know which L+1 capsules best for their output</a:t>
            </a:r>
            <a:endParaRPr sz="1400"/>
          </a:p>
          <a:p>
            <a:pPr indent="-317500" lvl="1" marL="914400" marR="0" rtl="0" algn="l">
              <a:lnSpc>
                <a:spcPct val="115000"/>
              </a:lnSpc>
              <a:spcBef>
                <a:spcPts val="0"/>
              </a:spcBef>
              <a:spcAft>
                <a:spcPts val="0"/>
              </a:spcAft>
              <a:buSzPts val="1400"/>
              <a:buAutoNum type="alphaLcParenR"/>
            </a:pPr>
            <a:r>
              <a:rPr lang="en" sz="1400"/>
              <a:t>Line 5 adds input vectors weighted by routing coefficients c_ij producing vector s_j</a:t>
            </a:r>
            <a:endParaRPr sz="1400"/>
          </a:p>
          <a:p>
            <a:pPr indent="-317500" lvl="1" marL="914400" marR="0" rtl="0" algn="l">
              <a:lnSpc>
                <a:spcPct val="115000"/>
              </a:lnSpc>
              <a:spcBef>
                <a:spcPts val="0"/>
              </a:spcBef>
              <a:spcAft>
                <a:spcPts val="0"/>
              </a:spcAft>
              <a:buSzPts val="1400"/>
              <a:buAutoNum type="alphaLcParenR"/>
            </a:pPr>
            <a:r>
              <a:rPr lang="en" sz="1400"/>
              <a:t>Line 6 passes s_j through squash linearity which preserves direction but forces length &lt;= 1</a:t>
            </a:r>
            <a:endParaRPr sz="1400"/>
          </a:p>
        </p:txBody>
      </p:sp>
      <p:pic>
        <p:nvPicPr>
          <p:cNvPr id="149" name="Google Shape;149;p22"/>
          <p:cNvPicPr preferRelativeResize="0"/>
          <p:nvPr/>
        </p:nvPicPr>
        <p:blipFill>
          <a:blip r:embed="rId3">
            <a:alphaModFix/>
          </a:blip>
          <a:stretch>
            <a:fillRect/>
          </a:stretch>
        </p:blipFill>
        <p:spPr>
          <a:xfrm>
            <a:off x="248875" y="684875"/>
            <a:ext cx="7188675" cy="210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idx="1" type="body"/>
          </p:nvPr>
        </p:nvSpPr>
        <p:spPr>
          <a:xfrm>
            <a:off x="359875" y="2571750"/>
            <a:ext cx="84594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Lines 4-6 essentially calculate a hypothetical output of higher level capsules based on how the inputs are currently weighed </a:t>
            </a:r>
            <a:endParaRPr sz="1400"/>
          </a:p>
          <a:p>
            <a:pPr indent="-317500" lvl="0" marL="457200" rtl="0" algn="l">
              <a:spcBef>
                <a:spcPts val="0"/>
              </a:spcBef>
              <a:spcAft>
                <a:spcPts val="0"/>
              </a:spcAft>
              <a:buSzPts val="1400"/>
              <a:buAutoNum type="arabicParenR"/>
            </a:pPr>
            <a:r>
              <a:rPr lang="en" sz="1400"/>
              <a:t>Line 7 looks at each higher level capsule’s input and updates the weight b_ij according to the formula</a:t>
            </a:r>
            <a:endParaRPr sz="1400"/>
          </a:p>
          <a:p>
            <a:pPr indent="-317500" lvl="1" marL="914400" rtl="0" algn="l">
              <a:spcBef>
                <a:spcPts val="0"/>
              </a:spcBef>
              <a:spcAft>
                <a:spcPts val="0"/>
              </a:spcAft>
              <a:buSzPts val="1400"/>
              <a:buAutoNum type="alphaLcParenR"/>
            </a:pPr>
            <a:r>
              <a:rPr lang="en" sz="1400"/>
              <a:t>The formula says the new weight value equals the old value (b_ij) plus the dot product of the current output of the higher level capsule j (v_j) and input from the lower level i (u_ij)</a:t>
            </a:r>
            <a:endParaRPr sz="1400"/>
          </a:p>
          <a:p>
            <a:pPr indent="-317500" lvl="2" marL="1371600" rtl="0" algn="l">
              <a:spcBef>
                <a:spcPts val="0"/>
              </a:spcBef>
              <a:spcAft>
                <a:spcPts val="0"/>
              </a:spcAft>
              <a:buSzPts val="1400"/>
              <a:buAutoNum type="romanLcParenR"/>
            </a:pPr>
            <a:r>
              <a:rPr lang="en" sz="1400"/>
              <a:t>Because of the properties of the dot product this will raise the weight value more if the two vectors (from i and j) are pointing in more similar directions and decrease if in dissimilar direction</a:t>
            </a:r>
            <a:endParaRPr/>
          </a:p>
        </p:txBody>
      </p:sp>
      <p:pic>
        <p:nvPicPr>
          <p:cNvPr id="156" name="Google Shape;156;p23"/>
          <p:cNvPicPr preferRelativeResize="0"/>
          <p:nvPr/>
        </p:nvPicPr>
        <p:blipFill>
          <a:blip r:embed="rId3">
            <a:alphaModFix/>
          </a:blip>
          <a:stretch>
            <a:fillRect/>
          </a:stretch>
        </p:blipFill>
        <p:spPr>
          <a:xfrm>
            <a:off x="248875" y="464075"/>
            <a:ext cx="7188675" cy="210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4013500" y="688400"/>
            <a:ext cx="4896600" cy="365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Two higher level vectors whose output is represented by purple vectors v1 and v2 </a:t>
            </a:r>
            <a:endParaRPr/>
          </a:p>
          <a:p>
            <a:pPr indent="-298450" lvl="1" marL="914400" rtl="0" algn="l">
              <a:spcBef>
                <a:spcPts val="0"/>
              </a:spcBef>
              <a:spcAft>
                <a:spcPts val="0"/>
              </a:spcAft>
              <a:buSzPts val="1100"/>
              <a:buAutoNum type="alphaLcParenR"/>
            </a:pPr>
            <a:r>
              <a:rPr lang="en"/>
              <a:t>Output calculated by steps 4-6 in previous slide</a:t>
            </a:r>
            <a:endParaRPr/>
          </a:p>
          <a:p>
            <a:pPr indent="-311150" lvl="0" marL="457200" rtl="0" algn="l">
              <a:spcBef>
                <a:spcPts val="0"/>
              </a:spcBef>
              <a:spcAft>
                <a:spcPts val="0"/>
              </a:spcAft>
              <a:buSzPts val="1300"/>
              <a:buChar char="●"/>
            </a:pPr>
            <a:r>
              <a:rPr lang="en"/>
              <a:t>The orange vector represents input from one of the lower level capsules and the black represent all the other inputs from lower-level capsules</a:t>
            </a:r>
            <a:endParaRPr/>
          </a:p>
          <a:p>
            <a:pPr indent="-311150" lvl="0" marL="457200" rtl="0" algn="l">
              <a:spcBef>
                <a:spcPts val="0"/>
              </a:spcBef>
              <a:spcAft>
                <a:spcPts val="0"/>
              </a:spcAft>
              <a:buSzPts val="1300"/>
              <a:buChar char="●"/>
            </a:pPr>
            <a:r>
              <a:rPr lang="en"/>
              <a:t>On the left side, because the dot product of V_1 and u_11 would be negative, the routing coefficient c_11 would decrease</a:t>
            </a:r>
            <a:endParaRPr/>
          </a:p>
          <a:p>
            <a:pPr indent="-311150" lvl="0" marL="457200" rtl="0" algn="l">
              <a:spcBef>
                <a:spcPts val="0"/>
              </a:spcBef>
              <a:spcAft>
                <a:spcPts val="0"/>
              </a:spcAft>
              <a:buSzPts val="1300"/>
              <a:buChar char="●"/>
            </a:pPr>
            <a:r>
              <a:rPr lang="en"/>
              <a:t>On the right side the opposite would be truw</a:t>
            </a:r>
            <a:endParaRPr/>
          </a:p>
          <a:p>
            <a:pPr indent="-311150" lvl="0" marL="457200" rtl="0" algn="l">
              <a:spcBef>
                <a:spcPts val="0"/>
              </a:spcBef>
              <a:spcAft>
                <a:spcPts val="0"/>
              </a:spcAft>
              <a:buSzPts val="1300"/>
              <a:buChar char="●"/>
            </a:pPr>
            <a:r>
              <a:rPr lang="en"/>
              <a:t>This procedure is repeated for all higher level capsules and for all outputs of each capsule</a:t>
            </a:r>
            <a:endParaRPr/>
          </a:p>
          <a:p>
            <a:pPr indent="-311150" lvl="0" marL="457200" rtl="0" algn="l">
              <a:spcBef>
                <a:spcPts val="0"/>
              </a:spcBef>
              <a:spcAft>
                <a:spcPts val="0"/>
              </a:spcAft>
              <a:buSzPts val="1300"/>
              <a:buChar char="●"/>
            </a:pPr>
            <a:r>
              <a:rPr lang="en"/>
              <a:t>This results in a set of routing coefficients that best matches outputs from lower level to higher level</a:t>
            </a:r>
            <a:endParaRPr/>
          </a:p>
          <a:p>
            <a:pPr indent="-311150" lvl="0" marL="457200" rtl="0" algn="l">
              <a:spcBef>
                <a:spcPts val="0"/>
              </a:spcBef>
              <a:spcAft>
                <a:spcPts val="0"/>
              </a:spcAft>
              <a:buSzPts val="1300"/>
              <a:buChar char="●"/>
            </a:pPr>
            <a:r>
              <a:rPr lang="en"/>
              <a:t>Now the network moves on to training the next layer</a:t>
            </a:r>
            <a:endParaRPr/>
          </a:p>
          <a:p>
            <a:pPr indent="0" lvl="0" marL="0" rtl="0" algn="l">
              <a:spcBef>
                <a:spcPts val="1600"/>
              </a:spcBef>
              <a:spcAft>
                <a:spcPts val="1600"/>
              </a:spcAft>
              <a:buNone/>
            </a:pPr>
            <a:r>
              <a:rPr lang="en"/>
              <a:t>Side note: The recommended # of routing iterations is, surprisingly to me, only 3. More iterations tended to overfit the data according to the paper</a:t>
            </a:r>
            <a:endParaRPr/>
          </a:p>
        </p:txBody>
      </p:sp>
      <p:pic>
        <p:nvPicPr>
          <p:cNvPr id="162" name="Google Shape;162;p24"/>
          <p:cNvPicPr preferRelativeResize="0"/>
          <p:nvPr/>
        </p:nvPicPr>
        <p:blipFill>
          <a:blip r:embed="rId3">
            <a:alphaModFix/>
          </a:blip>
          <a:stretch>
            <a:fillRect/>
          </a:stretch>
        </p:blipFill>
        <p:spPr>
          <a:xfrm>
            <a:off x="181425" y="619950"/>
            <a:ext cx="3588726" cy="306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586575" y="578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CNNs</a:t>
            </a:r>
            <a:endParaRPr/>
          </a:p>
        </p:txBody>
      </p:sp>
      <p:sp>
        <p:nvSpPr>
          <p:cNvPr id="93" name="Google Shape;93;p14"/>
          <p:cNvSpPr txBox="1"/>
          <p:nvPr>
            <p:ph idx="1" type="body"/>
          </p:nvPr>
        </p:nvSpPr>
        <p:spPr>
          <a:xfrm>
            <a:off x="0" y="1273600"/>
            <a:ext cx="5776800" cy="370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They do not encode the position and orientation of the object into their predictions</a:t>
            </a:r>
            <a:endParaRPr/>
          </a:p>
          <a:p>
            <a:pPr indent="-298450" lvl="1" marL="914400" rtl="0" algn="l">
              <a:spcBef>
                <a:spcPts val="0"/>
              </a:spcBef>
              <a:spcAft>
                <a:spcPts val="0"/>
              </a:spcAft>
              <a:buSzPts val="1100"/>
              <a:buAutoNum type="alphaLcParenR"/>
            </a:pPr>
            <a:r>
              <a:rPr lang="en" sz="1350">
                <a:solidFill>
                  <a:srgbClr val="787878"/>
                </a:solidFill>
                <a:highlight>
                  <a:srgbClr val="FFFFFF"/>
                </a:highlight>
                <a:latin typeface="Arial"/>
                <a:ea typeface="Arial"/>
                <a:cs typeface="Arial"/>
                <a:sym typeface="Arial"/>
              </a:rPr>
              <a:t>AlexNet, which was the first major CNN and which won the ImageNet competition in 2012, solved this problem by training the CNN on augmented images. That is, they took an image and created many versions of it by tilting it, inverting it, rotating it and so on</a:t>
            </a:r>
            <a:endParaRPr sz="1350">
              <a:solidFill>
                <a:srgbClr val="787878"/>
              </a:solidFill>
              <a:highlight>
                <a:srgbClr val="FFFFFF"/>
              </a:highlight>
              <a:latin typeface="Arial"/>
              <a:ea typeface="Arial"/>
              <a:cs typeface="Arial"/>
              <a:sym typeface="Arial"/>
            </a:endParaRPr>
          </a:p>
          <a:p>
            <a:pPr indent="-314325" lvl="0" marL="457200" rtl="0" algn="l">
              <a:spcBef>
                <a:spcPts val="0"/>
              </a:spcBef>
              <a:spcAft>
                <a:spcPts val="0"/>
              </a:spcAft>
              <a:buClr>
                <a:srgbClr val="787878"/>
              </a:buClr>
              <a:buSzPts val="1350"/>
              <a:buFont typeface="Arial"/>
              <a:buAutoNum type="arabicParenR"/>
            </a:pPr>
            <a:r>
              <a:rPr lang="en" sz="1350">
                <a:solidFill>
                  <a:srgbClr val="787878"/>
                </a:solidFill>
                <a:highlight>
                  <a:srgbClr val="FFFFFF"/>
                </a:highlight>
                <a:latin typeface="Arial"/>
                <a:ea typeface="Arial"/>
                <a:cs typeface="Arial"/>
                <a:sym typeface="Arial"/>
              </a:rPr>
              <a:t>Make predictions by checking if certain components are presents in the image or not, ignoring how they relate to each other</a:t>
            </a:r>
            <a:endParaRPr sz="1350">
              <a:solidFill>
                <a:srgbClr val="787878"/>
              </a:solidFill>
              <a:highlight>
                <a:srgbClr val="FFFFFF"/>
              </a:highlight>
              <a:latin typeface="Arial"/>
              <a:ea typeface="Arial"/>
              <a:cs typeface="Arial"/>
              <a:sym typeface="Arial"/>
            </a:endParaRPr>
          </a:p>
          <a:p>
            <a:pPr indent="-314325" lvl="0" marL="457200" rtl="0" algn="l">
              <a:spcBef>
                <a:spcPts val="0"/>
              </a:spcBef>
              <a:spcAft>
                <a:spcPts val="0"/>
              </a:spcAft>
              <a:buClr>
                <a:srgbClr val="787878"/>
              </a:buClr>
              <a:buSzPts val="1350"/>
              <a:buFont typeface="Arial"/>
              <a:buAutoNum type="arabicParenR"/>
            </a:pPr>
            <a:r>
              <a:rPr lang="en" sz="1350">
                <a:solidFill>
                  <a:srgbClr val="787878"/>
                </a:solidFill>
                <a:highlight>
                  <a:srgbClr val="FFFFFF"/>
                </a:highlight>
                <a:latin typeface="Arial"/>
                <a:ea typeface="Arial"/>
                <a:cs typeface="Arial"/>
                <a:sym typeface="Arial"/>
              </a:rPr>
              <a:t>All lower level details are sent to higher level neurons</a:t>
            </a:r>
            <a:endParaRPr sz="1350">
              <a:solidFill>
                <a:srgbClr val="787878"/>
              </a:solidFill>
              <a:highlight>
                <a:srgbClr val="FFFFFF"/>
              </a:highlight>
              <a:latin typeface="Arial"/>
              <a:ea typeface="Arial"/>
              <a:cs typeface="Arial"/>
              <a:sym typeface="Arial"/>
            </a:endParaRPr>
          </a:p>
          <a:p>
            <a:pPr indent="-314325" lvl="1" marL="914400" rtl="0" algn="l">
              <a:spcBef>
                <a:spcPts val="0"/>
              </a:spcBef>
              <a:spcAft>
                <a:spcPts val="0"/>
              </a:spcAft>
              <a:buClr>
                <a:srgbClr val="787878"/>
              </a:buClr>
              <a:buSzPts val="1350"/>
              <a:buFont typeface="Arial"/>
              <a:buAutoNum type="alphaLcParenR"/>
            </a:pPr>
            <a:r>
              <a:rPr lang="en" sz="1350">
                <a:solidFill>
                  <a:srgbClr val="787878"/>
                </a:solidFill>
                <a:highlight>
                  <a:srgbClr val="FFFFFF"/>
                </a:highlight>
                <a:latin typeface="Arial"/>
                <a:ea typeface="Arial"/>
                <a:cs typeface="Arial"/>
                <a:sym typeface="Arial"/>
              </a:rPr>
              <a:t>Hintons argues it would be better to route the image to specific neurons that have the capability to deal with those features</a:t>
            </a:r>
            <a:endParaRPr sz="1350">
              <a:solidFill>
                <a:srgbClr val="787878"/>
              </a:solidFill>
              <a:highlight>
                <a:srgbClr val="FFFFFF"/>
              </a:highlight>
              <a:latin typeface="Arial"/>
              <a:ea typeface="Arial"/>
              <a:cs typeface="Arial"/>
              <a:sym typeface="Arial"/>
            </a:endParaRPr>
          </a:p>
          <a:p>
            <a:pPr indent="-314325" lvl="1" marL="914400" rtl="0" algn="l">
              <a:spcBef>
                <a:spcPts val="0"/>
              </a:spcBef>
              <a:spcAft>
                <a:spcPts val="0"/>
              </a:spcAft>
              <a:buClr>
                <a:srgbClr val="787878"/>
              </a:buClr>
              <a:buSzPts val="1350"/>
              <a:buFont typeface="Arial"/>
              <a:buAutoNum type="alphaLcParenR"/>
            </a:pPr>
            <a:r>
              <a:rPr lang="en" sz="1350">
                <a:solidFill>
                  <a:srgbClr val="787878"/>
                </a:solidFill>
                <a:highlight>
                  <a:srgbClr val="FFFFFF"/>
                </a:highlight>
                <a:latin typeface="Arial"/>
                <a:ea typeface="Arial"/>
                <a:cs typeface="Arial"/>
                <a:sym typeface="Arial"/>
              </a:rPr>
              <a:t>A face would have capsules route info about the pose and probability of ears, nose, etc to a higher level face capsule which would be able to compare “closeness” of features</a:t>
            </a:r>
            <a:endParaRPr sz="1350">
              <a:solidFill>
                <a:srgbClr val="787878"/>
              </a:solidFill>
              <a:highlight>
                <a:srgbClr val="FFFFFF"/>
              </a:highlight>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5841724" y="818274"/>
            <a:ext cx="3302276" cy="1753475"/>
          </a:xfrm>
          <a:prstGeom prst="rect">
            <a:avLst/>
          </a:prstGeom>
          <a:noFill/>
          <a:ln>
            <a:noFill/>
          </a:ln>
        </p:spPr>
      </p:pic>
      <p:pic>
        <p:nvPicPr>
          <p:cNvPr id="95" name="Google Shape;95;p14"/>
          <p:cNvPicPr preferRelativeResize="0"/>
          <p:nvPr/>
        </p:nvPicPr>
        <p:blipFill>
          <a:blip r:embed="rId4">
            <a:alphaModFix/>
          </a:blip>
          <a:stretch>
            <a:fillRect/>
          </a:stretch>
        </p:blipFill>
        <p:spPr>
          <a:xfrm>
            <a:off x="5776850" y="3286100"/>
            <a:ext cx="3367149" cy="18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Graphics and the brain</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Computer graphics have hard coded a solution to this spatial relation problem:</a:t>
            </a:r>
            <a:endParaRPr sz="1800"/>
          </a:p>
          <a:p>
            <a:pPr indent="-342900" lvl="1" marL="914400" rtl="0" algn="l">
              <a:spcBef>
                <a:spcPts val="0"/>
              </a:spcBef>
              <a:spcAft>
                <a:spcPts val="0"/>
              </a:spcAft>
              <a:buSzPts val="1800"/>
              <a:buAutoNum type="alphaLcParenR"/>
            </a:pPr>
            <a:r>
              <a:rPr lang="en" sz="1800"/>
              <a:t>Objects are represented as arrays of geometrical objects &amp; matrices in memory</a:t>
            </a:r>
            <a:endParaRPr sz="1800"/>
          </a:p>
          <a:p>
            <a:pPr indent="-342900" lvl="1" marL="914400" rtl="0" algn="l">
              <a:spcBef>
                <a:spcPts val="0"/>
              </a:spcBef>
              <a:spcAft>
                <a:spcPts val="0"/>
              </a:spcAft>
              <a:buSzPts val="1800"/>
              <a:buAutoNum type="alphaLcParenR"/>
            </a:pPr>
            <a:r>
              <a:rPr lang="en" sz="1800"/>
              <a:t>This is then rendered to the screen using special software</a:t>
            </a:r>
            <a:endParaRPr sz="1800"/>
          </a:p>
          <a:p>
            <a:pPr indent="-342900" lvl="0" marL="457200" rtl="0" algn="l">
              <a:spcBef>
                <a:spcPts val="0"/>
              </a:spcBef>
              <a:spcAft>
                <a:spcPts val="0"/>
              </a:spcAft>
              <a:buSzPts val="1800"/>
              <a:buChar char="●"/>
            </a:pPr>
            <a:r>
              <a:rPr lang="en" sz="1800"/>
              <a:t>Hinton argues brains do the opposite of rendering:</a:t>
            </a:r>
            <a:endParaRPr sz="1800"/>
          </a:p>
          <a:p>
            <a:pPr indent="-342900" lvl="1" marL="914400" rtl="0" algn="l">
              <a:spcBef>
                <a:spcPts val="0"/>
              </a:spcBef>
              <a:spcAft>
                <a:spcPts val="0"/>
              </a:spcAft>
              <a:buSzPts val="1800"/>
              <a:buAutoNum type="alphaLcParenR"/>
            </a:pPr>
            <a:r>
              <a:rPr lang="en" sz="1800"/>
              <a:t>From visual info they deconstruct a hierarchical representation of the world and try to match it with already learned patterns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a capsule</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Output: </a:t>
            </a:r>
            <a:endParaRPr sz="1800"/>
          </a:p>
          <a:p>
            <a:pPr indent="-342900" lvl="1" marL="914400" rtl="0" algn="l">
              <a:spcBef>
                <a:spcPts val="0"/>
              </a:spcBef>
              <a:spcAft>
                <a:spcPts val="0"/>
              </a:spcAft>
              <a:buSzPts val="1800"/>
              <a:buAutoNum type="alphaLcParenR"/>
            </a:pPr>
            <a:r>
              <a:rPr lang="en" sz="1800"/>
              <a:t>Probability of detection of a feature is the length of the output vector</a:t>
            </a:r>
            <a:endParaRPr sz="1800"/>
          </a:p>
          <a:p>
            <a:pPr indent="-342900" lvl="1" marL="914400" rtl="0" algn="l">
              <a:spcBef>
                <a:spcPts val="0"/>
              </a:spcBef>
              <a:spcAft>
                <a:spcPts val="0"/>
              </a:spcAft>
              <a:buSzPts val="1800"/>
              <a:buAutoNum type="alphaLcParenR"/>
            </a:pPr>
            <a:r>
              <a:rPr lang="en" sz="1800"/>
              <a:t>Orientation (pose) of detected feature is the direction of vector</a:t>
            </a:r>
            <a:endParaRPr sz="1800"/>
          </a:p>
          <a:p>
            <a:pPr indent="-342900" lvl="0" marL="457200" rtl="0" algn="l">
              <a:spcBef>
                <a:spcPts val="0"/>
              </a:spcBef>
              <a:spcAft>
                <a:spcPts val="0"/>
              </a:spcAft>
              <a:buSzPts val="1800"/>
              <a:buAutoNum type="arabicParenR"/>
            </a:pPr>
            <a:r>
              <a:rPr lang="en" sz="1800"/>
              <a:t>This leads to activities equivariance </a:t>
            </a:r>
            <a:endParaRPr sz="1800"/>
          </a:p>
          <a:p>
            <a:pPr indent="-342900" lvl="1" marL="914400" rtl="0" algn="l">
              <a:spcBef>
                <a:spcPts val="0"/>
              </a:spcBef>
              <a:spcAft>
                <a:spcPts val="0"/>
              </a:spcAft>
              <a:buSzPts val="1800"/>
              <a:buAutoNum type="alphaLcParenR"/>
            </a:pPr>
            <a:r>
              <a:rPr lang="en" sz="1800"/>
              <a:t>Neuronal activities will change when an object moves, but the probabilities of detection stay constant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83925" y="125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Neuron VS Capsule</a:t>
            </a:r>
            <a:endParaRPr/>
          </a:p>
        </p:txBody>
      </p:sp>
      <p:sp>
        <p:nvSpPr>
          <p:cNvPr id="113" name="Google Shape;113;p17"/>
          <p:cNvSpPr txBox="1"/>
          <p:nvPr>
            <p:ph idx="1" type="body"/>
          </p:nvPr>
        </p:nvSpPr>
        <p:spPr>
          <a:xfrm>
            <a:off x="183925" y="21048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Input/Ouput</a:t>
            </a:r>
            <a:endParaRPr sz="1800"/>
          </a:p>
          <a:p>
            <a:pPr indent="-342900" lvl="1" marL="914400" rtl="0" algn="l">
              <a:spcBef>
                <a:spcPts val="0"/>
              </a:spcBef>
              <a:spcAft>
                <a:spcPts val="0"/>
              </a:spcAft>
              <a:buSzPts val="1800"/>
              <a:buAutoNum type="alphaLcParenR"/>
            </a:pPr>
            <a:r>
              <a:rPr lang="en" sz="1800"/>
              <a:t>Neuron: scalar</a:t>
            </a:r>
            <a:endParaRPr sz="1800"/>
          </a:p>
          <a:p>
            <a:pPr indent="-342900" lvl="1" marL="914400" rtl="0" algn="l">
              <a:spcBef>
                <a:spcPts val="0"/>
              </a:spcBef>
              <a:spcAft>
                <a:spcPts val="0"/>
              </a:spcAft>
              <a:buSzPts val="1800"/>
              <a:buAutoNum type="alphaLcParenR"/>
            </a:pPr>
            <a:r>
              <a:rPr lang="en" sz="1800"/>
              <a:t>Capsule: vector</a:t>
            </a:r>
            <a:endParaRPr sz="1800"/>
          </a:p>
          <a:p>
            <a:pPr indent="-342900" lvl="0" marL="457200" rtl="0" algn="l">
              <a:spcBef>
                <a:spcPts val="0"/>
              </a:spcBef>
              <a:spcAft>
                <a:spcPts val="0"/>
              </a:spcAft>
              <a:buSzPts val="1800"/>
              <a:buChar char="●"/>
            </a:pPr>
            <a:r>
              <a:rPr lang="en" sz="1800"/>
              <a:t>Operation</a:t>
            </a:r>
            <a:endParaRPr sz="1800"/>
          </a:p>
          <a:p>
            <a:pPr indent="-342900" lvl="1" marL="914400" rtl="0" algn="l">
              <a:spcBef>
                <a:spcPts val="0"/>
              </a:spcBef>
              <a:spcAft>
                <a:spcPts val="0"/>
              </a:spcAft>
              <a:buSzPts val="1800"/>
              <a:buAutoNum type="alphaLcParenR"/>
            </a:pPr>
            <a:r>
              <a:rPr lang="en" sz="1800"/>
              <a:t>Neuron: summation of weighted input scalars and then activation fxn</a:t>
            </a:r>
            <a:endParaRPr sz="1800"/>
          </a:p>
          <a:p>
            <a:pPr indent="-342900" lvl="1" marL="914400" rtl="0" algn="l">
              <a:spcBef>
                <a:spcPts val="0"/>
              </a:spcBef>
              <a:spcAft>
                <a:spcPts val="0"/>
              </a:spcAft>
              <a:buSzPts val="1800"/>
              <a:buAutoNum type="alphaLcParenR"/>
            </a:pPr>
            <a:r>
              <a:rPr lang="en" sz="1800"/>
              <a:t>Capsule: matrix multiplication of input vectors, scalar weighting of vectors, sum of weighted vectors, activation fxn</a:t>
            </a:r>
            <a:endParaRPr sz="1800"/>
          </a:p>
        </p:txBody>
      </p:sp>
      <p:pic>
        <p:nvPicPr>
          <p:cNvPr id="114" name="Google Shape;114;p17"/>
          <p:cNvPicPr preferRelativeResize="0"/>
          <p:nvPr/>
        </p:nvPicPr>
        <p:blipFill>
          <a:blip r:embed="rId3">
            <a:alphaModFix/>
          </a:blip>
          <a:stretch>
            <a:fillRect/>
          </a:stretch>
        </p:blipFill>
        <p:spPr>
          <a:xfrm>
            <a:off x="2944950" y="1714500"/>
            <a:ext cx="5943600" cy="171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95675" y="617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Matrix multiplication of input vectors</a:t>
            </a:r>
            <a:endParaRPr/>
          </a:p>
        </p:txBody>
      </p:sp>
      <p:sp>
        <p:nvSpPr>
          <p:cNvPr id="120" name="Google Shape;120;p18"/>
          <p:cNvSpPr txBox="1"/>
          <p:nvPr>
            <p:ph idx="1" type="body"/>
          </p:nvPr>
        </p:nvSpPr>
        <p:spPr>
          <a:xfrm>
            <a:off x="729450" y="1467725"/>
            <a:ext cx="2972400" cy="287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Receives vector(s) as input from previous capsule(s)</a:t>
            </a:r>
            <a:endParaRPr sz="1400"/>
          </a:p>
          <a:p>
            <a:pPr indent="-311150" lvl="0" marL="457200" rtl="0" algn="l">
              <a:spcBef>
                <a:spcPts val="0"/>
              </a:spcBef>
              <a:spcAft>
                <a:spcPts val="0"/>
              </a:spcAft>
              <a:buSzPts val="1300"/>
              <a:buChar char="●"/>
            </a:pPr>
            <a:r>
              <a:rPr lang="en"/>
              <a:t>Vectors are multiplied by weight matrices that encode the relationship between lower and higher level features</a:t>
            </a:r>
            <a:endParaRPr/>
          </a:p>
          <a:p>
            <a:pPr indent="-298450" lvl="1" marL="914400" rtl="0" algn="l">
              <a:spcBef>
                <a:spcPts val="0"/>
              </a:spcBef>
              <a:spcAft>
                <a:spcPts val="0"/>
              </a:spcAft>
              <a:buSzPts val="1100"/>
              <a:buAutoNum type="alphaLcParenR"/>
            </a:pPr>
            <a:r>
              <a:rPr lang="en"/>
              <a:t>ex/ a certain weight matrix might encode relationship between nose and face; face is centered around nose, is 10X the size of nose and its orientation in space corresponds to the nose</a:t>
            </a:r>
            <a:endParaRPr/>
          </a:p>
          <a:p>
            <a:pPr indent="-298450" lvl="1" marL="914400" rtl="0" algn="l">
              <a:spcBef>
                <a:spcPts val="0"/>
              </a:spcBef>
              <a:spcAft>
                <a:spcPts val="0"/>
              </a:spcAft>
              <a:buSzPts val="1100"/>
              <a:buAutoNum type="alphaLcParenR"/>
            </a:pPr>
            <a:r>
              <a:rPr lang="en"/>
              <a:t>These weight matrices are learned by backprop and their shape is a design choice</a:t>
            </a:r>
            <a:endParaRPr/>
          </a:p>
        </p:txBody>
      </p:sp>
      <p:sp>
        <p:nvSpPr>
          <p:cNvPr id="121" name="Google Shape;121;p18"/>
          <p:cNvSpPr txBox="1"/>
          <p:nvPr/>
        </p:nvSpPr>
        <p:spPr>
          <a:xfrm>
            <a:off x="3935575" y="1467725"/>
            <a:ext cx="5013600" cy="72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a:solidFill>
                  <a:srgbClr val="666666"/>
                </a:solidFill>
              </a:rPr>
              <a:t>After multiplying these weight matrices the result is a new vector that is the predicted position of the higher level feature based on only that input</a:t>
            </a:r>
            <a:endParaRPr>
              <a:solidFill>
                <a:srgbClr val="666666"/>
              </a:solidFill>
            </a:endParaRPr>
          </a:p>
        </p:txBody>
      </p:sp>
      <p:pic>
        <p:nvPicPr>
          <p:cNvPr id="122" name="Google Shape;122;p18"/>
          <p:cNvPicPr preferRelativeResize="0"/>
          <p:nvPr/>
        </p:nvPicPr>
        <p:blipFill>
          <a:blip r:embed="rId3">
            <a:alphaModFix/>
          </a:blip>
          <a:stretch>
            <a:fillRect/>
          </a:stretch>
        </p:blipFill>
        <p:spPr>
          <a:xfrm>
            <a:off x="5081863" y="2194925"/>
            <a:ext cx="2721026" cy="287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Scalar weighting of input vectors</a:t>
            </a:r>
            <a:endParaRPr/>
          </a:p>
        </p:txBody>
      </p:sp>
      <p:sp>
        <p:nvSpPr>
          <p:cNvPr id="128" name="Google Shape;128;p19"/>
          <p:cNvSpPr txBox="1"/>
          <p:nvPr>
            <p:ph idx="1" type="body"/>
          </p:nvPr>
        </p:nvSpPr>
        <p:spPr>
          <a:xfrm>
            <a:off x="5974775" y="2078875"/>
            <a:ext cx="2443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next step is taking these matrix multiplied outputs of lower level capsules and weighting them by a scalar</a:t>
            </a:r>
            <a:endParaRPr/>
          </a:p>
          <a:p>
            <a:pPr indent="-311150" lvl="0" marL="457200" rtl="0" algn="l">
              <a:spcBef>
                <a:spcPts val="0"/>
              </a:spcBef>
              <a:spcAft>
                <a:spcPts val="0"/>
              </a:spcAft>
              <a:buSzPts val="1300"/>
              <a:buChar char="●"/>
            </a:pPr>
            <a:r>
              <a:rPr lang="en"/>
              <a:t>This is done according to the dynamic routing algorithm</a:t>
            </a:r>
            <a:endParaRPr/>
          </a:p>
        </p:txBody>
      </p:sp>
      <p:pic>
        <p:nvPicPr>
          <p:cNvPr id="129" name="Google Shape;129;p19"/>
          <p:cNvPicPr preferRelativeResize="0"/>
          <p:nvPr/>
        </p:nvPicPr>
        <p:blipFill>
          <a:blip r:embed="rId3">
            <a:alphaModFix/>
          </a:blip>
          <a:stretch>
            <a:fillRect/>
          </a:stretch>
        </p:blipFill>
        <p:spPr>
          <a:xfrm>
            <a:off x="256300" y="1853850"/>
            <a:ext cx="5718474" cy="28431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Dynamic Routing</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After the input vectors have been weighted, according to back-propogated matrix values that correspond to how the lower level features inform the higher, the dynamic routing algorithm must be carried out</a:t>
            </a:r>
            <a:endParaRPr sz="1600"/>
          </a:p>
          <a:p>
            <a:pPr indent="-330200" lvl="0" marL="457200" rtl="0" algn="l">
              <a:spcBef>
                <a:spcPts val="0"/>
              </a:spcBef>
              <a:spcAft>
                <a:spcPts val="0"/>
              </a:spcAft>
              <a:buSzPts val="1600"/>
              <a:buChar char="●"/>
            </a:pPr>
            <a:r>
              <a:rPr lang="en" sz="1600"/>
              <a:t>This algorithm chooses a second set of weight values (this time scalars, not matrices) to weight how much each input vector (ex/ eyes, mouth, nose) should contribute to the next higher level output vector (ex/ face)</a:t>
            </a:r>
            <a:endParaRPr sz="1600"/>
          </a:p>
          <a:p>
            <a:pPr indent="-330200" lvl="0" marL="457200" rtl="0" algn="l">
              <a:spcBef>
                <a:spcPts val="0"/>
              </a:spcBef>
              <a:spcAft>
                <a:spcPts val="0"/>
              </a:spcAft>
              <a:buSzPts val="1600"/>
              <a:buChar char="●"/>
            </a:pPr>
            <a:r>
              <a:rPr lang="en" sz="1600"/>
              <a:t>Why?</a:t>
            </a:r>
            <a:endParaRPr sz="1600"/>
          </a:p>
          <a:p>
            <a:pPr indent="-330200" lvl="1" marL="914400" rtl="0" algn="l">
              <a:spcBef>
                <a:spcPts val="0"/>
              </a:spcBef>
              <a:spcAft>
                <a:spcPts val="0"/>
              </a:spcAft>
              <a:buSzPts val="1600"/>
              <a:buAutoNum type="alphaLcParenR"/>
            </a:pPr>
            <a:r>
              <a:rPr lang="en" sz="1600"/>
              <a:t>Each lower level layer needs to decide how to send its output vector to higher level capsules and so the weights essentially define a probability that its output is  relevant, or “belongs to,” the higher level capsule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Dynamic Routing</a:t>
            </a:r>
            <a:endParaRPr/>
          </a:p>
        </p:txBody>
      </p:sp>
      <p:sp>
        <p:nvSpPr>
          <p:cNvPr id="141" name="Google Shape;141;p21"/>
          <p:cNvSpPr txBox="1"/>
          <p:nvPr>
            <p:ph idx="1" type="body"/>
          </p:nvPr>
        </p:nvSpPr>
        <p:spPr>
          <a:xfrm>
            <a:off x="729450" y="1853850"/>
            <a:ext cx="4167300" cy="248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decide which capsule(s) a lower level capsules output is relevant to it must “see into the future” </a:t>
            </a:r>
            <a:endParaRPr/>
          </a:p>
          <a:p>
            <a:pPr indent="-311150" lvl="0" marL="457200" rtl="0" algn="l">
              <a:spcBef>
                <a:spcPts val="0"/>
              </a:spcBef>
              <a:spcAft>
                <a:spcPts val="0"/>
              </a:spcAft>
              <a:buSzPts val="1300"/>
              <a:buChar char="●"/>
            </a:pPr>
            <a:r>
              <a:rPr lang="en"/>
              <a:t>The algorithm does this by making the weight value correspond to capsules whose current outputs are similar to the input it is giving</a:t>
            </a:r>
            <a:endParaRPr/>
          </a:p>
          <a:p>
            <a:pPr indent="-298450" lvl="1" marL="914400" rtl="0" algn="l">
              <a:spcBef>
                <a:spcPts val="0"/>
              </a:spcBef>
              <a:spcAft>
                <a:spcPts val="0"/>
              </a:spcAft>
              <a:buSzPts val="1100"/>
              <a:buAutoNum type="alphaLcParenR"/>
            </a:pPr>
            <a:r>
              <a:rPr lang="en"/>
              <a:t>Here it would send it to capsule K obviously</a:t>
            </a:r>
            <a:endParaRPr/>
          </a:p>
          <a:p>
            <a:pPr indent="-311150" lvl="0" marL="457200" rtl="0" algn="l">
              <a:spcBef>
                <a:spcPts val="0"/>
              </a:spcBef>
              <a:spcAft>
                <a:spcPts val="0"/>
              </a:spcAft>
              <a:buSzPts val="1300"/>
              <a:buChar char="●"/>
            </a:pPr>
            <a:r>
              <a:rPr lang="en"/>
              <a:t>Intuition: A capsule will send its output to the higher level capsule that “Agrees” with its input</a:t>
            </a:r>
            <a:endParaRPr/>
          </a:p>
          <a:p>
            <a:pPr indent="-298450" lvl="1" marL="914400" rtl="0" algn="l">
              <a:spcBef>
                <a:spcPts val="0"/>
              </a:spcBef>
              <a:spcAft>
                <a:spcPts val="0"/>
              </a:spcAft>
              <a:buSzPts val="1100"/>
              <a:buAutoNum type="alphaLcParenR"/>
            </a:pPr>
            <a:r>
              <a:rPr lang="en"/>
              <a:t>This makes sense because clearly a nose capsule would rather send its output to a Face rather than Arm capsule</a:t>
            </a:r>
            <a:endParaRPr/>
          </a:p>
          <a:p>
            <a:pPr indent="0" lvl="0" marL="0" rtl="0" algn="l">
              <a:spcBef>
                <a:spcPts val="1600"/>
              </a:spcBef>
              <a:spcAft>
                <a:spcPts val="1600"/>
              </a:spcAft>
              <a:buNone/>
            </a:pPr>
            <a:r>
              <a:t/>
            </a:r>
            <a:endParaRPr/>
          </a:p>
        </p:txBody>
      </p:sp>
      <p:pic>
        <p:nvPicPr>
          <p:cNvPr id="142" name="Google Shape;142;p21"/>
          <p:cNvPicPr preferRelativeResize="0"/>
          <p:nvPr/>
        </p:nvPicPr>
        <p:blipFill>
          <a:blip r:embed="rId3">
            <a:alphaModFix/>
          </a:blip>
          <a:stretch>
            <a:fillRect/>
          </a:stretch>
        </p:blipFill>
        <p:spPr>
          <a:xfrm>
            <a:off x="5049125" y="1318650"/>
            <a:ext cx="3971925"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