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aleway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italic.fntdata"/><Relationship Id="rId10" Type="http://schemas.openxmlformats.org/officeDocument/2006/relationships/font" Target="fonts/Raleway-bold.fntdata"/><Relationship Id="rId13" Type="http://schemas.openxmlformats.org/officeDocument/2006/relationships/font" Target="fonts/Lato-regular.fntdata"/><Relationship Id="rId12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87bf727f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87bf727f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87bf727f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87bf727f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87bf727f6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87bf727f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541625" y="606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CNNs: Back Propagation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392850" y="1337475"/>
            <a:ext cx="4179000" cy="37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arenR"/>
            </a:pPr>
            <a:r>
              <a:rPr lang="en" sz="1200"/>
              <a:t>Feedforward: inputs are multiplied by weight matrices and biases at each edge between nodes resulting in  a scalar value (usually [0,1]) corresponding to the </a:t>
            </a:r>
            <a:r>
              <a:rPr lang="en" sz="1200"/>
              <a:t>likelihood</a:t>
            </a:r>
            <a:r>
              <a:rPr lang="en" sz="1200"/>
              <a:t> of each output node being the correct output value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arenR"/>
            </a:pPr>
            <a:r>
              <a:rPr lang="en" sz="1200"/>
              <a:t>Back </a:t>
            </a:r>
            <a:r>
              <a:rPr lang="en" sz="1200"/>
              <a:t>propagation:</a:t>
            </a:r>
            <a:r>
              <a:rPr lang="en" sz="1200"/>
              <a:t> tells the network, based on how wrong it was, how </a:t>
            </a:r>
            <a:r>
              <a:rPr lang="en" sz="1200"/>
              <a:t>to</a:t>
            </a:r>
            <a:r>
              <a:rPr lang="en" sz="1200"/>
              <a:t> adjust weights and biases to be less wrong in the future</a:t>
            </a:r>
            <a:endParaRPr sz="12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AutoNum type="alphaLcParenR"/>
            </a:pPr>
            <a:r>
              <a:rPr lang="en" sz="1000"/>
              <a:t>1: Take the squares of the differences of output values and correct value (cost/error)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AutoNum type="alphaLcParenR"/>
            </a:pPr>
            <a:r>
              <a:rPr lang="en" sz="1000"/>
              <a:t>2: “nudge” the weights and biases between output layer and the layer before it to minimize this cost value (the more incorrect a output node is the more it should be changed)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AutoNum type="alphaLcParenR"/>
            </a:pPr>
            <a:r>
              <a:rPr lang="en" sz="1000"/>
              <a:t>Recursively do this every set of two adjacent layers (moving backward from output layer) until all weights and biases have been adjusted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AutoNum type="alphaLcParenR"/>
            </a:pPr>
            <a:r>
              <a:rPr lang="en" sz="1000"/>
              <a:t>Repeat for all training examples (in this case repeat many times for different images with different numbers)</a:t>
            </a:r>
            <a:endParaRPr sz="1000"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9400" y="580850"/>
            <a:ext cx="3387725" cy="1839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" name="Google Shape;89;p13"/>
          <p:cNvCxnSpPr/>
          <p:nvPr/>
        </p:nvCxnSpPr>
        <p:spPr>
          <a:xfrm flipH="1" rot="10800000">
            <a:off x="3585475" y="1517025"/>
            <a:ext cx="4082400" cy="435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3"/>
          <p:cNvCxnSpPr/>
          <p:nvPr/>
        </p:nvCxnSpPr>
        <p:spPr>
          <a:xfrm flipH="1" rot="10800000">
            <a:off x="3061600" y="1721375"/>
            <a:ext cx="5168700" cy="693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91" name="Google Shape;9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9400" y="2456100"/>
            <a:ext cx="2545387" cy="23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 txBox="1"/>
          <p:nvPr/>
        </p:nvSpPr>
        <p:spPr>
          <a:xfrm>
            <a:off x="7878475" y="2517350"/>
            <a:ext cx="1177500" cy="10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This figure shows how the weights &amp; biases are changed at one layer over multiple trainings with different numbers, different number push the weights in different directions eventually, hopefully, landing on a number that works for all</a:t>
            </a:r>
            <a:endParaRPr sz="1000"/>
          </a:p>
        </p:txBody>
      </p:sp>
      <p:cxnSp>
        <p:nvCxnSpPr>
          <p:cNvPr id="93" name="Google Shape;93;p13"/>
          <p:cNvCxnSpPr/>
          <p:nvPr/>
        </p:nvCxnSpPr>
        <p:spPr>
          <a:xfrm flipH="1" rot="10800000">
            <a:off x="4347475" y="3660225"/>
            <a:ext cx="802800" cy="27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3"/>
          <p:cNvCxnSpPr/>
          <p:nvPr/>
        </p:nvCxnSpPr>
        <p:spPr>
          <a:xfrm flipH="1" rot="10800000">
            <a:off x="4361100" y="2142950"/>
            <a:ext cx="1884600" cy="1007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3"/>
          <p:cNvCxnSpPr/>
          <p:nvPr/>
        </p:nvCxnSpPr>
        <p:spPr>
          <a:xfrm flipH="1">
            <a:off x="7865600" y="2688025"/>
            <a:ext cx="822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Google Shape;96;p13"/>
          <p:cNvSpPr txBox="1"/>
          <p:nvPr/>
        </p:nvSpPr>
        <p:spPr>
          <a:xfrm>
            <a:off x="5289400" y="4838700"/>
            <a:ext cx="2475900" cy="1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3 Blue 1 brown youtube: https://www.youtube.com/watch?v=Ilg3gGewQ5U</a:t>
            </a:r>
            <a:endParaRPr sz="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>
            <p:ph type="title"/>
          </p:nvPr>
        </p:nvSpPr>
        <p:spPr>
          <a:xfrm>
            <a:off x="209850" y="567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Routing</a:t>
            </a:r>
            <a:endParaRPr/>
          </a:p>
        </p:txBody>
      </p:sp>
      <p:sp>
        <p:nvSpPr>
          <p:cNvPr id="102" name="Google Shape;102;p14"/>
          <p:cNvSpPr txBox="1"/>
          <p:nvPr>
            <p:ph idx="1" type="body"/>
          </p:nvPr>
        </p:nvSpPr>
        <p:spPr>
          <a:xfrm>
            <a:off x="237800" y="1354650"/>
            <a:ext cx="3844200" cy="35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arenR"/>
            </a:pPr>
            <a:r>
              <a:rPr lang="en" sz="1200"/>
              <a:t>Dynamic routing calculates a second set of weight values (Bij), used in conjunction with back-</a:t>
            </a:r>
            <a:r>
              <a:rPr lang="en" sz="1200"/>
              <a:t>propagated</a:t>
            </a:r>
            <a:r>
              <a:rPr lang="en" sz="1200"/>
              <a:t> weight values, that tell a capsule (neuron) in level L which capsule in L+1 would be most relevant to send its output to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arenR"/>
            </a:pPr>
            <a:r>
              <a:rPr lang="en" sz="1200"/>
              <a:t>Does this by “seeing into the future”:</a:t>
            </a:r>
            <a:endParaRPr sz="12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AutoNum type="alphaLcParenR"/>
            </a:pPr>
            <a:r>
              <a:rPr lang="en" sz="1000"/>
              <a:t>Calculates what the output of each capsule in L+1 would be  with initial weight value Bij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AutoNum type="alphaLcParenR"/>
            </a:pPr>
            <a:r>
              <a:rPr lang="en" sz="1000"/>
              <a:t>Adds to Bij the value of the dot product between </a:t>
            </a:r>
            <a:r>
              <a:rPr lang="en" sz="1000"/>
              <a:t>the current output of the higher level capsule j</a:t>
            </a:r>
            <a:r>
              <a:rPr lang="en" sz="1000"/>
              <a:t> and the</a:t>
            </a:r>
            <a:r>
              <a:rPr lang="en" sz="1000"/>
              <a:t> input from the lower level i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AutoNum type="romanLcParenR"/>
            </a:pPr>
            <a:r>
              <a:rPr lang="en" sz="1000"/>
              <a:t>This will raise the weight value if the two vectors are pointing in similar directions, thus sending a stronger output to this capsule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AutoNum type="alphaLcParenR"/>
            </a:pPr>
            <a:r>
              <a:rPr lang="en" sz="1000"/>
              <a:t>This is then repeated for each capsule in layer L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103" name="Google Shape;10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4550" y="494375"/>
            <a:ext cx="4313325" cy="178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4150" y="2278375"/>
            <a:ext cx="3442125" cy="254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4"/>
          <p:cNvSpPr txBox="1"/>
          <p:nvPr/>
        </p:nvSpPr>
        <p:spPr>
          <a:xfrm>
            <a:off x="4755950" y="3285250"/>
            <a:ext cx="1272300" cy="11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</a:t>
            </a:r>
            <a:r>
              <a:rPr lang="en" sz="800"/>
              <a:t>ould send output more strongly to capsule K</a:t>
            </a:r>
            <a:endParaRPr sz="800"/>
          </a:p>
        </p:txBody>
      </p:sp>
      <p:cxnSp>
        <p:nvCxnSpPr>
          <p:cNvPr id="106" name="Google Shape;106;p14"/>
          <p:cNvCxnSpPr/>
          <p:nvPr/>
        </p:nvCxnSpPr>
        <p:spPr>
          <a:xfrm flipH="1" rot="10800000">
            <a:off x="2129525" y="1136800"/>
            <a:ext cx="5463600" cy="570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4"/>
          <p:cNvCxnSpPr/>
          <p:nvPr/>
        </p:nvCxnSpPr>
        <p:spPr>
          <a:xfrm flipH="1" rot="10800000">
            <a:off x="3878150" y="2040950"/>
            <a:ext cx="4415400" cy="1529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" name="Google Shape;108;p14"/>
          <p:cNvSpPr txBox="1"/>
          <p:nvPr/>
        </p:nvSpPr>
        <p:spPr>
          <a:xfrm>
            <a:off x="5259775" y="4779725"/>
            <a:ext cx="3748200" cy="1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600"/>
              <a:t>https://medium.com/ai%C2%B3-theory-practice-business/understanding-hintons-capsule-networks-part-iii-dynamic-routing-between-capsules-349f6d30418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>
            <p:ph type="title"/>
          </p:nvPr>
        </p:nvSpPr>
        <p:spPr>
          <a:xfrm>
            <a:off x="727650" y="604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Backprop                             Dynamic Routing</a:t>
            </a:r>
            <a:endParaRPr/>
          </a:p>
        </p:txBody>
      </p:sp>
      <p:sp>
        <p:nvSpPr>
          <p:cNvPr id="114" name="Google Shape;114;p15"/>
          <p:cNvSpPr txBox="1"/>
          <p:nvPr>
            <p:ph idx="1" type="body"/>
          </p:nvPr>
        </p:nvSpPr>
        <p:spPr>
          <a:xfrm>
            <a:off x="727650" y="1330475"/>
            <a:ext cx="3844200" cy="3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To increase network accuracy through training feedback must be </a:t>
            </a:r>
            <a:r>
              <a:rPr lang="en"/>
              <a:t>propagated</a:t>
            </a:r>
            <a:r>
              <a:rPr lang="en"/>
              <a:t> from output layer all the way back to input layer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Is the basis for CNNs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5"/>
          <p:cNvSpPr txBox="1"/>
          <p:nvPr/>
        </p:nvSpPr>
        <p:spPr>
          <a:xfrm>
            <a:off x="4782050" y="1294175"/>
            <a:ext cx="4252200" cy="3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rabicParenR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Increases in network accuracy can be achieved through interactions between just two adjacent layers at a time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lphaLcParenR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increased locality of information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rabicParenR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Is used in conjunction with back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propagation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in capsule-based neural networks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6" name="Google Shape;11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850" y="2817600"/>
            <a:ext cx="4096572" cy="2118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5"/>
          <p:cNvSpPr txBox="1"/>
          <p:nvPr/>
        </p:nvSpPr>
        <p:spPr>
          <a:xfrm>
            <a:off x="154750" y="4888075"/>
            <a:ext cx="38442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https://brandonlmorris.com/2017/11/16/dynamic-routing-between-capsules/</a:t>
            </a:r>
            <a:endParaRPr sz="600"/>
          </a:p>
        </p:txBody>
      </p:sp>
      <p:pic>
        <p:nvPicPr>
          <p:cNvPr id="118" name="Google Shape;11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2050" y="2817600"/>
            <a:ext cx="4252201" cy="211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5"/>
          <p:cNvSpPr txBox="1"/>
          <p:nvPr/>
        </p:nvSpPr>
        <p:spPr>
          <a:xfrm>
            <a:off x="4746800" y="4849250"/>
            <a:ext cx="4322700" cy="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https://medium.com/ai%C2%B3-theory-practice-business/understanding-hintons-capsule-networks-part-iii-dynamic-routing-between-capsules-349f6d30418</a:t>
            </a:r>
            <a:endParaRPr sz="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