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7" r:id="rId3"/>
    <p:sldId id="258" r:id="rId4"/>
    <p:sldId id="259" r:id="rId5"/>
    <p:sldId id="260" r:id="rId6"/>
    <p:sldId id="261" r:id="rId7"/>
    <p:sldId id="30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EE8AB-2F7A-4809-90A1-C8819A874FB9}" type="datetimeFigureOut">
              <a:rPr lang="it-IT" smtClean="0"/>
              <a:t>03/06/2021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01091-A740-4837-A5B9-76B6A9AD9B59}" type="slidenum">
              <a:rPr lang="it-IT" smtClean="0"/>
              <a:t>‹N›</a:t>
            </a:fld>
            <a:endParaRPr lang="it-IT"/>
          </a:p>
        </p:txBody>
      </p:sp>
    </p:spTree>
    <p:extLst>
      <p:ext uri="{BB962C8B-B14F-4D97-AF65-F5344CB8AC3E}">
        <p14:creationId xmlns:p14="http://schemas.microsoft.com/office/powerpoint/2010/main" val="195825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 </a:t>
            </a:r>
            <a:r>
              <a:rPr lang="en-US" dirty="0" err="1"/>
              <a:t>nostre</a:t>
            </a:r>
            <a:r>
              <a:rPr lang="en-US" dirty="0"/>
              <a:t> </a:t>
            </a:r>
            <a:r>
              <a:rPr lang="en-US" dirty="0" err="1"/>
              <a:t>assunzioni</a:t>
            </a:r>
            <a:r>
              <a:rPr lang="it-IT" dirty="0"/>
              <a:t>-&gt;TODO</a:t>
            </a:r>
            <a:endParaRPr lang="en-US" dirty="0"/>
          </a:p>
        </p:txBody>
      </p:sp>
      <p:sp>
        <p:nvSpPr>
          <p:cNvPr id="4" name="Segnaposto numero diapositiva 3"/>
          <p:cNvSpPr>
            <a:spLocks noGrp="1"/>
          </p:cNvSpPr>
          <p:nvPr>
            <p:ph type="sldNum" sz="quarter" idx="5"/>
          </p:nvPr>
        </p:nvSpPr>
        <p:spPr/>
        <p:txBody>
          <a:bodyPr/>
          <a:lstStyle/>
          <a:p>
            <a:fld id="{3B601091-A740-4837-A5B9-76B6A9AD9B59}" type="slidenum">
              <a:rPr lang="it-IT" smtClean="0"/>
              <a:t>4</a:t>
            </a:fld>
            <a:endParaRPr lang="it-IT"/>
          </a:p>
        </p:txBody>
      </p:sp>
    </p:spTree>
    <p:extLst>
      <p:ext uri="{BB962C8B-B14F-4D97-AF65-F5344CB8AC3E}">
        <p14:creationId xmlns:p14="http://schemas.microsoft.com/office/powerpoint/2010/main" val="227113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Sostituire con quello </a:t>
            </a:r>
            <a:r>
              <a:rPr lang="it-IT" dirty="0" err="1"/>
              <a:t>nelal</a:t>
            </a:r>
            <a:r>
              <a:rPr lang="it-IT" dirty="0"/>
              <a:t> notazione corretta. Togliere attributi per più chiarezza??? Manca </a:t>
            </a:r>
            <a:r>
              <a:rPr lang="it-IT" dirty="0" err="1"/>
              <a:t>Bad</a:t>
            </a:r>
            <a:r>
              <a:rPr lang="it-IT" dirty="0"/>
              <a:t> Words</a:t>
            </a:r>
          </a:p>
        </p:txBody>
      </p:sp>
      <p:sp>
        <p:nvSpPr>
          <p:cNvPr id="4" name="Segnaposto numero diapositiva 3"/>
          <p:cNvSpPr>
            <a:spLocks noGrp="1"/>
          </p:cNvSpPr>
          <p:nvPr>
            <p:ph type="sldNum" sz="quarter" idx="5"/>
          </p:nvPr>
        </p:nvSpPr>
        <p:spPr/>
        <p:txBody>
          <a:bodyPr/>
          <a:lstStyle/>
          <a:p>
            <a:fld id="{3B601091-A740-4837-A5B9-76B6A9AD9B59}" type="slidenum">
              <a:rPr lang="it-IT" smtClean="0"/>
              <a:t>5</a:t>
            </a:fld>
            <a:endParaRPr lang="it-IT"/>
          </a:p>
        </p:txBody>
      </p:sp>
    </p:spTree>
    <p:extLst>
      <p:ext uri="{BB962C8B-B14F-4D97-AF65-F5344CB8AC3E}">
        <p14:creationId xmlns:p14="http://schemas.microsoft.com/office/powerpoint/2010/main" val="329098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Review </a:t>
            </a:r>
            <a:r>
              <a:rPr lang="it-IT" dirty="0" err="1"/>
              <a:t>necessta</a:t>
            </a:r>
            <a:r>
              <a:rPr lang="it-IT" dirty="0"/>
              <a:t> di un id? potremmo usare id user e id product</a:t>
            </a:r>
          </a:p>
        </p:txBody>
      </p:sp>
      <p:sp>
        <p:nvSpPr>
          <p:cNvPr id="4" name="Segnaposto numero diapositiva 3"/>
          <p:cNvSpPr>
            <a:spLocks noGrp="1"/>
          </p:cNvSpPr>
          <p:nvPr>
            <p:ph type="sldNum" sz="quarter" idx="5"/>
          </p:nvPr>
        </p:nvSpPr>
        <p:spPr/>
        <p:txBody>
          <a:bodyPr/>
          <a:lstStyle/>
          <a:p>
            <a:fld id="{3B601091-A740-4837-A5B9-76B6A9AD9B59}" type="slidenum">
              <a:rPr lang="it-IT" smtClean="0"/>
              <a:t>6</a:t>
            </a:fld>
            <a:endParaRPr lang="it-IT"/>
          </a:p>
        </p:txBody>
      </p:sp>
    </p:spTree>
    <p:extLst>
      <p:ext uri="{BB962C8B-B14F-4D97-AF65-F5344CB8AC3E}">
        <p14:creationId xmlns:p14="http://schemas.microsoft.com/office/powerpoint/2010/main" val="229246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6/3/2021</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0250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6/3/2021</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232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24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6/3/2021</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6763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6/3/2021</a:t>
            </a:fld>
            <a:endParaRPr lang="en-US" dirty="0"/>
          </a:p>
        </p:txBody>
      </p:sp>
    </p:spTree>
    <p:extLst>
      <p:ext uri="{BB962C8B-B14F-4D97-AF65-F5344CB8AC3E}">
        <p14:creationId xmlns:p14="http://schemas.microsoft.com/office/powerpoint/2010/main" val="55799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6/3/2021</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3664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6/3/2021</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19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6/3/2021</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43736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6/3/2021</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261224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6/3/2021</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9341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6/3/2021</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413157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6/3/2021</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3708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E5B61B2-A50E-46C2-8226-22AE80E7A7A2}"/>
              </a:ext>
            </a:extLst>
          </p:cNvPr>
          <p:cNvSpPr>
            <a:spLocks noGrp="1"/>
          </p:cNvSpPr>
          <p:nvPr>
            <p:ph type="ctrTitle"/>
          </p:nvPr>
        </p:nvSpPr>
        <p:spPr>
          <a:xfrm>
            <a:off x="6096000" y="1393828"/>
            <a:ext cx="5920980" cy="1925638"/>
          </a:xfrm>
        </p:spPr>
        <p:txBody>
          <a:bodyPr anchor="b">
            <a:normAutofit/>
          </a:bodyPr>
          <a:lstStyle/>
          <a:p>
            <a:r>
              <a:rPr lang="en-US" sz="4800" dirty="0"/>
              <a:t>Gamified Market</a:t>
            </a:r>
          </a:p>
        </p:txBody>
      </p:sp>
      <p:sp>
        <p:nvSpPr>
          <p:cNvPr id="3" name="Subtitle 2">
            <a:extLst>
              <a:ext uri="{FF2B5EF4-FFF2-40B4-BE49-F238E27FC236}">
                <a16:creationId xmlns:a16="http://schemas.microsoft.com/office/drawing/2014/main" id="{FFC81B2A-E292-495A-91C1-6A228A67E92F}"/>
              </a:ext>
            </a:extLst>
          </p:cNvPr>
          <p:cNvSpPr>
            <a:spLocks noGrp="1"/>
          </p:cNvSpPr>
          <p:nvPr>
            <p:ph type="subTitle" idx="1"/>
          </p:nvPr>
        </p:nvSpPr>
        <p:spPr>
          <a:xfrm>
            <a:off x="6104043" y="3428999"/>
            <a:ext cx="5617794" cy="2698424"/>
          </a:xfrm>
        </p:spPr>
        <p:txBody>
          <a:bodyPr anchor="t">
            <a:normAutofit fontScale="77500" lnSpcReduction="20000"/>
          </a:bodyPr>
          <a:lstStyle/>
          <a:p>
            <a:r>
              <a:rPr lang="en-US" dirty="0"/>
              <a:t>Data Bases 2</a:t>
            </a:r>
          </a:p>
          <a:p>
            <a:r>
              <a:rPr lang="en-US"/>
              <a:t>Lecturers :  Piero </a:t>
            </a:r>
            <a:r>
              <a:rPr lang="en-US" dirty="0" err="1"/>
              <a:t>Fraternali</a:t>
            </a:r>
            <a:endParaRPr lang="en-US" dirty="0"/>
          </a:p>
          <a:p>
            <a:r>
              <a:rPr lang="en-US" dirty="0"/>
              <a:t>	      Sara </a:t>
            </a:r>
            <a:r>
              <a:rPr lang="en-US" dirty="0" err="1"/>
              <a:t>Comai</a:t>
            </a:r>
            <a:endParaRPr lang="en-US" dirty="0"/>
          </a:p>
          <a:p>
            <a:r>
              <a:rPr lang="en-US" dirty="0"/>
              <a:t>Students : Davide </a:t>
            </a:r>
            <a:r>
              <a:rPr lang="en-US" dirty="0" err="1"/>
              <a:t>Baroffio</a:t>
            </a:r>
            <a:endParaRPr lang="en-US" dirty="0"/>
          </a:p>
          <a:p>
            <a:r>
              <a:rPr lang="en-US" dirty="0"/>
              <a:t>	      </a:t>
            </a:r>
            <a:r>
              <a:rPr lang="en-US" dirty="0" err="1"/>
              <a:t>Nicolò</a:t>
            </a:r>
            <a:r>
              <a:rPr lang="en-US" dirty="0"/>
              <a:t> </a:t>
            </a:r>
            <a:r>
              <a:rPr lang="en-US" dirty="0" err="1"/>
              <a:t>Caleffi</a:t>
            </a:r>
            <a:endParaRPr lang="en-US" dirty="0"/>
          </a:p>
          <a:p>
            <a:r>
              <a:rPr lang="en-US" dirty="0"/>
              <a:t>               Riccardo Zanelli</a:t>
            </a:r>
          </a:p>
        </p:txBody>
      </p:sp>
      <p:sp>
        <p:nvSpPr>
          <p:cNvPr id="22" name="Freeform: Shape 21">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picture containing logo&#10;&#10;Description automatically generated">
            <a:extLst>
              <a:ext uri="{FF2B5EF4-FFF2-40B4-BE49-F238E27FC236}">
                <a16:creationId xmlns:a16="http://schemas.microsoft.com/office/drawing/2014/main" id="{5582AFCE-76B1-48E2-B497-B9A8EB339648}"/>
              </a:ext>
            </a:extLst>
          </p:cNvPr>
          <p:cNvPicPr>
            <a:picLocks noChangeAspect="1"/>
          </p:cNvPicPr>
          <p:nvPr/>
        </p:nvPicPr>
        <p:blipFill rotWithShape="1">
          <a:blip r:embed="rId2">
            <a:extLst>
              <a:ext uri="{28A0092B-C50C-407E-A947-70E740481C1C}">
                <a14:useLocalDpi xmlns:a14="http://schemas.microsoft.com/office/drawing/2010/main" val="0"/>
              </a:ext>
            </a:extLst>
          </a:blip>
          <a:srcRect l="-8443" t="-47239" r="-26060" b="-68781"/>
          <a:stretch/>
        </p:blipFill>
        <p:spPr>
          <a:xfrm>
            <a:off x="153" y="9"/>
            <a:ext cx="5624118" cy="6638915"/>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6" name="Freeform: Shape 25">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80057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37F-4A32-4F33-A250-626A010FD20D}"/>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5089732F-F428-4143-B361-6270F27BA38C}"/>
              </a:ext>
            </a:extLst>
          </p:cNvPr>
          <p:cNvSpPr>
            <a:spLocks noGrp="1"/>
          </p:cNvSpPr>
          <p:nvPr>
            <p:ph idx="1"/>
          </p:nvPr>
        </p:nvSpPr>
        <p:spPr>
          <a:xfrm>
            <a:off x="792784" y="2258533"/>
            <a:ext cx="11025481" cy="4532791"/>
          </a:xfrm>
        </p:spPr>
        <p:txBody>
          <a:bodyPr>
            <a:noAutofit/>
          </a:bodyPr>
          <a:lstStyle/>
          <a:p>
            <a:r>
              <a:rPr lang="en-US" sz="1200" b="0" i="0" dirty="0">
                <a:solidFill>
                  <a:srgbClr val="000000"/>
                </a:solidFill>
                <a:effectLst/>
                <a:latin typeface="Calibri" panose="020F0502020204030204" pitchFamily="34" charset="0"/>
              </a:rPr>
              <a:t>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and a section with fixed inputs for collecting statistical data about the user. The user fills in the marketing section, then accesses (with a </a:t>
            </a:r>
            <a:r>
              <a:rPr lang="en-US" sz="1200" b="0" i="1" dirty="0">
                <a:solidFill>
                  <a:srgbClr val="000000"/>
                </a:solidFill>
                <a:effectLst/>
                <a:latin typeface="Calibri" panose="020F0502020204030204" pitchFamily="34" charset="0"/>
              </a:rPr>
              <a:t>next </a:t>
            </a:r>
            <a:r>
              <a:rPr lang="en-US" sz="1200" b="0" i="0" dirty="0">
                <a:solidFill>
                  <a:srgbClr val="000000"/>
                </a:solidFill>
                <a:effectLst/>
                <a:latin typeface="Calibri" panose="020F0502020204030204" pitchFamily="34" charset="0"/>
              </a:rPr>
              <a:t>button) the statistical section where s/he can complete the questionnaire and submit it (with a </a:t>
            </a:r>
            <a:r>
              <a:rPr lang="en-US" sz="1200" b="0" i="1" dirty="0">
                <a:solidFill>
                  <a:srgbClr val="000000"/>
                </a:solidFill>
                <a:effectLst/>
                <a:latin typeface="Calibri" panose="020F0502020204030204" pitchFamily="34" charset="0"/>
              </a:rPr>
              <a:t>submit </a:t>
            </a:r>
            <a:r>
              <a:rPr lang="en-US" sz="1200" b="0" i="0" dirty="0">
                <a:solidFill>
                  <a:srgbClr val="000000"/>
                </a:solidFill>
                <a:effectLst/>
                <a:latin typeface="Calibri" panose="020F0502020204030204" pitchFamily="34" charset="0"/>
              </a:rPr>
              <a:t>button), cancel it (with a </a:t>
            </a:r>
            <a:r>
              <a:rPr lang="en-US" sz="1200" b="0" i="1" dirty="0">
                <a:solidFill>
                  <a:srgbClr val="000000"/>
                </a:solidFill>
                <a:effectLst/>
                <a:latin typeface="Calibri" panose="020F0502020204030204" pitchFamily="34" charset="0"/>
              </a:rPr>
              <a:t>cancel </a:t>
            </a:r>
            <a:r>
              <a:rPr lang="en-US" sz="1200" b="0" i="0" dirty="0">
                <a:solidFill>
                  <a:srgbClr val="000000"/>
                </a:solidFill>
                <a:effectLst/>
                <a:latin typeface="Calibri" panose="020F0502020204030204" pitchFamily="34" charset="0"/>
              </a:rPr>
              <a:t>button), or go back to the previous section and change the answers (with a </a:t>
            </a:r>
            <a:r>
              <a:rPr lang="en-US" sz="1200" b="0" i="1" dirty="0">
                <a:solidFill>
                  <a:srgbClr val="000000"/>
                </a:solidFill>
                <a:effectLst/>
                <a:latin typeface="Calibri" panose="020F0502020204030204" pitchFamily="34" charset="0"/>
              </a:rPr>
              <a:t>previous </a:t>
            </a:r>
            <a:r>
              <a:rPr lang="en-US" sz="1200" b="0" i="0" dirty="0">
                <a:solidFill>
                  <a:srgbClr val="000000"/>
                </a:solidFill>
                <a:effectLst/>
                <a:latin typeface="Calibri" panose="020F0502020204030204" pitchFamily="34" charset="0"/>
              </a:rPr>
              <a:t>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When the user submits the questionnaire one or more trigger compute the gamification points to assign to the user for the specific questionnaire, according to the following rule: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1. One point is assigned for every answered question of section 1</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2. Two points are assigned for every answered optional question of section 2.</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a:t>
            </a:r>
            <a:br>
              <a:rPr lang="en-US" sz="1200" b="0" i="0" dirty="0">
                <a:solidFill>
                  <a:srgbClr val="000000"/>
                </a:solidFill>
                <a:effectLst/>
                <a:latin typeface="Calibri" panose="020F0502020204030204" pitchFamily="34" charset="0"/>
              </a:rPr>
            </a:br>
            <a:endParaRPr lang="en-US" sz="1200" dirty="0"/>
          </a:p>
        </p:txBody>
      </p:sp>
    </p:spTree>
    <p:extLst>
      <p:ext uri="{BB962C8B-B14F-4D97-AF65-F5344CB8AC3E}">
        <p14:creationId xmlns:p14="http://schemas.microsoft.com/office/powerpoint/2010/main" val="5964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241D-FC0C-44DA-BA6E-B051B0A2D739}"/>
              </a:ext>
            </a:extLst>
          </p:cNvPr>
          <p:cNvSpPr>
            <a:spLocks noGrp="1"/>
          </p:cNvSpPr>
          <p:nvPr>
            <p:ph type="title"/>
          </p:nvPr>
        </p:nvSpPr>
        <p:spPr/>
        <p:txBody>
          <a:bodyPr>
            <a:normAutofit fontScale="90000"/>
          </a:bodyPr>
          <a:lstStyle/>
          <a:p>
            <a:pPr algn="ctr"/>
            <a:r>
              <a:rPr lang="en-US" dirty="0"/>
              <a:t>Specifications </a:t>
            </a:r>
            <a:br>
              <a:rPr lang="en-US" dirty="0"/>
            </a:br>
            <a:r>
              <a:rPr lang="en-US" b="0" dirty="0">
                <a:solidFill>
                  <a:srgbClr val="000000"/>
                </a:solidFill>
              </a:rPr>
              <a:t>G</a:t>
            </a:r>
            <a:r>
              <a:rPr lang="en-US" sz="3200" b="0" i="0" dirty="0">
                <a:solidFill>
                  <a:srgbClr val="000000"/>
                </a:solidFill>
                <a:effectLst/>
              </a:rPr>
              <a:t>amified consumer data collection</a:t>
            </a:r>
            <a:endParaRPr lang="en-US" dirty="0"/>
          </a:p>
        </p:txBody>
      </p:sp>
      <p:sp>
        <p:nvSpPr>
          <p:cNvPr id="3" name="Content Placeholder 2">
            <a:extLst>
              <a:ext uri="{FF2B5EF4-FFF2-40B4-BE49-F238E27FC236}">
                <a16:creationId xmlns:a16="http://schemas.microsoft.com/office/drawing/2014/main" id="{A3DA6478-F239-43CA-9A1C-42D3FD3311BE}"/>
              </a:ext>
            </a:extLst>
          </p:cNvPr>
          <p:cNvSpPr>
            <a:spLocks noGrp="1"/>
          </p:cNvSpPr>
          <p:nvPr>
            <p:ph idx="1"/>
          </p:nvPr>
        </p:nvSpPr>
        <p:spPr>
          <a:xfrm>
            <a:off x="1920240" y="2270331"/>
            <a:ext cx="8770572" cy="3669075"/>
          </a:xfrm>
        </p:spPr>
        <p:txBody>
          <a:bodyPr>
            <a:noAutofit/>
          </a:bodyPr>
          <a:lstStyle/>
          <a:p>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The administrator can access a dedicated application on the same database, which features the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following pages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CREATION page for inserting the product of the day for the current date or for a posterior date and for creating a variable number of marketing questions about such product.</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An INSPECTION page for accessing the data of a past questionnaire. The visualized data for a</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given questionnaire includes :</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submitted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List of users who cancelled the questionnaire.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ourier New" panose="02070309020205020404" pitchFamily="49" charset="0"/>
              </a:rPr>
              <a:t>o </a:t>
            </a:r>
            <a:r>
              <a:rPr lang="en-US" sz="1200" b="0" i="0" dirty="0">
                <a:solidFill>
                  <a:srgbClr val="000000"/>
                </a:solidFill>
                <a:effectLst/>
                <a:latin typeface="Calibri" panose="020F0502020204030204" pitchFamily="34" charset="0"/>
              </a:rPr>
              <a:t>Questionnaire answers of each user.</a:t>
            </a:r>
          </a:p>
          <a:p>
            <a:r>
              <a:rPr lang="en-US" sz="1200" b="0" i="0" dirty="0">
                <a:solidFill>
                  <a:srgbClr val="000000"/>
                </a:solidFill>
                <a:effectLst/>
                <a:latin typeface="Symbol" panose="05050102010706020507" pitchFamily="18" charset="2"/>
              </a:rPr>
              <a:t> </a:t>
            </a:r>
            <a:r>
              <a:rPr lang="en-US" sz="1200" b="0" i="0" dirty="0">
                <a:solidFill>
                  <a:srgbClr val="000000"/>
                </a:solidFill>
                <a:effectLst/>
                <a:latin typeface="Calibri" panose="020F0502020204030204" pitchFamily="34" charset="0"/>
              </a:rPr>
              <a:t>A DELETION page for ERASING the questionnaire data and the related responses and points</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of all users who filled in the questionnaire. Deletion should be possible only for a date</a:t>
            </a:r>
            <a:br>
              <a:rPr lang="en-US" sz="1200" b="0" i="0" dirty="0">
                <a:solidFill>
                  <a:srgbClr val="000000"/>
                </a:solidFill>
                <a:effectLst/>
                <a:latin typeface="Calibri" panose="020F0502020204030204" pitchFamily="34" charset="0"/>
              </a:rPr>
            </a:br>
            <a:r>
              <a:rPr lang="en-US" sz="1200" b="0" i="0" dirty="0">
                <a:solidFill>
                  <a:srgbClr val="000000"/>
                </a:solidFill>
                <a:effectLst/>
                <a:latin typeface="Calibri" panose="020F0502020204030204" pitchFamily="34" charset="0"/>
              </a:rPr>
              <a:t>preceding the current date.</a:t>
            </a:r>
            <a:r>
              <a:rPr lang="en-US" sz="1200" dirty="0"/>
              <a:t> </a:t>
            </a:r>
            <a:br>
              <a:rPr lang="en-US" sz="1200" dirty="0"/>
            </a:br>
            <a:endParaRPr lang="en-US" sz="1200" dirty="0"/>
          </a:p>
        </p:txBody>
      </p:sp>
    </p:spTree>
    <p:extLst>
      <p:ext uri="{BB962C8B-B14F-4D97-AF65-F5344CB8AC3E}">
        <p14:creationId xmlns:p14="http://schemas.microsoft.com/office/powerpoint/2010/main" val="69734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F4AE-2BB8-40B0-8D33-261DC288CE6D}"/>
              </a:ext>
            </a:extLst>
          </p:cNvPr>
          <p:cNvSpPr>
            <a:spLocks noGrp="1"/>
          </p:cNvSpPr>
          <p:nvPr>
            <p:ph type="title"/>
          </p:nvPr>
        </p:nvSpPr>
        <p:spPr/>
        <p:txBody>
          <a:bodyPr>
            <a:normAutofit/>
          </a:bodyPr>
          <a:lstStyle/>
          <a:p>
            <a:r>
              <a:rPr lang="en-US" dirty="0"/>
              <a:t>Additional specifications </a:t>
            </a:r>
          </a:p>
        </p:txBody>
      </p:sp>
      <p:sp>
        <p:nvSpPr>
          <p:cNvPr id="3" name="Content Placeholder 2">
            <a:extLst>
              <a:ext uri="{FF2B5EF4-FFF2-40B4-BE49-F238E27FC236}">
                <a16:creationId xmlns:a16="http://schemas.microsoft.com/office/drawing/2014/main" id="{AC0E77E6-B238-472E-A673-7F1CC3F17D50}"/>
              </a:ext>
            </a:extLst>
          </p:cNvPr>
          <p:cNvSpPr>
            <a:spLocks noGrp="1"/>
          </p:cNvSpPr>
          <p:nvPr>
            <p:ph idx="1"/>
          </p:nvPr>
        </p:nvSpPr>
        <p:spPr/>
        <p:txBody>
          <a:bodyPr/>
          <a:lstStyle/>
          <a:p>
            <a:pPr marL="285750" indent="-285750">
              <a:buFont typeface="Arial" panose="020B0604020202020204" pitchFamily="34" charset="0"/>
              <a:buChar char="•"/>
            </a:pPr>
            <a:r>
              <a:rPr lang="it-IT" dirty="0"/>
              <a:t>TODO: </a:t>
            </a:r>
            <a:r>
              <a:rPr lang="it-IT" dirty="0" err="1"/>
              <a:t>our</a:t>
            </a:r>
            <a:r>
              <a:rPr lang="it-IT" dirty="0"/>
              <a:t> </a:t>
            </a:r>
            <a:r>
              <a:rPr lang="it-IT" dirty="0" err="1"/>
              <a:t>assumtions</a:t>
            </a:r>
            <a:endParaRPr lang="en-US" dirty="0"/>
          </a:p>
        </p:txBody>
      </p:sp>
    </p:spTree>
    <p:extLst>
      <p:ext uri="{BB962C8B-B14F-4D97-AF65-F5344CB8AC3E}">
        <p14:creationId xmlns:p14="http://schemas.microsoft.com/office/powerpoint/2010/main" val="384605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AA00-1A38-4F6A-8FF8-D001267ACFEC}"/>
              </a:ext>
            </a:extLst>
          </p:cNvPr>
          <p:cNvSpPr>
            <a:spLocks noGrp="1"/>
          </p:cNvSpPr>
          <p:nvPr>
            <p:ph type="title"/>
          </p:nvPr>
        </p:nvSpPr>
        <p:spPr/>
        <p:txBody>
          <a:bodyPr/>
          <a:lstStyle/>
          <a:p>
            <a:r>
              <a:rPr lang="en-US" dirty="0"/>
              <a:t>Entity Relationship(da </a:t>
            </a:r>
            <a:r>
              <a:rPr lang="en-US" dirty="0" err="1"/>
              <a:t>aggiornare</a:t>
            </a:r>
            <a:r>
              <a:rPr lang="en-US" dirty="0"/>
              <a:t>)</a:t>
            </a:r>
          </a:p>
        </p:txBody>
      </p:sp>
      <p:pic>
        <p:nvPicPr>
          <p:cNvPr id="1026" name="Picture 2">
            <a:extLst>
              <a:ext uri="{FF2B5EF4-FFF2-40B4-BE49-F238E27FC236}">
                <a16:creationId xmlns:a16="http://schemas.microsoft.com/office/drawing/2014/main" id="{366C9F8F-CF23-4CAF-9591-59C77C1E3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389" y="2175182"/>
            <a:ext cx="5478462" cy="46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5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CA89-4734-4AFA-87F4-AFF5A0C034AE}"/>
              </a:ext>
            </a:extLst>
          </p:cNvPr>
          <p:cNvSpPr>
            <a:spLocks noGrp="1"/>
          </p:cNvSpPr>
          <p:nvPr>
            <p:ph type="title"/>
          </p:nvPr>
        </p:nvSpPr>
        <p:spPr/>
        <p:txBody>
          <a:bodyPr/>
          <a:lstStyle/>
          <a:p>
            <a:r>
              <a:rPr lang="en-US" dirty="0"/>
              <a:t>Relational Model</a:t>
            </a:r>
          </a:p>
        </p:txBody>
      </p:sp>
      <p:sp>
        <p:nvSpPr>
          <p:cNvPr id="3" name="Content Placeholder 2">
            <a:extLst>
              <a:ext uri="{FF2B5EF4-FFF2-40B4-BE49-F238E27FC236}">
                <a16:creationId xmlns:a16="http://schemas.microsoft.com/office/drawing/2014/main" id="{A4AEBA5A-AADB-40AD-B4EC-6A91048F5D79}"/>
              </a:ext>
            </a:extLst>
          </p:cNvPr>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dirty="0"/>
              <a:t>Answer (</a:t>
            </a:r>
            <a:r>
              <a:rPr lang="en-US" u="sng" dirty="0" err="1"/>
              <a:t>id_answer</a:t>
            </a:r>
            <a:r>
              <a:rPr lang="en-US" dirty="0"/>
              <a:t>, </a:t>
            </a:r>
            <a:r>
              <a:rPr lang="en-US" dirty="0" err="1"/>
              <a:t>id_product</a:t>
            </a:r>
            <a:r>
              <a:rPr lang="en-US" dirty="0"/>
              <a:t>, </a:t>
            </a:r>
            <a:r>
              <a:rPr lang="en-US" dirty="0" err="1"/>
              <a:t>id_user</a:t>
            </a:r>
            <a:r>
              <a:rPr lang="en-US" dirty="0"/>
              <a:t>, </a:t>
            </a:r>
            <a:r>
              <a:rPr lang="en-US" dirty="0" err="1"/>
              <a:t>id_question</a:t>
            </a:r>
            <a:r>
              <a:rPr lang="en-US" dirty="0"/>
              <a:t>, </a:t>
            </a:r>
            <a:r>
              <a:rPr lang="en-US" dirty="0" err="1"/>
              <a:t>answer_text</a:t>
            </a:r>
            <a:r>
              <a:rPr lang="en-US" dirty="0"/>
              <a:t>);</a:t>
            </a:r>
          </a:p>
          <a:p>
            <a:pPr marL="285750" indent="-285750">
              <a:buFont typeface="Arial" panose="020B0604020202020204" pitchFamily="34" charset="0"/>
              <a:buChar char="•"/>
            </a:pPr>
            <a:r>
              <a:rPr lang="en-US" dirty="0"/>
              <a:t>Product(</a:t>
            </a:r>
            <a:r>
              <a:rPr lang="en-US" u="sng" dirty="0" err="1"/>
              <a:t>id_product</a:t>
            </a:r>
            <a:r>
              <a:rPr lang="en-US" dirty="0"/>
              <a:t>, name, </a:t>
            </a:r>
            <a:r>
              <a:rPr lang="en-US" dirty="0" err="1"/>
              <a:t>product_image</a:t>
            </a:r>
            <a:r>
              <a:rPr lang="en-US" dirty="0"/>
              <a:t>, date);</a:t>
            </a:r>
          </a:p>
          <a:p>
            <a:pPr marL="285750" indent="-285750">
              <a:buFont typeface="Arial" panose="020B0604020202020204" pitchFamily="34" charset="0"/>
              <a:buChar char="•"/>
            </a:pPr>
            <a:r>
              <a:rPr lang="en-US" dirty="0"/>
              <a:t>Question</a:t>
            </a:r>
            <a:r>
              <a:rPr lang="en-US" u="sng" dirty="0"/>
              <a:t>(</a:t>
            </a:r>
            <a:r>
              <a:rPr lang="en-US" u="sng" dirty="0" err="1"/>
              <a:t>id_question</a:t>
            </a:r>
            <a:r>
              <a:rPr lang="en-US" dirty="0" err="1"/>
              <a:t>,question_text_points</a:t>
            </a:r>
            <a:r>
              <a:rPr lang="en-US" dirty="0"/>
              <a:t>);</a:t>
            </a:r>
          </a:p>
          <a:p>
            <a:pPr marL="285750" indent="-285750">
              <a:buFont typeface="Arial" panose="020B0604020202020204" pitchFamily="34" charset="0"/>
              <a:buChar char="•"/>
            </a:pPr>
            <a:r>
              <a:rPr lang="en-US" dirty="0"/>
              <a:t>Questionnaire(</a:t>
            </a:r>
            <a:r>
              <a:rPr lang="en-US" u="sng" dirty="0" err="1"/>
              <a:t>date</a:t>
            </a:r>
            <a:r>
              <a:rPr lang="en-US" dirty="0" err="1"/>
              <a:t>,id_product</a:t>
            </a:r>
            <a:r>
              <a:rPr lang="en-US" dirty="0"/>
              <a:t>);</a:t>
            </a:r>
          </a:p>
          <a:p>
            <a:pPr marL="285750" indent="-285750">
              <a:buFont typeface="Arial" panose="020B0604020202020204" pitchFamily="34" charset="0"/>
              <a:buChar char="•"/>
            </a:pPr>
            <a:r>
              <a:rPr lang="en-US" dirty="0"/>
              <a:t>Review(</a:t>
            </a:r>
            <a:r>
              <a:rPr lang="en-US" u="sng" dirty="0" err="1"/>
              <a:t>id</a:t>
            </a:r>
            <a:r>
              <a:rPr lang="en-US" dirty="0" err="1"/>
              <a:t>,id_user</a:t>
            </a:r>
            <a:r>
              <a:rPr lang="en-US" dirty="0"/>
              <a:t>, </a:t>
            </a:r>
            <a:r>
              <a:rPr lang="en-US" dirty="0" err="1"/>
              <a:t>id_product</a:t>
            </a:r>
            <a:r>
              <a:rPr lang="en-US" dirty="0"/>
              <a:t>, </a:t>
            </a:r>
            <a:r>
              <a:rPr lang="en-US" dirty="0" err="1"/>
              <a:t>review_text</a:t>
            </a:r>
            <a:r>
              <a:rPr lang="en-US" dirty="0"/>
              <a:t>, date);</a:t>
            </a:r>
          </a:p>
          <a:p>
            <a:pPr marL="285750" indent="-285750">
              <a:buFont typeface="Arial" panose="020B0604020202020204" pitchFamily="34" charset="0"/>
              <a:buChar char="•"/>
            </a:pPr>
            <a:r>
              <a:rPr lang="en-US" dirty="0" err="1"/>
              <a:t>BadWord</a:t>
            </a:r>
            <a:r>
              <a:rPr lang="en-US" dirty="0"/>
              <a:t>(</a:t>
            </a:r>
            <a:r>
              <a:rPr lang="en-US" u="sng" dirty="0" err="1"/>
              <a:t>id</a:t>
            </a:r>
            <a:r>
              <a:rPr lang="en-US" dirty="0" err="1"/>
              <a:t>,value</a:t>
            </a:r>
            <a:r>
              <a:rPr lang="en-US" dirty="0"/>
              <a:t>) ;</a:t>
            </a:r>
          </a:p>
          <a:p>
            <a:pPr marL="285750" indent="-285750">
              <a:buFont typeface="Arial" panose="020B0604020202020204" pitchFamily="34" charset="0"/>
              <a:buChar char="•"/>
            </a:pPr>
            <a:r>
              <a:rPr lang="en-US" dirty="0"/>
              <a:t>User(</a:t>
            </a:r>
            <a:r>
              <a:rPr lang="en-US" u="sng" dirty="0" err="1"/>
              <a:t>id_user</a:t>
            </a:r>
            <a:r>
              <a:rPr lang="en-US" dirty="0"/>
              <a:t>, username, email, password, authorized, points, admin, active);</a:t>
            </a:r>
          </a:p>
        </p:txBody>
      </p:sp>
    </p:spTree>
    <p:extLst>
      <p:ext uri="{BB962C8B-B14F-4D97-AF65-F5344CB8AC3E}">
        <p14:creationId xmlns:p14="http://schemas.microsoft.com/office/powerpoint/2010/main" val="168020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3"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5" name="Group 24">
            <a:extLst>
              <a:ext uri="{FF2B5EF4-FFF2-40B4-BE49-F238E27FC236}">
                <a16:creationId xmlns:a16="http://schemas.microsoft.com/office/drawing/2014/main" id="{BE312684-34E6-4414-83D2-62B3C76BC4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934058" cy="6858000"/>
            <a:chOff x="-1" y="0"/>
            <a:chExt cx="10934058" cy="6858000"/>
          </a:xfrm>
        </p:grpSpPr>
        <p:sp>
          <p:nvSpPr>
            <p:cNvPr id="26" name="Freeform: Shape 25">
              <a:extLst>
                <a:ext uri="{FF2B5EF4-FFF2-40B4-BE49-F238E27FC236}">
                  <a16:creationId xmlns:a16="http://schemas.microsoft.com/office/drawing/2014/main" id="{604F4760-8690-4B2E-87EE-6BD660BA8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9026B71D-5A6F-48FE-AC6A-D7AAA018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1AC0D01F-13D7-4AC5-A71C-AA93EA84FDD8}"/>
              </a:ext>
            </a:extLst>
          </p:cNvPr>
          <p:cNvSpPr>
            <a:spLocks noGrp="1"/>
          </p:cNvSpPr>
          <p:nvPr>
            <p:ph type="title"/>
          </p:nvPr>
        </p:nvSpPr>
        <p:spPr>
          <a:xfrm>
            <a:off x="1180530" y="1346268"/>
            <a:ext cx="7983942" cy="3125338"/>
          </a:xfrm>
        </p:spPr>
        <p:txBody>
          <a:bodyPr vert="horz" lIns="109728" tIns="109728" rIns="109728" bIns="91440" rtlCol="0" anchor="b">
            <a:normAutofit/>
          </a:bodyPr>
          <a:lstStyle/>
          <a:p>
            <a:pPr>
              <a:lnSpc>
                <a:spcPct val="120000"/>
              </a:lnSpc>
            </a:pPr>
            <a:r>
              <a:rPr lang="en-US" sz="6600">
                <a:solidFill>
                  <a:schemeClr val="tx1">
                    <a:lumMod val="85000"/>
                    <a:lumOff val="15000"/>
                  </a:schemeClr>
                </a:solidFill>
              </a:rPr>
              <a:t>Thank you for your attention</a:t>
            </a:r>
          </a:p>
        </p:txBody>
      </p:sp>
    </p:spTree>
    <p:extLst>
      <p:ext uri="{BB962C8B-B14F-4D97-AF65-F5344CB8AC3E}">
        <p14:creationId xmlns:p14="http://schemas.microsoft.com/office/powerpoint/2010/main" val="1900206757"/>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3C2230"/>
      </a:dk2>
      <a:lt2>
        <a:srgbClr val="E2E3E8"/>
      </a:lt2>
      <a:accent1>
        <a:srgbClr val="BF9D22"/>
      </a:accent1>
      <a:accent2>
        <a:srgbClr val="D55D17"/>
      </a:accent2>
      <a:accent3>
        <a:srgbClr val="E72932"/>
      </a:accent3>
      <a:accent4>
        <a:srgbClr val="D51770"/>
      </a:accent4>
      <a:accent5>
        <a:srgbClr val="E729D0"/>
      </a:accent5>
      <a:accent6>
        <a:srgbClr val="9C17D5"/>
      </a:accent6>
      <a:hlink>
        <a:srgbClr val="BF3F9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741</Words>
  <Application>Microsoft Office PowerPoint</Application>
  <PresentationFormat>Widescreen</PresentationFormat>
  <Paragraphs>30</Paragraphs>
  <Slides>7</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7</vt:i4>
      </vt:variant>
    </vt:vector>
  </HeadingPairs>
  <TitlesOfParts>
    <vt:vector size="14" baseType="lpstr">
      <vt:lpstr>Meiryo</vt:lpstr>
      <vt:lpstr>Arial</vt:lpstr>
      <vt:lpstr>Calibri</vt:lpstr>
      <vt:lpstr>Corbel</vt:lpstr>
      <vt:lpstr>Courier New</vt:lpstr>
      <vt:lpstr>Symbol</vt:lpstr>
      <vt:lpstr>SketchLinesVTI</vt:lpstr>
      <vt:lpstr>Gamified Market</vt:lpstr>
      <vt:lpstr>Specifications  Gamified consumer data collection</vt:lpstr>
      <vt:lpstr>Specifications  Gamified consumer data collection</vt:lpstr>
      <vt:lpstr>Additional specifications </vt:lpstr>
      <vt:lpstr>Entity Relationship(da aggiornare)</vt:lpstr>
      <vt:lpstr>Relational Model</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Gamified Market</dc:title>
  <dc:creator>Francesco Puoti</dc:creator>
  <cp:lastModifiedBy>Riccardo Zanelli</cp:lastModifiedBy>
  <cp:revision>28</cp:revision>
  <dcterms:created xsi:type="dcterms:W3CDTF">2021-02-15T09:43:30Z</dcterms:created>
  <dcterms:modified xsi:type="dcterms:W3CDTF">2021-06-03T10:55:34Z</dcterms:modified>
</cp:coreProperties>
</file>