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C442AE-1A05-CDD5-9FDB-68883B0E285B}" v="768" dt="2025-06-28T15:23:19.813"/>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3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a:t>Welcome to the Green Pace security policy overview. I'm Zane Deso, and this presentation covers our key standards, practices, and recommendations. </a:t>
            </a: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a:t>Our automation strategy embeds security checks throughout the entire development lifecycle. This reduces manual errors and enhances overall resilience. </a:t>
            </a: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a:t>Addressing security now is cost-effective and essential. Delaying security improvements multiplies future risks and expenses. </a:t>
            </a: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a:t>Our security posture must evolve continually. Regular policy updates, proactive training, and cutting-edge automated tests are essential moving forward. </a:t>
            </a: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a:t>To prevent future security issues, we need to adopt trusted standards like OWASP ASVS and NIST 800-53 across all workflows. This ensures every layer of the application meets consistent, vetted criteria for security and resilience </a:t>
            </a: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a:t>These sources informed the structure of our policy, especially NIST’s 800-53 guidelines and OWASP’s ASVS framework. Together, they help ensure our approach is both standardized and up-to-date with the industry’s best practices. </a:t>
            </a: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a:t>Our policy ensures everyone develops with security in mind from the start. This proactive, layered security approach prevents vulnerabilities early. </a:t>
            </a: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a:t>This matrix ranks each coding vulnerability we identified. It guides us in prioritizing remediation and allocating resources effectively. </a:t>
            </a: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a:t>These ten principles anchor our security approach, aligning directly with specific coding standards for clarity and actionable guidance. </a:t>
            </a: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a:t>Our coding standards are ranked strategically, addressing the most severe and likely threats first to effectively reduce risks </a:t>
            </a: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a:t>Encryption at all levels—rest, transit, and in use—ensures data remains protected even during breaches or attempted interceptions. </a:t>
            </a: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a:t>Our Triple-A framework guarantees that only authorized users access resources and actions remain traceable and accountable. </a:t>
            </a: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dirty="0"/>
              <a:t>Unit testing frameworks integrated into Visual Studio validate code security continuously. These tests automatically highlight vulnerabilities before they reach production.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learn.microsoft.com/en-us/security/zero-trust/" TargetMode="External"/><Relationship Id="rId5" Type="http://schemas.openxmlformats.org/officeDocument/2006/relationships/hyperlink" Target="https://owasp.org/www-project-application-security-verification-standard/" TargetMode="External"/><Relationship Id="rId4" Type="http://schemas.openxmlformats.org/officeDocument/2006/relationships/hyperlink" Target="https://doi.org/10.6028/NIST.SP.800-53r5"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indent="0">
              <a:lnSpc>
                <a:spcPct val="70000"/>
              </a:lnSpc>
              <a:buSzPts val="1850"/>
            </a:pPr>
            <a:r>
              <a:rPr lang="en-US" sz="1850" dirty="0"/>
              <a:t>Developer: Zane M Deso</a:t>
            </a:r>
            <a:endParaRPr lang="en-US" sz="1850" i="1" dirty="0"/>
          </a:p>
          <a:p>
            <a:pPr marL="0" lvl="0" indent="0" algn="l" rtl="0">
              <a:lnSpc>
                <a:spcPct val="70000"/>
              </a:lnSpc>
              <a:spcBef>
                <a:spcPts val="1000"/>
              </a:spcBef>
              <a:spcAft>
                <a:spcPts val="0"/>
              </a:spcAft>
              <a:buClr>
                <a:schemeClr val="lt1"/>
              </a:buClr>
              <a:buSzPts val="1850"/>
              <a:buNone/>
            </a:pPr>
            <a:endParaRPr sz="1850" i="1"/>
          </a:p>
          <a:p>
            <a:pPr marL="0" lvl="0" indent="0" algn="l" rtl="0">
              <a:lnSpc>
                <a:spcPct val="70000"/>
              </a:lnSpc>
              <a:spcBef>
                <a:spcPts val="1000"/>
              </a:spcBef>
              <a:spcAft>
                <a:spcPts val="0"/>
              </a:spcAft>
              <a:buSzPts val="1850"/>
              <a:buNone/>
            </a:pPr>
            <a:endParaRPr lang="en-US" sz="1850" i="1"/>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1306994"/>
          </a:xfrm>
          <a:prstGeom prst="rect">
            <a:avLst/>
          </a:prstGeom>
          <a:noFill/>
          <a:ln>
            <a:noFill/>
          </a:ln>
        </p:spPr>
        <p:txBody>
          <a:bodyPr spcFirstLastPara="1" wrap="square" lIns="91425" tIns="45700" rIns="91425" bIns="45700" anchor="t" anchorCtr="0">
            <a:normAutofit lnSpcReduction="10000"/>
          </a:bodyPr>
          <a:lstStyle/>
          <a:p>
            <a:pPr lvl="1">
              <a:buSzPts val="2000"/>
            </a:pPr>
            <a:r>
              <a:rPr lang="en-US" dirty="0"/>
              <a:t>Integrate SAST tools (SonarQube, Coverity) in IDE and build pipeline.</a:t>
            </a:r>
            <a:endParaRPr lang="en-US" sz="1600" dirty="0"/>
          </a:p>
          <a:p>
            <a:pPr lvl="1">
              <a:buSzPts val="2000"/>
            </a:pPr>
            <a:r>
              <a:rPr lang="en-US" dirty="0"/>
              <a:t>Perform DAST testing (OWASP ZAP) pre-production.</a:t>
            </a:r>
          </a:p>
          <a:p>
            <a:pPr lvl="1">
              <a:buSzPts val="2000"/>
            </a:pPr>
            <a:r>
              <a:rPr lang="en-US" dirty="0"/>
              <a:t>Automated software signing and runtime protection tools deployed in production.</a:t>
            </a:r>
          </a:p>
          <a:p>
            <a:pPr marL="685800" lvl="1" indent="-228600" algn="l">
              <a:lnSpc>
                <a:spcPct val="90000"/>
              </a:lnSpc>
              <a:spcBef>
                <a:spcPts val="0"/>
              </a:spcBef>
              <a:spcAft>
                <a:spcPts val="0"/>
              </a:spcAft>
              <a:buClr>
                <a:schemeClr val="lt1"/>
              </a:buClr>
              <a:buSzPts val="2000"/>
              <a:buChar char="•"/>
            </a:pPr>
            <a:endParaRPr lang="en-US"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1467415"/>
          </a:xfrm>
          <a:prstGeom prst="rect">
            <a:avLst/>
          </a:prstGeom>
          <a:noFill/>
          <a:ln>
            <a:noFill/>
          </a:ln>
        </p:spPr>
        <p:txBody>
          <a:bodyPr spcFirstLastPara="1" wrap="square" lIns="91425" tIns="45700" rIns="91425" bIns="45700" anchor="t" anchorCtr="0">
            <a:normAutofit/>
          </a:bodyPr>
          <a:lstStyle/>
          <a:p>
            <a:pPr>
              <a:buSzPts val="2000"/>
            </a:pPr>
            <a:r>
              <a:rPr lang="en-US" sz="2000" dirty="0"/>
              <a:t>Immediate action on critical/high-severity issues prevents costly breaches.</a:t>
            </a:r>
            <a:endParaRPr lang="en-US" dirty="0"/>
          </a:p>
          <a:p>
            <a:pPr>
              <a:buSzPts val="2000"/>
            </a:pPr>
            <a:r>
              <a:rPr lang="en-US" sz="2000" dirty="0"/>
              <a:t>Deferring security increases risk exponentially and potential cost later.</a:t>
            </a:r>
            <a:endParaRPr lang="en-US" dirty="0"/>
          </a:p>
          <a:p>
            <a:pPr>
              <a:buSzPts val="2000"/>
            </a:pPr>
            <a:r>
              <a:rPr lang="en-US" sz="2000" dirty="0"/>
              <a:t>Benefits include reduced attack surface, higher customer trust, and compliance.</a:t>
            </a:r>
            <a:endParaRPr lang="en-US" dirty="0"/>
          </a:p>
          <a:p>
            <a:pPr marL="228600" lvl="0" indent="-228600" algn="l">
              <a:lnSpc>
                <a:spcPct val="90000"/>
              </a:lnSpc>
              <a:spcBef>
                <a:spcPts val="0"/>
              </a:spcBef>
              <a:spcAft>
                <a:spcPts val="0"/>
              </a:spcAft>
              <a:buClr>
                <a:schemeClr val="lt1"/>
              </a:buClr>
              <a:buSzPts val="2000"/>
              <a:buChar char="•"/>
            </a:pPr>
            <a:endParaRPr lang="en-US" sz="2000"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lvl="2"/>
            <a:r>
              <a:rPr lang="en-US" dirty="0"/>
              <a:t>Gap Analysis: Regular policy reviews and updates, continuous training.</a:t>
            </a:r>
            <a:endParaRPr lang="en-US" sz="1400" dirty="0"/>
          </a:p>
          <a:p>
            <a:pPr lvl="2"/>
            <a:r>
              <a:rPr lang="en-US" dirty="0"/>
              <a:t>Standards Adoption: Increase use of automated fuzz testing, continuous threat modeling practices.</a:t>
            </a:r>
          </a:p>
          <a:p>
            <a:pPr lvl="2"/>
            <a:r>
              <a:rPr lang="en-US" dirty="0"/>
              <a:t>Examples: Major industry breaches show critical need for timely patching and regular security policy updates (e.g., Equifax breach due to delayed patching).</a:t>
            </a:r>
          </a:p>
          <a:p>
            <a:pPr marL="1143000" lvl="2" indent="-228600" algn="l">
              <a:lnSpc>
                <a:spcPct val="90000"/>
              </a:lnSpc>
              <a:spcBef>
                <a:spcPts val="0"/>
              </a:spcBef>
              <a:spcAft>
                <a:spcPts val="0"/>
              </a:spcAft>
              <a:buClr>
                <a:schemeClr val="lt1"/>
              </a:buClr>
              <a:buSzPts val="1800"/>
              <a:buChar char="•"/>
            </a:pPr>
            <a:endParaRPr lang="en-US"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a:bodyPr>
          <a:lstStyle/>
          <a:p>
            <a:pPr marL="228600" indent="-228600">
              <a:lnSpc>
                <a:spcPct val="150000"/>
              </a:lnSpc>
              <a:spcBef>
                <a:spcPts val="0"/>
              </a:spcBef>
              <a:buSzPts val="2200"/>
            </a:pPr>
            <a:r>
              <a:rPr lang="en-US" dirty="0"/>
              <a:t>To prevent future security problems, Green Pace should adopt stricter input validation routines across all services using centralized libraries. The team should also standardize the use of parameterized queries in all database interactions to eliminate injection vulnerabilities. Secure software development lifecycle (SSDLC) practices should be formalized, including mandated code reviews, automated static analysis, and post-deployment vulnerability scanning. Additionally, adopting industry-wide standards like NIST 800-53 and OWASP ASVS will provide a scalable and proactive security baseline for the team as it grows.</a:t>
            </a:r>
            <a:endParaRPr lang="en-US" sz="1800"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20000"/>
          </a:bodyPr>
          <a:lstStyle/>
          <a:p>
            <a:pPr>
              <a:buSzPts val="2200"/>
            </a:pPr>
            <a:r>
              <a:rPr lang="en-US" dirty="0"/>
              <a:t>National Institute of Standards and Technology. (2020). Security and Privacy Controls for Information Systems and Organizations (NIST SP 800-53 Rev. 5). </a:t>
            </a:r>
            <a:r>
              <a:rPr lang="en-US" dirty="0">
                <a:hlinkClick r:id="rId4"/>
              </a:rPr>
              <a:t>https://doi.org/10.6028/NIST.SP.800-53r5</a:t>
            </a:r>
            <a:endParaRPr lang="en-US"/>
          </a:p>
          <a:p>
            <a:pPr>
              <a:buSzPts val="2200"/>
            </a:pPr>
            <a:endParaRPr lang="en-US"/>
          </a:p>
          <a:p>
            <a:pPr>
              <a:buSzPts val="2200"/>
            </a:pPr>
            <a:r>
              <a:rPr lang="en-US" dirty="0"/>
              <a:t>OWASP Foundation. (2021). OWASP Application Security Verification Standard 4.0.3. </a:t>
            </a:r>
            <a:r>
              <a:rPr lang="en-US" dirty="0">
                <a:hlinkClick r:id="rId5"/>
              </a:rPr>
              <a:t>https://owasp.org/www-project-application-security-verification-standard/</a:t>
            </a:r>
            <a:endParaRPr lang="en-US"/>
          </a:p>
          <a:p>
            <a:pPr>
              <a:buSzPts val="2200"/>
            </a:pPr>
            <a:endParaRPr lang="en-US"/>
          </a:p>
          <a:p>
            <a:pPr>
              <a:buSzPts val="2200"/>
            </a:pPr>
            <a:r>
              <a:rPr lang="en-US" dirty="0"/>
              <a:t>Microsoft. (2023). Zero Trust Security Model. </a:t>
            </a:r>
            <a:r>
              <a:rPr lang="en-US" dirty="0">
                <a:hlinkClick r:id="rId6"/>
              </a:rPr>
              <a:t>https://learn.microsoft.com/en-us/security/zero-trust/</a:t>
            </a:r>
            <a:endParaRPr lang="en-US"/>
          </a:p>
          <a:p>
            <a:pPr>
              <a:buSzPts val="2200"/>
            </a:pPr>
            <a:endParaRPr lang="en-US"/>
          </a:p>
          <a:p>
            <a:pPr>
              <a:buSzPts val="2200"/>
            </a:pPr>
            <a:r>
              <a:rPr lang="en-US" dirty="0" err="1"/>
              <a:t>Shostack</a:t>
            </a:r>
            <a:r>
              <a:rPr lang="en-US" dirty="0"/>
              <a:t>, A. (2014). Threat Modeling: Designing for Security. Wiley.</a:t>
            </a:r>
          </a:p>
          <a:p>
            <a:pPr>
              <a:buSzPts val="2200"/>
            </a:pPr>
            <a:endParaRPr lang="en-US"/>
          </a:p>
          <a:p>
            <a:pPr marL="228600" indent="-228600">
              <a:spcBef>
                <a:spcPts val="0"/>
              </a:spcBef>
              <a:buSzPts val="2200"/>
            </a:pPr>
            <a:r>
              <a:rPr lang="en-US" dirty="0"/>
              <a:t>Howard, M., &amp; LeBlanc, D. (2003). Writing Secure Code (2nd ed.). Microsoft Press.</a:t>
            </a:r>
            <a:endParaRPr dirty="0"/>
          </a:p>
        </p:txBody>
      </p:sp>
      <p:pic>
        <p:nvPicPr>
          <p:cNvPr id="239" name="Google Shape;239;p14" descr="Green Pace logo"/>
          <p:cNvPicPr preferRelativeResize="0"/>
          <p:nvPr/>
        </p:nvPicPr>
        <p:blipFill>
          <a:blip r:embed="rId7">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211348" y="2180183"/>
            <a:ext cx="4508739" cy="4412313"/>
          </a:xfrm>
          <a:prstGeom prst="rect">
            <a:avLst/>
          </a:prstGeom>
          <a:noFill/>
          <a:ln>
            <a:noFill/>
          </a:ln>
        </p:spPr>
        <p:txBody>
          <a:bodyPr spcFirstLastPara="1" wrap="square" lIns="91425" tIns="45700" rIns="91425" bIns="45700" anchor="t" anchorCtr="0">
            <a:normAutofit/>
          </a:bodyPr>
          <a:lstStyle/>
          <a:p>
            <a:r>
              <a:rPr lang="en-US" sz="1800" dirty="0"/>
              <a:t>Security policy standardizes best practices for secure coding and system architecture.</a:t>
            </a:r>
          </a:p>
          <a:p>
            <a:endParaRPr lang="en-US" sz="1800" dirty="0"/>
          </a:p>
          <a:p>
            <a:r>
              <a:rPr lang="en-US" sz="1800" dirty="0"/>
              <a:t>Implements defense-in-depth strategies to prevent security breaches proactively.</a:t>
            </a:r>
          </a:p>
          <a:p>
            <a:r>
              <a:rPr lang="en-US" sz="1800" dirty="0"/>
              <a:t>Ensures all development team members follow consistent guidelines.</a:t>
            </a:r>
            <a:endParaRPr sz="180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5058454" y="1890505"/>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id="161" name="Google Shape;161;p4" descr="Alt text required"/>
          <p:cNvGraphicFramePr/>
          <p:nvPr>
            <p:extLst>
              <p:ext uri="{D42A27DB-BD31-4B8C-83A1-F6EECF244321}">
                <p14:modId xmlns:p14="http://schemas.microsoft.com/office/powerpoint/2010/main" val="1182230985"/>
              </p:ext>
            </p:extLst>
          </p:nvPr>
        </p:nvGraphicFramePr>
        <p:xfrm>
          <a:off x="200526" y="170448"/>
          <a:ext cx="6277065" cy="6488380"/>
        </p:xfrm>
        <a:graphic>
          <a:graphicData uri="http://schemas.openxmlformats.org/drawingml/2006/table">
            <a:tbl>
              <a:tblPr firstRow="1" firstCol="1">
                <a:noFill/>
                <a:tableStyleId>{802198C4-3087-4945-87E3-76CBB3509B7E}</a:tableStyleId>
              </a:tblPr>
              <a:tblGrid>
                <a:gridCol w="1255413">
                  <a:extLst>
                    <a:ext uri="{9D8B030D-6E8A-4147-A177-3AD203B41FA5}">
                      <a16:colId xmlns:a16="http://schemas.microsoft.com/office/drawing/2014/main" val="4089044179"/>
                    </a:ext>
                  </a:extLst>
                </a:gridCol>
                <a:gridCol w="1255413">
                  <a:extLst>
                    <a:ext uri="{9D8B030D-6E8A-4147-A177-3AD203B41FA5}">
                      <a16:colId xmlns:a16="http://schemas.microsoft.com/office/drawing/2014/main" val="2493338915"/>
                    </a:ext>
                  </a:extLst>
                </a:gridCol>
                <a:gridCol w="1255413">
                  <a:extLst>
                    <a:ext uri="{9D8B030D-6E8A-4147-A177-3AD203B41FA5}">
                      <a16:colId xmlns:a16="http://schemas.microsoft.com/office/drawing/2014/main" val="3317639790"/>
                    </a:ext>
                  </a:extLst>
                </a:gridCol>
                <a:gridCol w="1255413">
                  <a:extLst>
                    <a:ext uri="{9D8B030D-6E8A-4147-A177-3AD203B41FA5}">
                      <a16:colId xmlns:a16="http://schemas.microsoft.com/office/drawing/2014/main" val="20000"/>
                    </a:ext>
                  </a:extLst>
                </a:gridCol>
                <a:gridCol w="1255413">
                  <a:extLst>
                    <a:ext uri="{9D8B030D-6E8A-4147-A177-3AD203B41FA5}">
                      <a16:colId xmlns:a16="http://schemas.microsoft.com/office/drawing/2014/main" val="20001"/>
                    </a:ext>
                  </a:extLst>
                </a:gridCol>
              </a:tblGrid>
              <a:tr h="295568">
                <a:tc>
                  <a:txBody>
                    <a:bodyPr/>
                    <a:lstStyle/>
                    <a:p>
                      <a:pPr marL="0" lvl="0" indent="0" algn="ctr">
                        <a:lnSpc>
                          <a:spcPct val="100000"/>
                        </a:lnSpc>
                        <a:spcBef>
                          <a:spcPts val="0"/>
                        </a:spcBef>
                        <a:spcAft>
                          <a:spcPts val="0"/>
                        </a:spcAft>
                        <a:buNone/>
                      </a:pPr>
                      <a:r>
                        <a:rPr lang="en-US" sz="900" b="1" i="0" u="none" strike="noStrike" cap="none" noProof="0" dirty="0">
                          <a:solidFill>
                            <a:schemeClr val="tx1"/>
                          </a:solidFill>
                          <a:latin typeface="Arial"/>
                        </a:rPr>
                        <a:t>Standard</a:t>
                      </a:r>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c>
                  <a:txBody>
                    <a:bodyPr/>
                    <a:lstStyle/>
                    <a:p>
                      <a:pPr marL="0" lvl="0" indent="0" algn="ctr">
                        <a:lnSpc>
                          <a:spcPct val="100000"/>
                        </a:lnSpc>
                        <a:spcBef>
                          <a:spcPts val="0"/>
                        </a:spcBef>
                        <a:spcAft>
                          <a:spcPts val="0"/>
                        </a:spcAft>
                        <a:buNone/>
                      </a:pPr>
                      <a:r>
                        <a:rPr lang="en-US" sz="900" b="1" i="0" u="none" strike="noStrike" cap="none" noProof="0" dirty="0">
                          <a:solidFill>
                            <a:schemeClr val="tx1"/>
                          </a:solidFill>
                        </a:rPr>
                        <a:t>Severity</a:t>
                      </a:r>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c>
                  <a:txBody>
                    <a:bodyPr/>
                    <a:lstStyle/>
                    <a:p>
                      <a:pPr marL="0" lvl="0" indent="0" algn="ctr">
                        <a:lnSpc>
                          <a:spcPct val="100000"/>
                        </a:lnSpc>
                        <a:spcBef>
                          <a:spcPts val="0"/>
                        </a:spcBef>
                        <a:spcAft>
                          <a:spcPts val="0"/>
                        </a:spcAft>
                        <a:buNone/>
                      </a:pPr>
                      <a:r>
                        <a:rPr lang="en-US" sz="900" b="1" i="0" u="none" strike="noStrike" cap="none" noProof="0" dirty="0">
                          <a:solidFill>
                            <a:schemeClr val="tx1"/>
                          </a:solidFill>
                        </a:rPr>
                        <a:t>Likelihood</a:t>
                      </a:r>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c>
                  <a:txBody>
                    <a:bodyPr/>
                    <a:lstStyle/>
                    <a:p>
                      <a:pPr marL="0" lvl="0" indent="0" algn="ctr">
                        <a:lnSpc>
                          <a:spcPct val="100000"/>
                        </a:lnSpc>
                        <a:spcBef>
                          <a:spcPts val="0"/>
                        </a:spcBef>
                        <a:spcAft>
                          <a:spcPts val="0"/>
                        </a:spcAft>
                        <a:buNone/>
                      </a:pPr>
                      <a:r>
                        <a:rPr lang="en-US" sz="900" b="1" i="0" u="none" strike="noStrike" cap="none" noProof="0" dirty="0">
                          <a:solidFill>
                            <a:schemeClr val="tx1"/>
                          </a:solidFill>
                          <a:latin typeface="Arial"/>
                        </a:rPr>
                        <a:t>Remediation Cost</a:t>
                      </a:r>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c>
                  <a:txBody>
                    <a:bodyPr/>
                    <a:lstStyle/>
                    <a:p>
                      <a:pPr marL="0" lvl="0" indent="0" algn="ctr">
                        <a:lnSpc>
                          <a:spcPct val="100000"/>
                        </a:lnSpc>
                        <a:spcBef>
                          <a:spcPts val="0"/>
                        </a:spcBef>
                        <a:spcAft>
                          <a:spcPts val="0"/>
                        </a:spcAft>
                        <a:buNone/>
                      </a:pPr>
                      <a:r>
                        <a:rPr lang="en-US" sz="900" b="1" i="0" u="none" strike="noStrike" cap="none" noProof="0" dirty="0">
                          <a:solidFill>
                            <a:schemeClr val="tx1"/>
                          </a:solidFill>
                        </a:rPr>
                        <a:t>Priority</a:t>
                      </a:r>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extLst>
                  <a:ext uri="{0D108BD9-81ED-4DB2-BD59-A6C34878D82A}">
                    <a16:rowId xmlns:a16="http://schemas.microsoft.com/office/drawing/2014/main" val="1643214736"/>
                  </a:ext>
                </a:extLst>
              </a:tr>
              <a:tr h="616837">
                <a:tc>
                  <a:txBody>
                    <a:bodyPr/>
                    <a:lstStyle/>
                    <a:p>
                      <a:pPr marL="0" lvl="0" indent="0" algn="ctr">
                        <a:lnSpc>
                          <a:spcPct val="100000"/>
                        </a:lnSpc>
                        <a:spcBef>
                          <a:spcPts val="0"/>
                        </a:spcBef>
                        <a:spcAft>
                          <a:spcPts val="0"/>
                        </a:spcAft>
                        <a:buNone/>
                      </a:pPr>
                      <a:r>
                        <a:rPr lang="en-US" sz="900" b="0" i="0" u="none" strike="noStrike" cap="none" noProof="0" dirty="0">
                          <a:solidFill>
                            <a:schemeClr val="tx1"/>
                          </a:solidFill>
                          <a:latin typeface="Arial"/>
                        </a:rPr>
                        <a:t>STD-004-JAV</a:t>
                      </a:r>
                      <a:endParaRPr lang="en-US" sz="900" dirty="0"/>
                    </a:p>
                  </a:txBody>
                  <a:tcPr marL="91425" marR="91425" marT="91425" marB="91425">
                    <a:lnL w="28575">
                      <a:solidFill>
                        <a:srgbClr val="9E9E9E"/>
                      </a:solidFill>
                    </a:lnL>
                    <a:lnR w="28575">
                      <a:solidFill>
                        <a:srgbClr val="9E9E9E"/>
                      </a:solidFill>
                    </a:lnR>
                    <a:lnT w="28575" cap="flat" cmpd="sng" algn="ctr">
                      <a:solidFill>
                        <a:srgbClr val="9E9E9E"/>
                      </a:solidFill>
                      <a:prstDash val="solid"/>
                      <a:round/>
                      <a:headEnd type="none" w="med" len="med"/>
                      <a:tailEnd type="none" w="med" len="med"/>
                    </a:lnT>
                    <a:lnB w="28575">
                      <a:solidFill>
                        <a:srgbClr val="9E9E9E"/>
                      </a:solidFill>
                    </a:lnB>
                    <a:solidFill>
                      <a:srgbClr val="FFF2CC"/>
                    </a:solidFill>
                  </a:tcPr>
                </a:tc>
                <a:tc>
                  <a:txBody>
                    <a:bodyPr/>
                    <a:lstStyle/>
                    <a:p>
                      <a:pPr marL="0" lvl="0" indent="0" algn="ctr">
                        <a:lnSpc>
                          <a:spcPct val="100000"/>
                        </a:lnSpc>
                        <a:spcBef>
                          <a:spcPts val="0"/>
                        </a:spcBef>
                        <a:spcAft>
                          <a:spcPts val="0"/>
                        </a:spcAft>
                        <a:buNone/>
                      </a:pPr>
                      <a:r>
                        <a:rPr lang="en-US" sz="900" b="0" i="0" u="none" strike="noStrike" cap="none" noProof="0" dirty="0">
                          <a:solidFill>
                            <a:schemeClr val="tx1"/>
                          </a:solidFill>
                        </a:rPr>
                        <a:t>Critical</a:t>
                      </a:r>
                      <a:endParaRPr lang="en-US" sz="900" dirty="0"/>
                    </a:p>
                  </a:txBody>
                  <a:tcPr marL="91425" marR="91425" marT="91425" marB="91425">
                    <a:lnL w="28575" cap="flat" cmpd="sng" algn="ctr">
                      <a:solidFill>
                        <a:srgbClr val="9E9E9E"/>
                      </a:solidFill>
                      <a:prstDash val="solid"/>
                      <a:round/>
                      <a:headEnd type="none" w="med" len="med"/>
                      <a:tailEnd type="none" w="med" len="med"/>
                    </a:lnL>
                    <a:lnR w="28575">
                      <a:solidFill>
                        <a:srgbClr val="9E9E9E"/>
                      </a:solidFill>
                    </a:lnR>
                    <a:lnT w="28575" cap="flat" cmpd="sng" algn="ctr">
                      <a:solidFill>
                        <a:srgbClr val="9E9E9E"/>
                      </a:solidFill>
                      <a:prstDash val="solid"/>
                      <a:round/>
                      <a:headEnd type="none" w="med" len="med"/>
                      <a:tailEnd type="none" w="med" len="med"/>
                    </a:lnT>
                    <a:lnB w="28575">
                      <a:solidFill>
                        <a:srgbClr val="9E9E9E"/>
                      </a:solidFill>
                    </a:lnB>
                    <a:solidFill>
                      <a:srgbClr val="FFF2CC"/>
                    </a:solidFill>
                  </a:tcPr>
                </a:tc>
                <a:tc>
                  <a:txBody>
                    <a:bodyPr/>
                    <a:lstStyle/>
                    <a:p>
                      <a:pPr marL="0" lvl="0" indent="0" algn="ctr">
                        <a:lnSpc>
                          <a:spcPct val="100000"/>
                        </a:lnSpc>
                        <a:spcBef>
                          <a:spcPts val="0"/>
                        </a:spcBef>
                        <a:spcAft>
                          <a:spcPts val="0"/>
                        </a:spcAft>
                        <a:buNone/>
                      </a:pPr>
                      <a:r>
                        <a:rPr lang="en-US" sz="900" b="0" i="0" u="none" strike="noStrike" cap="none" noProof="0" dirty="0">
                          <a:solidFill>
                            <a:schemeClr val="tx1"/>
                          </a:solidFill>
                        </a:rPr>
                        <a:t>High</a:t>
                      </a:r>
                      <a:endParaRPr lang="en-US" sz="900" dirty="0"/>
                    </a:p>
                  </a:txBody>
                  <a:tcPr marL="91425" marR="91425" marT="91425" marB="91425">
                    <a:lnL w="28575" cap="flat" cmpd="sng" algn="ctr">
                      <a:solidFill>
                        <a:srgbClr val="9E9E9E"/>
                      </a:solidFill>
                      <a:prstDash val="solid"/>
                      <a:round/>
                      <a:headEnd type="none" w="med" len="med"/>
                      <a:tailEnd type="none" w="med" len="med"/>
                    </a:lnL>
                    <a:lnR w="28575">
                      <a:solidFill>
                        <a:srgbClr val="9E9E9E"/>
                      </a:solidFill>
                    </a:lnR>
                    <a:lnT w="28575" cap="flat" cmpd="sng" algn="ctr">
                      <a:solidFill>
                        <a:srgbClr val="9E9E9E"/>
                      </a:solidFill>
                      <a:prstDash val="solid"/>
                      <a:round/>
                      <a:headEnd type="none" w="med" len="med"/>
                      <a:tailEnd type="none" w="med" len="med"/>
                    </a:lnT>
                    <a:lnB w="28575">
                      <a:solidFill>
                        <a:srgbClr val="9E9E9E"/>
                      </a:solidFill>
                    </a:lnB>
                    <a:solidFill>
                      <a:srgbClr val="FFF2CC"/>
                    </a:solidFill>
                  </a:tcPr>
                </a:tc>
                <a:tc>
                  <a:txBody>
                    <a:bodyPr/>
                    <a:lstStyle/>
                    <a:p>
                      <a:pPr marL="0" marR="0" lvl="0" indent="0" algn="ctr">
                        <a:lnSpc>
                          <a:spcPct val="100000"/>
                        </a:lnSpc>
                        <a:spcBef>
                          <a:spcPts val="0"/>
                        </a:spcBef>
                        <a:spcAft>
                          <a:spcPts val="0"/>
                        </a:spcAft>
                        <a:buNone/>
                      </a:pPr>
                      <a:r>
                        <a:rPr lang="en-US" sz="900" b="0" i="0" u="none" strike="noStrike" cap="none" noProof="0" dirty="0">
                          <a:solidFill>
                            <a:schemeClr val="tx1"/>
                          </a:solidFill>
                          <a:latin typeface="Arial"/>
                        </a:rPr>
                        <a:t>Medium</a:t>
                      </a:r>
                      <a:endParaRPr lang="en-US" sz="900" dirty="0"/>
                    </a:p>
                  </a:txBody>
                  <a:tcPr marL="91425" marR="91425" marT="91425" marB="91425">
                    <a:lnL w="28575" cap="flat" cmpd="sng" algn="ctr">
                      <a:solidFill>
                        <a:srgbClr val="9E9E9E"/>
                      </a:solidFill>
                      <a:prstDash val="solid"/>
                      <a:round/>
                      <a:headEnd type="none" w="med" len="med"/>
                      <a:tailEnd type="none" w="med" len="med"/>
                    </a:lnL>
                    <a:lnR w="28575" cap="flat" cmpd="sng">
                      <a:solidFill>
                        <a:srgbClr val="9E9E9E"/>
                      </a:solidFill>
                      <a:prstDash val="solid"/>
                      <a:round/>
                      <a:headEnd type="none" w="sm" len="sm"/>
                      <a:tailEnd type="none" w="sm" len="sm"/>
                    </a:lnR>
                    <a:lnT w="28575" cap="flat" cmpd="sng" algn="ctr">
                      <a:solidFill>
                        <a:srgbClr val="9E9E9E"/>
                      </a:solidFill>
                      <a:prstDash val="solid"/>
                      <a:round/>
                      <a:headEnd type="none" w="med" len="med"/>
                      <a:tailEnd type="none" w="med" len="med"/>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a:lnSpc>
                          <a:spcPct val="100000"/>
                        </a:lnSpc>
                        <a:spcBef>
                          <a:spcPts val="0"/>
                        </a:spcBef>
                        <a:spcAft>
                          <a:spcPts val="0"/>
                        </a:spcAft>
                        <a:buNone/>
                      </a:pPr>
                      <a:r>
                        <a:rPr lang="en-US" sz="900" b="0" i="0" u="none" strike="noStrike" cap="none" noProof="0" dirty="0">
                          <a:solidFill>
                            <a:schemeClr val="tx1"/>
                          </a:solidFill>
                        </a:rPr>
                        <a:t>5</a:t>
                      </a:r>
                      <a:endParaRPr lang="en-US" sz="900"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lgn="ctr">
                      <a:solidFill>
                        <a:srgbClr val="9E9E9E"/>
                      </a:solidFill>
                      <a:prstDash val="solid"/>
                      <a:round/>
                      <a:headEnd type="none" w="med" len="med"/>
                      <a:tailEnd type="none" w="med" len="med"/>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616837">
                <a:tc>
                  <a:txBody>
                    <a:bodyPr/>
                    <a:lstStyle/>
                    <a:p>
                      <a:pPr marL="0" lvl="0" indent="0" algn="ctr">
                        <a:lnSpc>
                          <a:spcPct val="100000"/>
                        </a:lnSpc>
                        <a:spcBef>
                          <a:spcPts val="0"/>
                        </a:spcBef>
                        <a:spcAft>
                          <a:spcPts val="0"/>
                        </a:spcAft>
                        <a:buNone/>
                      </a:pPr>
                      <a:r>
                        <a:rPr lang="en-US" sz="900" b="0" i="0" u="none" strike="noStrike" cap="none" noProof="0" dirty="0">
                          <a:solidFill>
                            <a:schemeClr val="tx1"/>
                          </a:solidFill>
                          <a:latin typeface="Arial"/>
                        </a:rPr>
                        <a:t>STD-003-CPP</a:t>
                      </a:r>
                      <a:endParaRPr lang="en-US" sz="900" dirty="0"/>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c>
                  <a:txBody>
                    <a:bodyPr/>
                    <a:lstStyle/>
                    <a:p>
                      <a:pPr marL="0" lvl="0" indent="0" algn="ctr">
                        <a:lnSpc>
                          <a:spcPct val="100000"/>
                        </a:lnSpc>
                        <a:spcBef>
                          <a:spcPts val="0"/>
                        </a:spcBef>
                        <a:spcAft>
                          <a:spcPts val="0"/>
                        </a:spcAft>
                        <a:buNone/>
                      </a:pPr>
                      <a:r>
                        <a:rPr lang="en-US" sz="900" b="0" i="0" u="none" strike="noStrike" cap="none" noProof="0" dirty="0">
                          <a:solidFill>
                            <a:schemeClr val="tx1"/>
                          </a:solidFill>
                          <a:latin typeface="Arial"/>
                        </a:rPr>
                        <a:t>High</a:t>
                      </a:r>
                      <a:endParaRPr lang="en-US" sz="900" dirty="0"/>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c>
                  <a:txBody>
                    <a:bodyPr/>
                    <a:lstStyle/>
                    <a:p>
                      <a:pPr marL="0" lvl="0" indent="0" algn="ctr">
                        <a:lnSpc>
                          <a:spcPct val="100000"/>
                        </a:lnSpc>
                        <a:spcBef>
                          <a:spcPts val="0"/>
                        </a:spcBef>
                        <a:spcAft>
                          <a:spcPts val="0"/>
                        </a:spcAft>
                        <a:buNone/>
                      </a:pPr>
                      <a:r>
                        <a:rPr lang="en-US" sz="900" b="0" i="0" u="none" strike="noStrike" cap="none" noProof="0" dirty="0">
                          <a:solidFill>
                            <a:schemeClr val="tx1"/>
                          </a:solidFill>
                          <a:latin typeface="Arial"/>
                        </a:rPr>
                        <a:t>High</a:t>
                      </a:r>
                      <a:endParaRPr lang="en-US" sz="900" dirty="0"/>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c>
                  <a:txBody>
                    <a:bodyPr/>
                    <a:lstStyle/>
                    <a:p>
                      <a:pPr marL="0" lvl="0" indent="0" algn="ctr">
                        <a:lnSpc>
                          <a:spcPct val="100000"/>
                        </a:lnSpc>
                        <a:spcBef>
                          <a:spcPts val="0"/>
                        </a:spcBef>
                        <a:spcAft>
                          <a:spcPts val="0"/>
                        </a:spcAft>
                        <a:buNone/>
                      </a:pPr>
                      <a:r>
                        <a:rPr lang="en-US" sz="900" b="0" i="0" u="none" strike="noStrike" cap="none" noProof="0" dirty="0">
                          <a:solidFill>
                            <a:schemeClr val="tx1"/>
                          </a:solidFill>
                          <a:latin typeface="Arial"/>
                        </a:rPr>
                        <a:t>Medium</a:t>
                      </a:r>
                      <a:endParaRPr lang="en-US" sz="900" dirty="0"/>
                    </a:p>
                  </a:txBody>
                  <a:tcPr marL="91425" marR="91425" marT="91425" marB="91425">
                    <a:lnL w="28575">
                      <a:solidFill>
                        <a:srgbClr val="9E9E9E"/>
                      </a:solidFill>
                    </a:lnL>
                    <a:lnR w="28575">
                      <a:solidFill>
                        <a:srgbClr val="9E9E9E"/>
                      </a:solidFill>
                    </a:lnR>
                    <a:lnT w="28575" cap="flat" cmpd="sng" algn="ctr">
                      <a:solidFill>
                        <a:srgbClr val="9E9E9E"/>
                      </a:solidFill>
                      <a:prstDash val="solid"/>
                      <a:round/>
                      <a:headEnd type="none" w="sm" len="sm"/>
                      <a:tailEnd type="none" w="sm" len="sm"/>
                    </a:lnT>
                    <a:lnB w="28575">
                      <a:solidFill>
                        <a:srgbClr val="9E9E9E"/>
                      </a:solidFill>
                    </a:lnB>
                    <a:solidFill>
                      <a:srgbClr val="FFF2CC"/>
                    </a:solidFill>
                  </a:tcPr>
                </a:tc>
                <a:tc>
                  <a:txBody>
                    <a:bodyPr/>
                    <a:lstStyle/>
                    <a:p>
                      <a:pPr marL="0" lvl="0" indent="0" algn="ctr">
                        <a:lnSpc>
                          <a:spcPct val="100000"/>
                        </a:lnSpc>
                        <a:spcBef>
                          <a:spcPts val="0"/>
                        </a:spcBef>
                        <a:spcAft>
                          <a:spcPts val="0"/>
                        </a:spcAft>
                        <a:buNone/>
                      </a:pPr>
                      <a:r>
                        <a:rPr lang="en-US" sz="900" b="0" i="0" u="none" strike="noStrike" cap="none" noProof="0" dirty="0">
                          <a:solidFill>
                            <a:schemeClr val="tx1"/>
                          </a:solidFill>
                          <a:latin typeface="Arial"/>
                        </a:rPr>
                        <a:t>5</a:t>
                      </a:r>
                      <a:endParaRPr lang="en-US" sz="900" dirty="0"/>
                    </a:p>
                  </a:txBody>
                  <a:tcPr marL="91425" marR="91425" marT="91425" marB="91425">
                    <a:lnL w="28575">
                      <a:solidFill>
                        <a:srgbClr val="9E9E9E"/>
                      </a:solidFill>
                    </a:lnL>
                    <a:lnR w="28575">
                      <a:solidFill>
                        <a:srgbClr val="9E9E9E"/>
                      </a:solidFill>
                    </a:lnR>
                    <a:lnT w="28575" cap="flat" cmpd="sng" algn="ctr">
                      <a:solidFill>
                        <a:srgbClr val="9E9E9E"/>
                      </a:solidFill>
                      <a:prstDash val="solid"/>
                      <a:round/>
                      <a:headEnd type="none" w="sm" len="sm"/>
                      <a:tailEnd type="none" w="sm" len="sm"/>
                    </a:lnT>
                    <a:lnB w="28575">
                      <a:solidFill>
                        <a:srgbClr val="9E9E9E"/>
                      </a:solidFill>
                    </a:lnB>
                    <a:solidFill>
                      <a:srgbClr val="FFF2CC"/>
                    </a:solidFill>
                  </a:tcPr>
                </a:tc>
                <a:extLst>
                  <a:ext uri="{0D108BD9-81ED-4DB2-BD59-A6C34878D82A}">
                    <a16:rowId xmlns:a16="http://schemas.microsoft.com/office/drawing/2014/main" val="2272231727"/>
                  </a:ext>
                </a:extLst>
              </a:tr>
              <a:tr h="616837">
                <a:tc>
                  <a:txBody>
                    <a:bodyPr/>
                    <a:lstStyle/>
                    <a:p>
                      <a:pPr marL="0" lvl="0" indent="0" algn="ctr">
                        <a:lnSpc>
                          <a:spcPct val="100000"/>
                        </a:lnSpc>
                        <a:spcBef>
                          <a:spcPts val="0"/>
                        </a:spcBef>
                        <a:spcAft>
                          <a:spcPts val="0"/>
                        </a:spcAft>
                        <a:buNone/>
                      </a:pPr>
                      <a:r>
                        <a:rPr lang="en-US" sz="900" b="0" i="0" u="none" strike="noStrike" cap="none" noProof="0" dirty="0">
                          <a:solidFill>
                            <a:schemeClr val="tx1"/>
                          </a:solidFill>
                          <a:latin typeface="Arial"/>
                        </a:rPr>
                        <a:t>STD-001-CPP</a:t>
                      </a:r>
                      <a:endParaRPr lang="en-US" sz="900" dirty="0"/>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c>
                  <a:txBody>
                    <a:bodyPr/>
                    <a:lstStyle/>
                    <a:p>
                      <a:pPr marL="0" lvl="0" indent="0" algn="ctr">
                        <a:lnSpc>
                          <a:spcPct val="100000"/>
                        </a:lnSpc>
                        <a:spcBef>
                          <a:spcPts val="0"/>
                        </a:spcBef>
                        <a:spcAft>
                          <a:spcPts val="0"/>
                        </a:spcAft>
                        <a:buNone/>
                      </a:pPr>
                      <a:r>
                        <a:rPr lang="en-US" sz="900" b="0" i="0" u="none" strike="noStrike" cap="none" noProof="0" dirty="0">
                          <a:solidFill>
                            <a:schemeClr val="tx1"/>
                          </a:solidFill>
                          <a:latin typeface="Arial"/>
                        </a:rPr>
                        <a:t>High</a:t>
                      </a:r>
                      <a:endParaRPr lang="en-US" sz="900" dirty="0"/>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c>
                  <a:txBody>
                    <a:bodyPr/>
                    <a:lstStyle/>
                    <a:p>
                      <a:pPr marL="0" lvl="0" indent="0" algn="ctr">
                        <a:lnSpc>
                          <a:spcPct val="100000"/>
                        </a:lnSpc>
                        <a:spcBef>
                          <a:spcPts val="0"/>
                        </a:spcBef>
                        <a:spcAft>
                          <a:spcPts val="0"/>
                        </a:spcAft>
                        <a:buNone/>
                      </a:pPr>
                      <a:r>
                        <a:rPr lang="en-US" sz="900" b="0" i="0" u="none" strike="noStrike" cap="none" noProof="0" dirty="0">
                          <a:solidFill>
                            <a:schemeClr val="tx1"/>
                          </a:solidFill>
                          <a:latin typeface="Arial"/>
                        </a:rPr>
                        <a:t>Medium</a:t>
                      </a:r>
                      <a:endParaRPr lang="en-US" sz="900" dirty="0"/>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c>
                  <a:txBody>
                    <a:bodyPr/>
                    <a:lstStyle/>
                    <a:p>
                      <a:pPr marL="0" lvl="0" indent="0" algn="ctr">
                        <a:lnSpc>
                          <a:spcPct val="100000"/>
                        </a:lnSpc>
                        <a:spcBef>
                          <a:spcPts val="0"/>
                        </a:spcBef>
                        <a:spcAft>
                          <a:spcPts val="0"/>
                        </a:spcAft>
                        <a:buNone/>
                      </a:pPr>
                      <a:r>
                        <a:rPr lang="en-US" sz="900" b="0" i="0" u="none" strike="noStrike" cap="none" noProof="0" dirty="0">
                          <a:solidFill>
                            <a:schemeClr val="tx1"/>
                          </a:solidFill>
                          <a:latin typeface="Arial"/>
                        </a:rPr>
                        <a:t>Medium</a:t>
                      </a:r>
                      <a:endParaRPr lang="en-US" sz="900" dirty="0"/>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c>
                  <a:txBody>
                    <a:bodyPr/>
                    <a:lstStyle/>
                    <a:p>
                      <a:pPr marL="0" lvl="0" indent="0" algn="ctr">
                        <a:lnSpc>
                          <a:spcPct val="100000"/>
                        </a:lnSpc>
                        <a:spcBef>
                          <a:spcPts val="0"/>
                        </a:spcBef>
                        <a:spcAft>
                          <a:spcPts val="0"/>
                        </a:spcAft>
                        <a:buNone/>
                      </a:pPr>
                      <a:r>
                        <a:rPr lang="en-US" sz="900" u="none" strike="noStrike" cap="none" dirty="0">
                          <a:solidFill>
                            <a:schemeClr val="tx1"/>
                          </a:solidFill>
                        </a:rPr>
                        <a:t>4</a:t>
                      </a:r>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extLst>
                  <a:ext uri="{0D108BD9-81ED-4DB2-BD59-A6C34878D82A}">
                    <a16:rowId xmlns:a16="http://schemas.microsoft.com/office/drawing/2014/main" val="3982836672"/>
                  </a:ext>
                </a:extLst>
              </a:tr>
              <a:tr h="616837">
                <a:tc>
                  <a:txBody>
                    <a:bodyPr/>
                    <a:lstStyle/>
                    <a:p>
                      <a:pPr marL="0" lvl="0" indent="0" algn="ctr">
                        <a:lnSpc>
                          <a:spcPct val="100000"/>
                        </a:lnSpc>
                        <a:spcBef>
                          <a:spcPts val="0"/>
                        </a:spcBef>
                        <a:spcAft>
                          <a:spcPts val="0"/>
                        </a:spcAft>
                        <a:buNone/>
                      </a:pPr>
                      <a:r>
                        <a:rPr lang="en-US" sz="900" b="0" i="0" u="none" strike="noStrike" cap="none" noProof="0" dirty="0">
                          <a:solidFill>
                            <a:schemeClr val="tx1"/>
                          </a:solidFill>
                          <a:latin typeface="Arial"/>
                        </a:rPr>
                        <a:t>STD-002-CPP</a:t>
                      </a:r>
                      <a:endParaRPr lang="en-US" sz="900" dirty="0"/>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c>
                  <a:txBody>
                    <a:bodyPr/>
                    <a:lstStyle/>
                    <a:p>
                      <a:pPr marL="0" lvl="0" indent="0" algn="ctr">
                        <a:lnSpc>
                          <a:spcPct val="100000"/>
                        </a:lnSpc>
                        <a:spcBef>
                          <a:spcPts val="0"/>
                        </a:spcBef>
                        <a:spcAft>
                          <a:spcPts val="0"/>
                        </a:spcAft>
                        <a:buNone/>
                      </a:pPr>
                      <a:r>
                        <a:rPr lang="en-US" sz="900" b="0" i="0" u="none" strike="noStrike" cap="none" noProof="0" dirty="0">
                          <a:solidFill>
                            <a:schemeClr val="tx1"/>
                          </a:solidFill>
                          <a:latin typeface="Arial"/>
                        </a:rPr>
                        <a:t>High</a:t>
                      </a:r>
                      <a:endParaRPr lang="en-US" sz="900" dirty="0"/>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c>
                  <a:txBody>
                    <a:bodyPr/>
                    <a:lstStyle/>
                    <a:p>
                      <a:pPr marL="0" lvl="0" indent="0" algn="ctr">
                        <a:lnSpc>
                          <a:spcPct val="100000"/>
                        </a:lnSpc>
                        <a:spcBef>
                          <a:spcPts val="0"/>
                        </a:spcBef>
                        <a:spcAft>
                          <a:spcPts val="0"/>
                        </a:spcAft>
                        <a:buNone/>
                      </a:pPr>
                      <a:r>
                        <a:rPr lang="en-US" sz="900" b="0" i="0" u="none" strike="noStrike" cap="none" noProof="0" dirty="0">
                          <a:solidFill>
                            <a:schemeClr val="tx1"/>
                          </a:solidFill>
                          <a:latin typeface="Arial"/>
                        </a:rPr>
                        <a:t>Medium</a:t>
                      </a:r>
                      <a:endParaRPr lang="en-US" sz="900" dirty="0"/>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c>
                  <a:txBody>
                    <a:bodyPr/>
                    <a:lstStyle/>
                    <a:p>
                      <a:pPr marL="0" lvl="0" indent="0" algn="ctr">
                        <a:lnSpc>
                          <a:spcPct val="100000"/>
                        </a:lnSpc>
                        <a:spcBef>
                          <a:spcPts val="0"/>
                        </a:spcBef>
                        <a:spcAft>
                          <a:spcPts val="0"/>
                        </a:spcAft>
                        <a:buNone/>
                      </a:pPr>
                      <a:r>
                        <a:rPr lang="en-US" sz="900" b="0" i="0" u="none" strike="noStrike" cap="none" noProof="0" dirty="0">
                          <a:solidFill>
                            <a:schemeClr val="tx1"/>
                          </a:solidFill>
                          <a:latin typeface="Arial"/>
                        </a:rPr>
                        <a:t>Medium</a:t>
                      </a:r>
                      <a:endParaRPr lang="en-US" sz="900" dirty="0"/>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c>
                  <a:txBody>
                    <a:bodyPr/>
                    <a:lstStyle/>
                    <a:p>
                      <a:pPr marL="0" lvl="0" indent="0" algn="ctr">
                        <a:lnSpc>
                          <a:spcPct val="100000"/>
                        </a:lnSpc>
                        <a:spcBef>
                          <a:spcPts val="0"/>
                        </a:spcBef>
                        <a:spcAft>
                          <a:spcPts val="0"/>
                        </a:spcAft>
                        <a:buNone/>
                      </a:pPr>
                      <a:r>
                        <a:rPr lang="en-US" sz="900" u="none" strike="noStrike" cap="none" dirty="0">
                          <a:solidFill>
                            <a:schemeClr val="tx1"/>
                          </a:solidFill>
                        </a:rPr>
                        <a:t>4</a:t>
                      </a:r>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extLst>
                  <a:ext uri="{0D108BD9-81ED-4DB2-BD59-A6C34878D82A}">
                    <a16:rowId xmlns:a16="http://schemas.microsoft.com/office/drawing/2014/main" val="3746567936"/>
                  </a:ext>
                </a:extLst>
              </a:tr>
              <a:tr h="616837">
                <a:tc>
                  <a:txBody>
                    <a:bodyPr/>
                    <a:lstStyle/>
                    <a:p>
                      <a:pPr marL="0" lvl="0" indent="0" algn="ctr">
                        <a:lnSpc>
                          <a:spcPct val="100000"/>
                        </a:lnSpc>
                        <a:spcBef>
                          <a:spcPts val="0"/>
                        </a:spcBef>
                        <a:spcAft>
                          <a:spcPts val="0"/>
                        </a:spcAft>
                        <a:buNone/>
                      </a:pPr>
                      <a:r>
                        <a:rPr lang="en-US" sz="900" b="0" i="0" u="none" strike="noStrike" cap="none" noProof="0" dirty="0">
                          <a:solidFill>
                            <a:schemeClr val="tx1"/>
                          </a:solidFill>
                          <a:latin typeface="Arial"/>
                        </a:rPr>
                        <a:t>STD-006-CPP</a:t>
                      </a:r>
                      <a:endParaRPr lang="en-US" sz="900" dirty="0"/>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c>
                  <a:txBody>
                    <a:bodyPr/>
                    <a:lstStyle/>
                    <a:p>
                      <a:pPr marL="0" lvl="0" indent="0" algn="ctr">
                        <a:lnSpc>
                          <a:spcPct val="100000"/>
                        </a:lnSpc>
                        <a:spcBef>
                          <a:spcPts val="0"/>
                        </a:spcBef>
                        <a:spcAft>
                          <a:spcPts val="0"/>
                        </a:spcAft>
                        <a:buNone/>
                      </a:pPr>
                      <a:r>
                        <a:rPr lang="en-US" sz="900" b="0" i="0" u="none" strike="noStrike" cap="none" noProof="0" dirty="0">
                          <a:solidFill>
                            <a:schemeClr val="tx1"/>
                          </a:solidFill>
                          <a:latin typeface="Arial"/>
                        </a:rPr>
                        <a:t>Medium</a:t>
                      </a:r>
                      <a:endParaRPr lang="en-US" sz="900" dirty="0"/>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c>
                  <a:txBody>
                    <a:bodyPr/>
                    <a:lstStyle/>
                    <a:p>
                      <a:pPr marL="0" lvl="0" indent="0" algn="ctr">
                        <a:lnSpc>
                          <a:spcPct val="100000"/>
                        </a:lnSpc>
                        <a:spcBef>
                          <a:spcPts val="0"/>
                        </a:spcBef>
                        <a:spcAft>
                          <a:spcPts val="0"/>
                        </a:spcAft>
                        <a:buNone/>
                      </a:pPr>
                      <a:r>
                        <a:rPr lang="en-US" sz="900" b="0" i="0" u="none" strike="noStrike" cap="none" noProof="0" dirty="0">
                          <a:solidFill>
                            <a:schemeClr val="tx1"/>
                          </a:solidFill>
                          <a:latin typeface="Arial"/>
                        </a:rPr>
                        <a:t>High</a:t>
                      </a:r>
                      <a:endParaRPr lang="en-US" sz="900" dirty="0"/>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c>
                  <a:txBody>
                    <a:bodyPr/>
                    <a:lstStyle/>
                    <a:p>
                      <a:pPr marL="0" marR="0" lvl="0" indent="0" algn="ctr">
                        <a:lnSpc>
                          <a:spcPct val="100000"/>
                        </a:lnSpc>
                        <a:spcBef>
                          <a:spcPts val="0"/>
                        </a:spcBef>
                        <a:spcAft>
                          <a:spcPts val="0"/>
                        </a:spcAft>
                        <a:buNone/>
                      </a:pPr>
                      <a:r>
                        <a:rPr lang="en-US" sz="900" b="0" i="0" u="none" strike="noStrike" cap="none" noProof="0" dirty="0">
                          <a:solidFill>
                            <a:schemeClr val="tx1"/>
                          </a:solidFill>
                          <a:latin typeface="Arial"/>
                        </a:rPr>
                        <a:t>Low</a:t>
                      </a:r>
                      <a:endParaRPr lang="en-US" sz="900" b="0" i="0" u="none" strike="noStrike" cap="none" noProof="0" dirty="0">
                        <a:solidFill>
                          <a:srgbClr val="000000"/>
                        </a:solidFill>
                        <a:latin typeface="Arial"/>
                      </a:endParaRPr>
                    </a:p>
                    <a:p>
                      <a:pPr marL="0" lvl="0" indent="0" algn="ctr">
                        <a:lnSpc>
                          <a:spcPct val="100000"/>
                        </a:lnSpc>
                        <a:spcBef>
                          <a:spcPts val="0"/>
                        </a:spcBef>
                        <a:spcAft>
                          <a:spcPts val="0"/>
                        </a:spcAft>
                        <a:buNone/>
                      </a:pPr>
                      <a:endParaRPr lang="en-US" sz="900" u="none" strike="noStrike" cap="none" dirty="0">
                        <a:solidFill>
                          <a:schemeClr val="tx1"/>
                        </a:solidFill>
                      </a:endParaRPr>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c>
                  <a:txBody>
                    <a:bodyPr/>
                    <a:lstStyle/>
                    <a:p>
                      <a:pPr marL="0" lvl="0" indent="0" algn="ctr">
                        <a:lnSpc>
                          <a:spcPct val="100000"/>
                        </a:lnSpc>
                        <a:spcBef>
                          <a:spcPts val="0"/>
                        </a:spcBef>
                        <a:spcAft>
                          <a:spcPts val="0"/>
                        </a:spcAft>
                        <a:buNone/>
                      </a:pPr>
                      <a:r>
                        <a:rPr lang="en-US" sz="900" u="none" strike="noStrike" cap="none" dirty="0">
                          <a:solidFill>
                            <a:schemeClr val="tx1"/>
                          </a:solidFill>
                        </a:rPr>
                        <a:t>4</a:t>
                      </a:r>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extLst>
                  <a:ext uri="{0D108BD9-81ED-4DB2-BD59-A6C34878D82A}">
                    <a16:rowId xmlns:a16="http://schemas.microsoft.com/office/drawing/2014/main" val="3028521360"/>
                  </a:ext>
                </a:extLst>
              </a:tr>
              <a:tr h="616837">
                <a:tc>
                  <a:txBody>
                    <a:bodyPr/>
                    <a:lstStyle/>
                    <a:p>
                      <a:pPr marL="0" lvl="0" indent="0" algn="ctr">
                        <a:lnSpc>
                          <a:spcPct val="100000"/>
                        </a:lnSpc>
                        <a:spcBef>
                          <a:spcPts val="0"/>
                        </a:spcBef>
                        <a:spcAft>
                          <a:spcPts val="0"/>
                        </a:spcAft>
                        <a:buNone/>
                      </a:pPr>
                      <a:r>
                        <a:rPr lang="en-US" sz="900" b="0" i="0" u="none" strike="noStrike" cap="none" noProof="0" dirty="0">
                          <a:solidFill>
                            <a:schemeClr val="tx1"/>
                          </a:solidFill>
                          <a:latin typeface="Arial"/>
                        </a:rPr>
                        <a:t>STD-007-CPP</a:t>
                      </a:r>
                      <a:endParaRPr lang="en-US" sz="900" dirty="0"/>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c>
                  <a:txBody>
                    <a:bodyPr/>
                    <a:lstStyle/>
                    <a:p>
                      <a:pPr marL="0" lvl="0" indent="0" algn="ctr">
                        <a:lnSpc>
                          <a:spcPct val="100000"/>
                        </a:lnSpc>
                        <a:spcBef>
                          <a:spcPts val="0"/>
                        </a:spcBef>
                        <a:spcAft>
                          <a:spcPts val="0"/>
                        </a:spcAft>
                        <a:buNone/>
                      </a:pPr>
                      <a:r>
                        <a:rPr lang="en-US" sz="900" b="0" i="0" u="none" strike="noStrike" cap="none" noProof="0" dirty="0">
                          <a:solidFill>
                            <a:schemeClr val="tx1"/>
                          </a:solidFill>
                          <a:latin typeface="Arial"/>
                        </a:rPr>
                        <a:t>High</a:t>
                      </a:r>
                      <a:endParaRPr lang="en-US" sz="900" dirty="0"/>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c>
                  <a:txBody>
                    <a:bodyPr/>
                    <a:lstStyle/>
                    <a:p>
                      <a:pPr marL="0" lvl="0" indent="0" algn="ctr">
                        <a:lnSpc>
                          <a:spcPct val="100000"/>
                        </a:lnSpc>
                        <a:spcBef>
                          <a:spcPts val="0"/>
                        </a:spcBef>
                        <a:spcAft>
                          <a:spcPts val="0"/>
                        </a:spcAft>
                        <a:buNone/>
                      </a:pPr>
                      <a:r>
                        <a:rPr lang="en-US" sz="900" b="0" i="0" u="none" strike="noStrike" cap="none" noProof="0" dirty="0">
                          <a:solidFill>
                            <a:schemeClr val="tx1"/>
                          </a:solidFill>
                          <a:latin typeface="Arial"/>
                        </a:rPr>
                        <a:t>Medium</a:t>
                      </a:r>
                      <a:endParaRPr lang="en-US" sz="900" dirty="0"/>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c>
                  <a:txBody>
                    <a:bodyPr/>
                    <a:lstStyle/>
                    <a:p>
                      <a:pPr marL="0" lvl="0" indent="0" algn="ctr">
                        <a:lnSpc>
                          <a:spcPct val="100000"/>
                        </a:lnSpc>
                        <a:spcBef>
                          <a:spcPts val="0"/>
                        </a:spcBef>
                        <a:spcAft>
                          <a:spcPts val="0"/>
                        </a:spcAft>
                        <a:buNone/>
                      </a:pPr>
                      <a:r>
                        <a:rPr lang="en-US" sz="900" b="0" i="0" u="none" strike="noStrike" cap="none" noProof="0" dirty="0">
                          <a:solidFill>
                            <a:schemeClr val="tx1"/>
                          </a:solidFill>
                          <a:latin typeface="Arial"/>
                        </a:rPr>
                        <a:t>Medium</a:t>
                      </a:r>
                      <a:endParaRPr lang="en-US" sz="900" dirty="0"/>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c>
                  <a:txBody>
                    <a:bodyPr/>
                    <a:lstStyle/>
                    <a:p>
                      <a:pPr marL="0" lvl="0" indent="0" algn="ctr">
                        <a:lnSpc>
                          <a:spcPct val="100000"/>
                        </a:lnSpc>
                        <a:spcBef>
                          <a:spcPts val="0"/>
                        </a:spcBef>
                        <a:spcAft>
                          <a:spcPts val="0"/>
                        </a:spcAft>
                        <a:buNone/>
                      </a:pPr>
                      <a:r>
                        <a:rPr lang="en-US" sz="900" u="none" strike="noStrike" cap="none" dirty="0">
                          <a:solidFill>
                            <a:schemeClr val="tx1"/>
                          </a:solidFill>
                        </a:rPr>
                        <a:t>4</a:t>
                      </a:r>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extLst>
                  <a:ext uri="{0D108BD9-81ED-4DB2-BD59-A6C34878D82A}">
                    <a16:rowId xmlns:a16="http://schemas.microsoft.com/office/drawing/2014/main" val="1914678485"/>
                  </a:ext>
                </a:extLst>
              </a:tr>
              <a:tr h="616837">
                <a:tc>
                  <a:txBody>
                    <a:bodyPr/>
                    <a:lstStyle/>
                    <a:p>
                      <a:pPr marL="0" lvl="0" indent="0" algn="ctr">
                        <a:lnSpc>
                          <a:spcPct val="100000"/>
                        </a:lnSpc>
                        <a:spcBef>
                          <a:spcPts val="0"/>
                        </a:spcBef>
                        <a:spcAft>
                          <a:spcPts val="0"/>
                        </a:spcAft>
                        <a:buNone/>
                      </a:pPr>
                      <a:r>
                        <a:rPr lang="en-US" sz="900" b="0" i="0" u="none" strike="noStrike" cap="none" noProof="0" dirty="0">
                          <a:solidFill>
                            <a:schemeClr val="tx1"/>
                          </a:solidFill>
                          <a:latin typeface="Arial"/>
                        </a:rPr>
                        <a:t>STD-005-CPP</a:t>
                      </a:r>
                      <a:endParaRPr lang="en-US" sz="900" dirty="0"/>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c>
                  <a:txBody>
                    <a:bodyPr/>
                    <a:lstStyle/>
                    <a:p>
                      <a:pPr marL="0" lvl="0" indent="0" algn="ctr">
                        <a:lnSpc>
                          <a:spcPct val="100000"/>
                        </a:lnSpc>
                        <a:spcBef>
                          <a:spcPts val="0"/>
                        </a:spcBef>
                        <a:spcAft>
                          <a:spcPts val="0"/>
                        </a:spcAft>
                        <a:buNone/>
                      </a:pPr>
                      <a:r>
                        <a:rPr lang="en-US" sz="900" b="0" i="0" u="none" strike="noStrike" cap="none" noProof="0" dirty="0">
                          <a:solidFill>
                            <a:schemeClr val="tx1"/>
                          </a:solidFill>
                          <a:latin typeface="Arial"/>
                        </a:rPr>
                        <a:t>Medium</a:t>
                      </a:r>
                      <a:endParaRPr lang="en-US" sz="900" dirty="0"/>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c>
                  <a:txBody>
                    <a:bodyPr/>
                    <a:lstStyle/>
                    <a:p>
                      <a:pPr marL="0" lvl="0" indent="0" algn="ctr">
                        <a:lnSpc>
                          <a:spcPct val="100000"/>
                        </a:lnSpc>
                        <a:spcBef>
                          <a:spcPts val="0"/>
                        </a:spcBef>
                        <a:spcAft>
                          <a:spcPts val="0"/>
                        </a:spcAft>
                        <a:buNone/>
                      </a:pPr>
                      <a:r>
                        <a:rPr lang="en-US" sz="900" b="0" i="0" u="none" strike="noStrike" cap="none" noProof="0" dirty="0">
                          <a:solidFill>
                            <a:schemeClr val="tx1"/>
                          </a:solidFill>
                          <a:latin typeface="Arial"/>
                        </a:rPr>
                        <a:t>Medium</a:t>
                      </a:r>
                      <a:endParaRPr lang="en-US" sz="900" dirty="0"/>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c>
                  <a:txBody>
                    <a:bodyPr/>
                    <a:lstStyle/>
                    <a:p>
                      <a:pPr marL="0" lvl="0" indent="0" algn="ctr">
                        <a:lnSpc>
                          <a:spcPct val="100000"/>
                        </a:lnSpc>
                        <a:spcBef>
                          <a:spcPts val="0"/>
                        </a:spcBef>
                        <a:spcAft>
                          <a:spcPts val="0"/>
                        </a:spcAft>
                        <a:buNone/>
                      </a:pPr>
                      <a:r>
                        <a:rPr lang="en-US" sz="900" b="0" i="0" u="none" strike="noStrike" cap="none" noProof="0" dirty="0">
                          <a:solidFill>
                            <a:schemeClr val="tx1"/>
                          </a:solidFill>
                          <a:latin typeface="Arial"/>
                        </a:rPr>
                        <a:t>Medium</a:t>
                      </a:r>
                      <a:endParaRPr lang="en-US" sz="900" dirty="0"/>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c>
                  <a:txBody>
                    <a:bodyPr/>
                    <a:lstStyle/>
                    <a:p>
                      <a:pPr marL="0" lvl="0" indent="0" algn="ctr">
                        <a:lnSpc>
                          <a:spcPct val="100000"/>
                        </a:lnSpc>
                        <a:spcBef>
                          <a:spcPts val="0"/>
                        </a:spcBef>
                        <a:spcAft>
                          <a:spcPts val="0"/>
                        </a:spcAft>
                        <a:buNone/>
                      </a:pPr>
                      <a:r>
                        <a:rPr lang="en-US" sz="900" u="none" strike="noStrike" cap="none" dirty="0">
                          <a:solidFill>
                            <a:schemeClr val="tx1"/>
                          </a:solidFill>
                        </a:rPr>
                        <a:t>3</a:t>
                      </a:r>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extLst>
                  <a:ext uri="{0D108BD9-81ED-4DB2-BD59-A6C34878D82A}">
                    <a16:rowId xmlns:a16="http://schemas.microsoft.com/office/drawing/2014/main" val="2948784901"/>
                  </a:ext>
                </a:extLst>
              </a:tr>
              <a:tr h="616837">
                <a:tc>
                  <a:txBody>
                    <a:bodyPr/>
                    <a:lstStyle/>
                    <a:p>
                      <a:pPr marL="0" lvl="0" indent="0" algn="ctr">
                        <a:lnSpc>
                          <a:spcPct val="100000"/>
                        </a:lnSpc>
                        <a:spcBef>
                          <a:spcPts val="0"/>
                        </a:spcBef>
                        <a:spcAft>
                          <a:spcPts val="0"/>
                        </a:spcAft>
                        <a:buNone/>
                      </a:pPr>
                      <a:r>
                        <a:rPr lang="en-US" sz="900" b="0" i="0" u="none" strike="noStrike" cap="none" noProof="0" dirty="0">
                          <a:solidFill>
                            <a:schemeClr val="tx1"/>
                          </a:solidFill>
                          <a:latin typeface="Arial"/>
                        </a:rPr>
                        <a:t>STD-008-CPP</a:t>
                      </a:r>
                      <a:endParaRPr lang="en-US" sz="900" dirty="0"/>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c>
                  <a:txBody>
                    <a:bodyPr/>
                    <a:lstStyle/>
                    <a:p>
                      <a:pPr marL="0" lvl="0" indent="0" algn="ctr">
                        <a:lnSpc>
                          <a:spcPct val="100000"/>
                        </a:lnSpc>
                        <a:spcBef>
                          <a:spcPts val="0"/>
                        </a:spcBef>
                        <a:spcAft>
                          <a:spcPts val="0"/>
                        </a:spcAft>
                        <a:buNone/>
                      </a:pPr>
                      <a:r>
                        <a:rPr lang="en-US" sz="900" b="0" i="0" u="none" strike="noStrike" cap="none" noProof="0" dirty="0">
                          <a:solidFill>
                            <a:schemeClr val="tx1"/>
                          </a:solidFill>
                          <a:latin typeface="Arial"/>
                        </a:rPr>
                        <a:t>Medium</a:t>
                      </a:r>
                      <a:endParaRPr lang="en-US" sz="900" dirty="0"/>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c>
                  <a:txBody>
                    <a:bodyPr/>
                    <a:lstStyle/>
                    <a:p>
                      <a:pPr marL="0" lvl="0" indent="0" algn="ctr">
                        <a:lnSpc>
                          <a:spcPct val="100000"/>
                        </a:lnSpc>
                        <a:spcBef>
                          <a:spcPts val="0"/>
                        </a:spcBef>
                        <a:spcAft>
                          <a:spcPts val="0"/>
                        </a:spcAft>
                        <a:buNone/>
                      </a:pPr>
                      <a:r>
                        <a:rPr lang="en-US" sz="900" b="0" i="0" u="none" strike="noStrike" cap="none" noProof="0" dirty="0">
                          <a:solidFill>
                            <a:schemeClr val="tx1"/>
                          </a:solidFill>
                          <a:latin typeface="Arial"/>
                        </a:rPr>
                        <a:t>Medium</a:t>
                      </a:r>
                      <a:endParaRPr lang="en-US" sz="900" dirty="0"/>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c>
                  <a:txBody>
                    <a:bodyPr/>
                    <a:lstStyle/>
                    <a:p>
                      <a:pPr marL="0" marR="0" lvl="0" indent="0" algn="ctr">
                        <a:lnSpc>
                          <a:spcPct val="100000"/>
                        </a:lnSpc>
                        <a:spcBef>
                          <a:spcPts val="0"/>
                        </a:spcBef>
                        <a:spcAft>
                          <a:spcPts val="0"/>
                        </a:spcAft>
                        <a:buNone/>
                      </a:pPr>
                      <a:r>
                        <a:rPr lang="en-US" sz="900" b="0" i="0" u="none" strike="noStrike" cap="none" noProof="0" dirty="0">
                          <a:solidFill>
                            <a:schemeClr val="tx1"/>
                          </a:solidFill>
                          <a:latin typeface="Arial"/>
                        </a:rPr>
                        <a:t>Low</a:t>
                      </a:r>
                      <a:endParaRPr lang="en-US" sz="900" b="0" i="0" u="none" strike="noStrike" cap="none" noProof="0" dirty="0">
                        <a:solidFill>
                          <a:srgbClr val="000000"/>
                        </a:solidFill>
                        <a:latin typeface="Arial"/>
                      </a:endParaRPr>
                    </a:p>
                    <a:p>
                      <a:pPr marL="0" lvl="0" indent="0" algn="ctr">
                        <a:lnSpc>
                          <a:spcPct val="100000"/>
                        </a:lnSpc>
                        <a:spcBef>
                          <a:spcPts val="0"/>
                        </a:spcBef>
                        <a:spcAft>
                          <a:spcPts val="0"/>
                        </a:spcAft>
                        <a:buNone/>
                      </a:pPr>
                      <a:endParaRPr lang="en-US" sz="900" u="none" strike="noStrike" cap="none" dirty="0">
                        <a:solidFill>
                          <a:schemeClr val="tx1"/>
                        </a:solidFill>
                      </a:endParaRPr>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c>
                  <a:txBody>
                    <a:bodyPr/>
                    <a:lstStyle/>
                    <a:p>
                      <a:pPr marL="0" lvl="0" indent="0" algn="ctr">
                        <a:lnSpc>
                          <a:spcPct val="100000"/>
                        </a:lnSpc>
                        <a:spcBef>
                          <a:spcPts val="0"/>
                        </a:spcBef>
                        <a:spcAft>
                          <a:spcPts val="0"/>
                        </a:spcAft>
                        <a:buNone/>
                      </a:pPr>
                      <a:r>
                        <a:rPr lang="en-US" sz="900" u="none" strike="noStrike" cap="none" dirty="0">
                          <a:solidFill>
                            <a:schemeClr val="tx1"/>
                          </a:solidFill>
                        </a:rPr>
                        <a:t>3</a:t>
                      </a:r>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extLst>
                  <a:ext uri="{0D108BD9-81ED-4DB2-BD59-A6C34878D82A}">
                    <a16:rowId xmlns:a16="http://schemas.microsoft.com/office/drawing/2014/main" val="40386218"/>
                  </a:ext>
                </a:extLst>
              </a:tr>
              <a:tr h="616837">
                <a:tc>
                  <a:txBody>
                    <a:bodyPr/>
                    <a:lstStyle/>
                    <a:p>
                      <a:pPr marL="0" lvl="0" indent="0" algn="ctr">
                        <a:lnSpc>
                          <a:spcPct val="100000"/>
                        </a:lnSpc>
                        <a:spcBef>
                          <a:spcPts val="0"/>
                        </a:spcBef>
                        <a:spcAft>
                          <a:spcPts val="0"/>
                        </a:spcAft>
                        <a:buNone/>
                      </a:pPr>
                      <a:r>
                        <a:rPr lang="en-US" sz="900" b="0" i="0" u="none" strike="noStrike" cap="none" noProof="0" dirty="0">
                          <a:solidFill>
                            <a:schemeClr val="tx1"/>
                          </a:solidFill>
                          <a:latin typeface="Arial"/>
                        </a:rPr>
                        <a:t>STD-009-CPP</a:t>
                      </a:r>
                      <a:endParaRPr lang="en-US" sz="900" dirty="0"/>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c>
                  <a:txBody>
                    <a:bodyPr/>
                    <a:lstStyle/>
                    <a:p>
                      <a:pPr marL="0" lvl="0" indent="0" algn="ctr">
                        <a:lnSpc>
                          <a:spcPct val="100000"/>
                        </a:lnSpc>
                        <a:spcBef>
                          <a:spcPts val="0"/>
                        </a:spcBef>
                        <a:spcAft>
                          <a:spcPts val="0"/>
                        </a:spcAft>
                        <a:buNone/>
                      </a:pPr>
                      <a:r>
                        <a:rPr lang="en-US" sz="900" b="0" i="0" u="none" strike="noStrike" cap="none" noProof="0" dirty="0">
                          <a:solidFill>
                            <a:schemeClr val="tx1"/>
                          </a:solidFill>
                          <a:latin typeface="Arial"/>
                        </a:rPr>
                        <a:t>Medium</a:t>
                      </a:r>
                      <a:endParaRPr lang="en-US" sz="900" dirty="0"/>
                    </a:p>
                  </a:txBody>
                  <a:tcPr marL="91425" marR="91425" marT="91425" marB="91425">
                    <a:lnL w="28575" cap="flat" cmpd="sng" algn="ctr">
                      <a:solidFill>
                        <a:srgbClr val="9E9E9E"/>
                      </a:solidFill>
                      <a:prstDash val="solid"/>
                      <a:round/>
                      <a:headEnd type="none" w="med" len="med"/>
                      <a:tailEnd type="none" w="med" len="med"/>
                    </a:lnL>
                    <a:lnR w="28575">
                      <a:solidFill>
                        <a:srgbClr val="9E9E9E"/>
                      </a:solidFill>
                    </a:lnR>
                    <a:lnT w="28575">
                      <a:solidFill>
                        <a:srgbClr val="9E9E9E"/>
                      </a:solidFill>
                    </a:lnT>
                    <a:lnB w="28575">
                      <a:solidFill>
                        <a:srgbClr val="9E9E9E"/>
                      </a:solidFill>
                    </a:lnB>
                    <a:solidFill>
                      <a:srgbClr val="FFF2CC"/>
                    </a:solidFill>
                  </a:tcPr>
                </a:tc>
                <a:tc>
                  <a:txBody>
                    <a:bodyPr/>
                    <a:lstStyle/>
                    <a:p>
                      <a:pPr marL="0" lvl="0" indent="0" algn="ctr">
                        <a:lnSpc>
                          <a:spcPct val="100000"/>
                        </a:lnSpc>
                        <a:spcBef>
                          <a:spcPts val="0"/>
                        </a:spcBef>
                        <a:spcAft>
                          <a:spcPts val="0"/>
                        </a:spcAft>
                        <a:buNone/>
                      </a:pPr>
                      <a:r>
                        <a:rPr lang="en-US" sz="900" b="0" i="0" u="none" strike="noStrike" cap="none" noProof="0" dirty="0">
                          <a:solidFill>
                            <a:schemeClr val="tx1"/>
                          </a:solidFill>
                          <a:latin typeface="Arial"/>
                        </a:rPr>
                        <a:t>Medium</a:t>
                      </a:r>
                      <a:endParaRPr lang="en-US" sz="900" dirty="0"/>
                    </a:p>
                  </a:txBody>
                  <a:tcPr marL="91425" marR="91425" marT="91425" marB="91425">
                    <a:lnL w="28575" cap="flat" cmpd="sng" algn="ctr">
                      <a:solidFill>
                        <a:srgbClr val="9E9E9E"/>
                      </a:solidFill>
                      <a:prstDash val="solid"/>
                      <a:round/>
                      <a:headEnd type="none" w="med" len="med"/>
                      <a:tailEnd type="none" w="med" len="med"/>
                    </a:lnL>
                    <a:lnR w="28575">
                      <a:solidFill>
                        <a:srgbClr val="9E9E9E"/>
                      </a:solidFill>
                    </a:lnR>
                    <a:lnT w="28575">
                      <a:solidFill>
                        <a:srgbClr val="9E9E9E"/>
                      </a:solidFill>
                    </a:lnT>
                    <a:lnB w="28575">
                      <a:solidFill>
                        <a:srgbClr val="9E9E9E"/>
                      </a:solidFill>
                    </a:lnB>
                    <a:solidFill>
                      <a:srgbClr val="FFF2CC"/>
                    </a:solidFill>
                  </a:tcPr>
                </a:tc>
                <a:tc>
                  <a:txBody>
                    <a:bodyPr/>
                    <a:lstStyle/>
                    <a:p>
                      <a:pPr marL="0" marR="0" lvl="0" indent="0" algn="ctr">
                        <a:lnSpc>
                          <a:spcPct val="100000"/>
                        </a:lnSpc>
                        <a:spcBef>
                          <a:spcPts val="0"/>
                        </a:spcBef>
                        <a:spcAft>
                          <a:spcPts val="0"/>
                        </a:spcAft>
                        <a:buNone/>
                      </a:pPr>
                      <a:r>
                        <a:rPr lang="en-US" sz="900" b="0" i="0" u="none" strike="noStrike" cap="none" noProof="0" dirty="0">
                          <a:solidFill>
                            <a:schemeClr val="tx1"/>
                          </a:solidFill>
                          <a:latin typeface="Arial"/>
                        </a:rPr>
                        <a:t>Low</a:t>
                      </a:r>
                      <a:endParaRPr lang="en-US" sz="900" b="0" i="0" u="none" strike="noStrike" cap="none" noProof="0" dirty="0">
                        <a:solidFill>
                          <a:srgbClr val="000000"/>
                        </a:solidFill>
                        <a:latin typeface="Arial"/>
                      </a:endParaRPr>
                    </a:p>
                    <a:p>
                      <a:pPr marL="0" lvl="0" indent="0" algn="ctr">
                        <a:lnSpc>
                          <a:spcPct val="100000"/>
                        </a:lnSpc>
                        <a:spcBef>
                          <a:spcPts val="0"/>
                        </a:spcBef>
                        <a:spcAft>
                          <a:spcPts val="0"/>
                        </a:spcAft>
                        <a:buNone/>
                      </a:pPr>
                      <a:endParaRPr lang="en-US" sz="900" u="none" strike="noStrike" cap="none" dirty="0">
                        <a:solidFill>
                          <a:schemeClr val="tx1"/>
                        </a:solidFill>
                      </a:endParaRPr>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c>
                  <a:txBody>
                    <a:bodyPr/>
                    <a:lstStyle/>
                    <a:p>
                      <a:pPr marL="0" lvl="0" indent="0" algn="ctr">
                        <a:lnSpc>
                          <a:spcPct val="100000"/>
                        </a:lnSpc>
                        <a:spcBef>
                          <a:spcPts val="0"/>
                        </a:spcBef>
                        <a:spcAft>
                          <a:spcPts val="0"/>
                        </a:spcAft>
                        <a:buNone/>
                      </a:pPr>
                      <a:r>
                        <a:rPr lang="en-US" sz="900" u="none" strike="noStrike" cap="none" dirty="0">
                          <a:solidFill>
                            <a:schemeClr val="tx1"/>
                          </a:solidFill>
                        </a:rPr>
                        <a:t>3</a:t>
                      </a:r>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extLst>
                  <a:ext uri="{0D108BD9-81ED-4DB2-BD59-A6C34878D82A}">
                    <a16:rowId xmlns:a16="http://schemas.microsoft.com/office/drawing/2014/main" val="3319056860"/>
                  </a:ext>
                </a:extLst>
              </a:tr>
              <a:tr h="616837">
                <a:tc>
                  <a:txBody>
                    <a:bodyPr/>
                    <a:lstStyle/>
                    <a:p>
                      <a:pPr marL="0" lvl="0" indent="0" algn="ctr">
                        <a:lnSpc>
                          <a:spcPct val="100000"/>
                        </a:lnSpc>
                        <a:spcBef>
                          <a:spcPts val="0"/>
                        </a:spcBef>
                        <a:spcAft>
                          <a:spcPts val="0"/>
                        </a:spcAft>
                        <a:buNone/>
                      </a:pPr>
                      <a:r>
                        <a:rPr lang="en-US" sz="900" b="0" i="0" u="none" strike="noStrike" cap="none" noProof="0" dirty="0">
                          <a:solidFill>
                            <a:schemeClr val="tx1"/>
                          </a:solidFill>
                          <a:latin typeface="Arial"/>
                        </a:rPr>
                        <a:t>STD-010-CPP</a:t>
                      </a:r>
                      <a:endParaRPr lang="en-US" sz="900" dirty="0"/>
                    </a:p>
                  </a:txBody>
                  <a:tcPr marL="91425" marR="91425" marT="91425" marB="91425">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c>
                  <a:txBody>
                    <a:bodyPr/>
                    <a:lstStyle/>
                    <a:p>
                      <a:pPr marL="0" lvl="0" indent="0" algn="ctr">
                        <a:lnSpc>
                          <a:spcPct val="100000"/>
                        </a:lnSpc>
                        <a:spcBef>
                          <a:spcPts val="0"/>
                        </a:spcBef>
                        <a:spcAft>
                          <a:spcPts val="0"/>
                        </a:spcAft>
                        <a:buNone/>
                      </a:pPr>
                      <a:r>
                        <a:rPr lang="en-US" sz="900" b="0" i="0" u="none" strike="noStrike" cap="none" noProof="0" dirty="0">
                          <a:solidFill>
                            <a:schemeClr val="tx1"/>
                          </a:solidFill>
                          <a:latin typeface="Arial"/>
                        </a:rPr>
                        <a:t>Medium</a:t>
                      </a:r>
                      <a:endParaRPr lang="en-US" sz="900" dirty="0"/>
                    </a:p>
                  </a:txBody>
                  <a:tcPr marL="91425" marR="91425" marT="91425" marB="91425">
                    <a:lnL w="28575" cap="flat" cmpd="sng" algn="ctr">
                      <a:solidFill>
                        <a:srgbClr val="9E9E9E"/>
                      </a:solidFill>
                      <a:prstDash val="solid"/>
                      <a:round/>
                      <a:headEnd type="none" w="med" len="med"/>
                      <a:tailEnd type="none" w="med" len="med"/>
                    </a:lnL>
                    <a:lnR w="28575">
                      <a:solidFill>
                        <a:srgbClr val="9E9E9E"/>
                      </a:solidFill>
                    </a:lnR>
                    <a:lnT w="28575">
                      <a:solidFill>
                        <a:srgbClr val="9E9E9E"/>
                      </a:solidFill>
                    </a:lnT>
                    <a:lnB w="28575">
                      <a:solidFill>
                        <a:srgbClr val="9E9E9E"/>
                      </a:solidFill>
                    </a:lnB>
                    <a:solidFill>
                      <a:srgbClr val="FFF2CC"/>
                    </a:solidFill>
                  </a:tcPr>
                </a:tc>
                <a:tc>
                  <a:txBody>
                    <a:bodyPr/>
                    <a:lstStyle/>
                    <a:p>
                      <a:pPr marL="0" lvl="0" indent="0" algn="ctr">
                        <a:lnSpc>
                          <a:spcPct val="100000"/>
                        </a:lnSpc>
                        <a:spcBef>
                          <a:spcPts val="0"/>
                        </a:spcBef>
                        <a:spcAft>
                          <a:spcPts val="0"/>
                        </a:spcAft>
                        <a:buNone/>
                      </a:pPr>
                      <a:r>
                        <a:rPr lang="en-US" sz="900" b="0" i="0" u="none" strike="noStrike" cap="none" noProof="0" dirty="0">
                          <a:solidFill>
                            <a:schemeClr val="tx1"/>
                          </a:solidFill>
                          <a:latin typeface="Arial"/>
                        </a:rPr>
                        <a:t>Medium</a:t>
                      </a:r>
                      <a:endParaRPr lang="en-US" sz="900" dirty="0"/>
                    </a:p>
                  </a:txBody>
                  <a:tcPr marL="91425" marR="91425" marT="91425" marB="91425">
                    <a:lnL w="28575" cap="flat" cmpd="sng" algn="ctr">
                      <a:solidFill>
                        <a:srgbClr val="9E9E9E"/>
                      </a:solidFill>
                      <a:prstDash val="solid"/>
                      <a:round/>
                      <a:headEnd type="none" w="med" len="med"/>
                      <a:tailEnd type="none" w="med" len="med"/>
                    </a:lnL>
                    <a:lnR w="28575">
                      <a:solidFill>
                        <a:srgbClr val="9E9E9E"/>
                      </a:solidFill>
                    </a:lnR>
                    <a:lnT w="28575">
                      <a:solidFill>
                        <a:srgbClr val="9E9E9E"/>
                      </a:solidFill>
                    </a:lnT>
                    <a:lnB w="28575">
                      <a:solidFill>
                        <a:srgbClr val="9E9E9E"/>
                      </a:solidFill>
                    </a:lnB>
                    <a:solidFill>
                      <a:srgbClr val="FFF2CC"/>
                    </a:solidFill>
                  </a:tcPr>
                </a:tc>
                <a:tc>
                  <a:txBody>
                    <a:bodyPr/>
                    <a:lstStyle/>
                    <a:p>
                      <a:pPr marL="0" marR="0" lvl="0" indent="0" algn="ctr" rtl="0">
                        <a:lnSpc>
                          <a:spcPct val="100000"/>
                        </a:lnSpc>
                        <a:spcBef>
                          <a:spcPts val="0"/>
                        </a:spcBef>
                        <a:spcAft>
                          <a:spcPts val="0"/>
                        </a:spcAft>
                        <a:buSzPts val="3600"/>
                        <a:buFont typeface="Arial"/>
                        <a:buNone/>
                      </a:pPr>
                      <a:r>
                        <a:rPr lang="en-US" sz="900" u="none" strike="noStrike" cap="none" dirty="0">
                          <a:solidFill>
                            <a:schemeClr val="tx1"/>
                          </a:solidFill>
                        </a:rPr>
                        <a:t>Low</a:t>
                      </a:r>
                    </a:p>
                  </a:txBody>
                  <a:tcPr marL="91425" marR="91425" marT="91425" marB="91425">
                    <a:lnL w="28575" cap="flat" cmpd="sng" algn="ctr">
                      <a:solidFill>
                        <a:srgbClr val="9E9E9E"/>
                      </a:solidFill>
                      <a:prstDash val="solid"/>
                      <a:round/>
                      <a:headEnd type="none" w="med" len="med"/>
                      <a:tailEnd type="none" w="med" len="med"/>
                    </a:lnL>
                    <a:lnR w="28575" cap="flat" cmpd="sng">
                      <a:solidFill>
                        <a:srgbClr val="9E9E9E"/>
                      </a:solidFill>
                      <a:prstDash val="solid"/>
                      <a:round/>
                      <a:headEnd type="none" w="sm" len="sm"/>
                      <a:tailEnd type="none" w="sm" len="sm"/>
                    </a:lnR>
                    <a:lnT w="28575" cap="flat" cmpd="sng" algn="ctr">
                      <a:solidFill>
                        <a:srgbClr val="9E9E9E"/>
                      </a:solidFill>
                      <a:prstDash val="solid"/>
                      <a:round/>
                      <a:headEnd type="none" w="med" len="med"/>
                      <a:tailEnd type="none" w="med" len="med"/>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SzPts val="3600"/>
                        <a:buFont typeface="Arial"/>
                        <a:buNone/>
                      </a:pPr>
                      <a:r>
                        <a:rPr lang="en-US" sz="900" u="none" strike="noStrike" cap="none" dirty="0">
                          <a:solidFill>
                            <a:schemeClr val="tx1"/>
                          </a:solidFill>
                        </a:rPr>
                        <a:t>3</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lgn="ctr">
                      <a:solidFill>
                        <a:srgbClr val="9E9E9E"/>
                      </a:solidFill>
                      <a:prstDash val="solid"/>
                      <a:round/>
                      <a:headEnd type="none" w="med" len="med"/>
                      <a:tailEnd type="none" w="med" len="med"/>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284747" y="1402481"/>
            <a:ext cx="7431506" cy="4986652"/>
          </a:xfrm>
          <a:prstGeom prst="rect">
            <a:avLst/>
          </a:prstGeom>
          <a:noFill/>
          <a:ln>
            <a:noFill/>
          </a:ln>
        </p:spPr>
        <p:txBody>
          <a:bodyPr spcFirstLastPara="1" wrap="square" lIns="91425" tIns="45700" rIns="91425" bIns="45700" anchor="t" anchorCtr="0">
            <a:normAutofit fontScale="55000" lnSpcReduction="20000"/>
          </a:bodyPr>
          <a:lstStyle/>
          <a:p>
            <a:pPr marL="571500" indent="-457200">
              <a:buSzPts val="2200"/>
              <a:buAutoNum type="arabicPeriod"/>
            </a:pPr>
            <a:r>
              <a:rPr lang="en-US" b="1" dirty="0"/>
              <a:t>Validate Input Data (STD-001-CPP, STD-003-CPP, STD-006-CPP)</a:t>
            </a:r>
            <a:endParaRPr lang="en-US"/>
          </a:p>
          <a:p>
            <a:pPr marL="571500" indent="-457200">
              <a:buSzPts val="2200"/>
              <a:buAutoNum type="arabicPeriod"/>
            </a:pPr>
            <a:endParaRPr lang="en-US" b="1" dirty="0"/>
          </a:p>
          <a:p>
            <a:pPr marL="571500" indent="-457200">
              <a:buSzPts val="2200"/>
              <a:buAutoNum type="arabicPeriod"/>
            </a:pPr>
            <a:r>
              <a:rPr lang="en-US" b="1" dirty="0"/>
              <a:t>Heed Compiler Warnings (STD-001-CPP)</a:t>
            </a:r>
          </a:p>
          <a:p>
            <a:pPr marL="571500" indent="-457200">
              <a:buSzPts val="2200"/>
              <a:buAutoNum type="arabicPeriod"/>
            </a:pPr>
            <a:endParaRPr lang="en-US" b="1" dirty="0"/>
          </a:p>
          <a:p>
            <a:pPr marL="571500" indent="-457200">
              <a:buSzPts val="2200"/>
              <a:buAutoNum type="arabicPeriod"/>
            </a:pPr>
            <a:r>
              <a:rPr lang="en-US" b="1" dirty="0"/>
              <a:t>Architect and Design for Security Policies (STD-001-CPP, STD-005-CPP, STD-008-CPP, STD-009-CPP)</a:t>
            </a:r>
          </a:p>
          <a:p>
            <a:pPr marL="571500" indent="-457200">
              <a:buSzPts val="2200"/>
              <a:buAutoNum type="arabicPeriod"/>
            </a:pPr>
            <a:endParaRPr lang="en-US" b="1" dirty="0"/>
          </a:p>
          <a:p>
            <a:pPr marL="571500" indent="-457200">
              <a:buSzPts val="2200"/>
              <a:buAutoNum type="arabicPeriod"/>
            </a:pPr>
            <a:r>
              <a:rPr lang="en-US" b="1" dirty="0"/>
              <a:t>Keep It Simple (STD-003-CPP, STD-008-CPP, STD-009-CPP, STD-010-CPP)</a:t>
            </a:r>
          </a:p>
          <a:p>
            <a:pPr marL="571500" indent="-457200">
              <a:buSzPts val="2200"/>
              <a:buAutoNum type="arabicPeriod"/>
            </a:pPr>
            <a:endParaRPr lang="en-US" b="1" dirty="0"/>
          </a:p>
          <a:p>
            <a:pPr marL="571500" indent="-457200">
              <a:buSzPts val="2200"/>
              <a:buAutoNum type="arabicPeriod"/>
            </a:pPr>
            <a:r>
              <a:rPr lang="en-US" b="1" dirty="0"/>
              <a:t>Default Deny (STD-002-CPP, STD-004-JAV)</a:t>
            </a:r>
          </a:p>
          <a:p>
            <a:pPr marL="571500" indent="-457200">
              <a:buSzPts val="2200"/>
              <a:buAutoNum type="arabicPeriod"/>
            </a:pPr>
            <a:endParaRPr lang="en-US" b="1" dirty="0"/>
          </a:p>
          <a:p>
            <a:pPr marL="571500" indent="-457200">
              <a:buSzPts val="2200"/>
              <a:buAutoNum type="arabicPeriod"/>
            </a:pPr>
            <a:r>
              <a:rPr lang="en-US" b="1" dirty="0"/>
              <a:t>Least Privilege (STD-010-CPP)</a:t>
            </a:r>
          </a:p>
          <a:p>
            <a:pPr marL="571500" indent="-457200">
              <a:buSzPts val="2200"/>
              <a:buAutoNum type="arabicPeriod"/>
            </a:pPr>
            <a:endParaRPr lang="en-US" b="1" dirty="0"/>
          </a:p>
          <a:p>
            <a:pPr marL="571500" indent="-457200">
              <a:buSzPts val="2200"/>
              <a:buAutoNum type="arabicPeriod"/>
            </a:pPr>
            <a:r>
              <a:rPr lang="en-US" b="1" dirty="0"/>
              <a:t>Sanitize Data Sent </a:t>
            </a:r>
            <a:r>
              <a:rPr lang="en-US" b="1" dirty="0">
                <a:solidFill>
                  <a:srgbClr val="FFFFFF"/>
                </a:solidFill>
              </a:rPr>
              <a:t>to Other Systems (STD-002-CPP, STD-004-JAV)</a:t>
            </a:r>
            <a:endParaRPr lang="en-US" b="1" dirty="0"/>
          </a:p>
          <a:p>
            <a:pPr marL="571500" indent="-457200">
              <a:buSzPts val="2200"/>
              <a:buAutoNum type="arabicPeriod"/>
            </a:pPr>
            <a:endParaRPr lang="en-US" b="1" dirty="0"/>
          </a:p>
          <a:p>
            <a:pPr marL="571500" indent="-457200">
              <a:buSzPts val="2200"/>
              <a:buAutoNum type="arabicPeriod"/>
            </a:pPr>
            <a:r>
              <a:rPr lang="en-US" b="1" dirty="0">
                <a:solidFill>
                  <a:srgbClr val="FFFFFF"/>
                </a:solidFill>
              </a:rPr>
              <a:t>Defense in Depth (STD-007-CPP)</a:t>
            </a:r>
            <a:endParaRPr lang="en-US" b="1" dirty="0"/>
          </a:p>
          <a:p>
            <a:pPr marL="571500" indent="-457200">
              <a:buSzPts val="2200"/>
              <a:buAutoNum type="arabicPeriod"/>
            </a:pPr>
            <a:endParaRPr lang="en-US" b="1" dirty="0"/>
          </a:p>
          <a:p>
            <a:pPr marL="571500" indent="-457200">
              <a:buSzPts val="2200"/>
              <a:buAutoNum type="arabicPeriod"/>
            </a:pPr>
            <a:r>
              <a:rPr lang="en-US" b="1" dirty="0">
                <a:solidFill>
                  <a:srgbClr val="FFFFFF"/>
                </a:solidFill>
              </a:rPr>
              <a:t>Effective Quality Assurance Techniques (STD-006-CPP, STD-007-CPP)</a:t>
            </a:r>
            <a:endParaRPr lang="en-US" b="1" dirty="0"/>
          </a:p>
          <a:p>
            <a:pPr marL="571500" indent="-457200">
              <a:buSzPts val="2200"/>
              <a:buAutoNum type="arabicPeriod"/>
            </a:pPr>
            <a:endParaRPr lang="en-US" b="1" dirty="0"/>
          </a:p>
          <a:p>
            <a:pPr indent="-457200">
              <a:spcBef>
                <a:spcPts val="0"/>
              </a:spcBef>
              <a:buSzPts val="2200"/>
              <a:buAutoNum type="arabicPeriod"/>
            </a:pPr>
            <a:r>
              <a:rPr lang="en-US" b="1" dirty="0">
                <a:solidFill>
                  <a:srgbClr val="FFFFFF"/>
                </a:solidFill>
              </a:rPr>
              <a:t>Adopt a Secure Coding Standard (STD-001-CPP, STD-005-CPP)</a:t>
            </a:r>
            <a:endParaRPr b="1"/>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5" name="Google Shape;168;p5">
            <a:extLst>
              <a:ext uri="{FF2B5EF4-FFF2-40B4-BE49-F238E27FC236}">
                <a16:creationId xmlns:a16="http://schemas.microsoft.com/office/drawing/2014/main" id="{E1CAC610-7EB0-E515-B31B-BDD275D3DAEC}"/>
              </a:ext>
            </a:extLst>
          </p:cNvPr>
          <p:cNvSpPr txBox="1">
            <a:spLocks/>
          </p:cNvSpPr>
          <p:nvPr/>
        </p:nvSpPr>
        <p:spPr>
          <a:xfrm>
            <a:off x="184484" y="1713297"/>
            <a:ext cx="7431506" cy="440512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lt1"/>
              </a:buClr>
              <a:buSzPts val="18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42900" algn="l" rtl="0">
              <a:lnSpc>
                <a:spcPct val="90000"/>
              </a:lnSpc>
              <a:spcBef>
                <a:spcPts val="500"/>
              </a:spcBef>
              <a:spcAft>
                <a:spcPts val="0"/>
              </a:spcAft>
              <a:buClr>
                <a:schemeClr val="lt1"/>
              </a:buClr>
              <a:buSzPts val="18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42900" algn="l" rtl="0">
              <a:lnSpc>
                <a:spcPct val="90000"/>
              </a:lnSpc>
              <a:spcBef>
                <a:spcPts val="500"/>
              </a:spcBef>
              <a:spcAft>
                <a:spcPts val="0"/>
              </a:spcAft>
              <a:buClr>
                <a:schemeClr val="lt1"/>
              </a:buClr>
              <a:buSzPts val="1800"/>
              <a:buFont typeface="Arial"/>
              <a:buChar char="•"/>
              <a:defRPr sz="1600" b="0" i="0" u="none" strike="noStrike" cap="none">
                <a:solidFill>
                  <a:schemeClr val="lt1"/>
                </a:solidFill>
                <a:latin typeface="Century Gothic"/>
                <a:ea typeface="Century Gothic"/>
                <a:cs typeface="Century Gothic"/>
                <a:sym typeface="Century Gothic"/>
              </a:defRPr>
            </a:lvl9pPr>
          </a:lstStyle>
          <a:p>
            <a:pPr marL="571500" indent="-457200">
              <a:buSzPts val="2200"/>
              <a:buAutoNum type="arabicPeriod"/>
            </a:pPr>
            <a:r>
              <a:rPr lang="en-US" dirty="0"/>
              <a:t>SQL Injection (STD-004-JAV)</a:t>
            </a:r>
          </a:p>
          <a:p>
            <a:pPr marL="571500" indent="-457200">
              <a:buSzPts val="2200"/>
              <a:buAutoNum type="arabicPeriod"/>
            </a:pPr>
            <a:r>
              <a:rPr lang="en-US" dirty="0"/>
              <a:t>Buffer Overflow Prevention (STD-003-CPP)</a:t>
            </a:r>
          </a:p>
          <a:p>
            <a:pPr marL="571500" indent="-457200">
              <a:buSzPts val="2200"/>
              <a:buAutoNum type="arabicPeriod"/>
            </a:pPr>
            <a:r>
              <a:rPr lang="en-US" dirty="0"/>
              <a:t>Enum Value Casting (STD-001-CPP)</a:t>
            </a:r>
          </a:p>
          <a:p>
            <a:pPr marL="571500" indent="-457200">
              <a:buSzPts val="2200"/>
              <a:buAutoNum type="arabicPeriod"/>
            </a:pPr>
            <a:r>
              <a:rPr lang="en-US" dirty="0"/>
              <a:t>Information Leakage Prevention (STD-002-CPP)</a:t>
            </a:r>
          </a:p>
          <a:p>
            <a:pPr marL="571500" indent="-457200">
              <a:buSzPts val="2200"/>
              <a:buAutoNum type="arabicPeriod"/>
            </a:pPr>
            <a:r>
              <a:rPr lang="en-US" dirty="0"/>
              <a:t>Complete Return Paths (STD-006-CPP)</a:t>
            </a:r>
          </a:p>
          <a:p>
            <a:pPr marL="571500" indent="-457200">
              <a:buSzPts val="2200"/>
              <a:buAutoNum type="arabicPeriod"/>
            </a:pPr>
            <a:r>
              <a:rPr lang="en-US" dirty="0"/>
              <a:t>Exception Handling (STD-007-CPP)</a:t>
            </a:r>
          </a:p>
          <a:p>
            <a:pPr marL="571500" indent="-457200">
              <a:buSzPts val="2200"/>
              <a:buAutoNum type="arabicPeriod"/>
            </a:pPr>
            <a:r>
              <a:rPr lang="en-US" dirty="0"/>
              <a:t>Object Lifecycle Management (STD-005-CPP)</a:t>
            </a:r>
          </a:p>
          <a:p>
            <a:pPr marL="571500" indent="-457200">
              <a:buSzPts val="2200"/>
              <a:buAutoNum type="arabicPeriod"/>
            </a:pPr>
            <a:r>
              <a:rPr lang="en-US" dirty="0"/>
              <a:t>Secure Object Copying (STD-008-CPP)</a:t>
            </a:r>
          </a:p>
          <a:p>
            <a:pPr marL="571500" indent="-457200">
              <a:buSzPts val="2200"/>
              <a:buAutoNum type="arabicPeriod"/>
            </a:pPr>
            <a:r>
              <a:rPr lang="en-US" dirty="0"/>
              <a:t>Stateless Predicates (STD-009-CPP)</a:t>
            </a:r>
          </a:p>
          <a:p>
            <a:pPr marL="571500" indent="-457200">
              <a:buSzPts val="2200"/>
              <a:buAutoNum type="arabicPeriod"/>
            </a:pPr>
            <a:r>
              <a:rPr lang="en-US" dirty="0"/>
              <a:t>Proper File Handling (STD-010-CPP)</a:t>
            </a:r>
          </a:p>
          <a:p>
            <a:pPr marL="114300" indent="0">
              <a:buSzPts val="2200"/>
              <a:buNone/>
            </a:pPr>
            <a:endParaRPr lang="en-US" b="1" dirty="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1317020"/>
          </a:xfrm>
          <a:prstGeom prst="rect">
            <a:avLst/>
          </a:prstGeom>
          <a:noFill/>
          <a:ln>
            <a:noFill/>
          </a:ln>
        </p:spPr>
        <p:txBody>
          <a:bodyPr spcFirstLastPara="1" wrap="square" lIns="91425" tIns="45700" rIns="91425" bIns="45700" anchor="t" anchorCtr="0">
            <a:normAutofit/>
          </a:bodyPr>
          <a:lstStyle/>
          <a:p>
            <a:pPr>
              <a:buSzPts val="2000"/>
            </a:pPr>
            <a:r>
              <a:rPr lang="en-US" sz="2000" b="1" dirty="0"/>
              <a:t>Encryption at Rest:</a:t>
            </a:r>
            <a:r>
              <a:rPr lang="en-US" sz="2000" dirty="0"/>
              <a:t> AES-256 for stored data.</a:t>
            </a:r>
            <a:endParaRPr lang="en-US" sz="1600" dirty="0"/>
          </a:p>
          <a:p>
            <a:pPr>
              <a:buSzPts val="2000"/>
            </a:pPr>
            <a:r>
              <a:rPr lang="en-US" sz="2000" b="1" dirty="0"/>
              <a:t>Encryption in Flight:</a:t>
            </a:r>
            <a:r>
              <a:rPr lang="en-US" sz="2000" dirty="0"/>
              <a:t> TLS 1.3 mandatory for all communications.</a:t>
            </a:r>
            <a:endParaRPr lang="en-US" dirty="0"/>
          </a:p>
          <a:p>
            <a:pPr>
              <a:buSzPts val="2000"/>
            </a:pPr>
            <a:r>
              <a:rPr lang="en-US" sz="2000" b="1" dirty="0"/>
              <a:t>Encryption in Use:</a:t>
            </a:r>
            <a:r>
              <a:rPr lang="en-US" sz="2000" dirty="0"/>
              <a:t> Secure memory enclaves like Intel SGX for sensitive processing.</a:t>
            </a:r>
            <a:endParaRPr dirty="0"/>
          </a:p>
          <a:p>
            <a:pPr marL="228600" lvl="0" indent="-228600" algn="l">
              <a:lnSpc>
                <a:spcPct val="90000"/>
              </a:lnSpc>
              <a:spcBef>
                <a:spcPts val="0"/>
              </a:spcBef>
              <a:spcAft>
                <a:spcPts val="0"/>
              </a:spcAft>
              <a:buClr>
                <a:schemeClr val="lt1"/>
              </a:buClr>
              <a:buSzPts val="2000"/>
            </a:pPr>
            <a:endParaRPr lang="en-US" sz="2000"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1768204"/>
          </a:xfrm>
          <a:prstGeom prst="rect">
            <a:avLst/>
          </a:prstGeom>
          <a:noFill/>
          <a:ln>
            <a:noFill/>
          </a:ln>
        </p:spPr>
        <p:txBody>
          <a:bodyPr spcFirstLastPara="1" wrap="square" lIns="91425" tIns="45700" rIns="91425" bIns="45700" anchor="t" anchorCtr="0">
            <a:normAutofit lnSpcReduction="10000"/>
          </a:bodyPr>
          <a:lstStyle/>
          <a:p>
            <a:pPr>
              <a:buSzPts val="2400"/>
            </a:pPr>
            <a:r>
              <a:rPr lang="en-US" sz="2400" b="1" dirty="0"/>
              <a:t>Authentication:</a:t>
            </a:r>
            <a:r>
              <a:rPr lang="en-US" sz="2400" dirty="0"/>
              <a:t> Multi-factor authentication (MFA) required.</a:t>
            </a:r>
            <a:endParaRPr lang="en-US" dirty="0"/>
          </a:p>
          <a:p>
            <a:pPr>
              <a:buSzPts val="2400"/>
            </a:pPr>
            <a:r>
              <a:rPr lang="en-US" sz="2400" b="1" dirty="0"/>
              <a:t>Authorization:</a:t>
            </a:r>
            <a:r>
              <a:rPr lang="en-US" sz="2400" dirty="0"/>
              <a:t> Strict role-based access control (RBAC).</a:t>
            </a:r>
            <a:endParaRPr lang="en-US" dirty="0"/>
          </a:p>
          <a:p>
            <a:pPr>
              <a:buSzPts val="2400"/>
            </a:pPr>
            <a:r>
              <a:rPr lang="en-US" sz="2400" b="1" dirty="0"/>
              <a:t>Accounting:</a:t>
            </a:r>
            <a:r>
              <a:rPr lang="en-US" sz="2400" dirty="0"/>
              <a:t> Comprehensive logging for audits and real-time anomaly detection.</a:t>
            </a:r>
            <a:endParaRPr lang="en-US" dirty="0"/>
          </a:p>
          <a:p>
            <a:pPr marL="228600" lvl="0" indent="-228600" algn="l">
              <a:lnSpc>
                <a:spcPct val="90000"/>
              </a:lnSpc>
              <a:spcBef>
                <a:spcPts val="0"/>
              </a:spcBef>
              <a:spcAft>
                <a:spcPts val="0"/>
              </a:spcAft>
              <a:buClr>
                <a:schemeClr val="lt1"/>
              </a:buClr>
              <a:buSzPts val="2400"/>
              <a:buChar char="•"/>
            </a:pPr>
            <a:endParaRPr lang="en-US" sz="2400"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204537" y="1422534"/>
            <a:ext cx="6118058" cy="4024200"/>
          </a:xfrm>
          <a:prstGeom prst="rect">
            <a:avLst/>
          </a:prstGeom>
          <a:noFill/>
          <a:ln>
            <a:noFill/>
          </a:ln>
        </p:spPr>
        <p:txBody>
          <a:bodyPr spcFirstLastPara="1" wrap="square" lIns="91425" tIns="45700" rIns="91425" bIns="45700" anchor="t" anchorCtr="0">
            <a:noAutofit/>
          </a:bodyPr>
          <a:lstStyle/>
          <a:p>
            <a:pPr marL="285750" indent="-285750"/>
            <a:r>
              <a:rPr lang="en-US" dirty="0"/>
              <a:t>Validated unit test results in Visual Studio C++ confirming defenses against buffer overflows and unsafe </a:t>
            </a:r>
            <a:r>
              <a:rPr lang="en-US" dirty="0" err="1"/>
              <a:t>enum</a:t>
            </a:r>
            <a:r>
              <a:rPr lang="en-US" dirty="0"/>
              <a:t> conversions..</a:t>
            </a:r>
          </a:p>
          <a:p>
            <a:pPr marL="285750" indent="-285750"/>
            <a:endParaRPr lang="en-US" dirty="0"/>
          </a:p>
          <a:p>
            <a:pPr marL="285750" indent="-285750"/>
            <a:endParaRPr lang="en-US" dirty="0"/>
          </a:p>
          <a:p>
            <a:pPr marL="0" lvl="0" indent="0" algn="l">
              <a:lnSpc>
                <a:spcPct val="90000"/>
              </a:lnSpc>
              <a:spcBef>
                <a:spcPts val="1000"/>
              </a:spcBef>
              <a:spcAft>
                <a:spcPts val="0"/>
              </a:spcAft>
              <a:buSzPts val="1800"/>
              <a:buNone/>
            </a:pPr>
            <a:endParaRPr lang="en-US"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descr="A screenshot of a computer&#10;&#10;AI-generated content may be incorrect.">
            <a:extLst>
              <a:ext uri="{FF2B5EF4-FFF2-40B4-BE49-F238E27FC236}">
                <a16:creationId xmlns:a16="http://schemas.microsoft.com/office/drawing/2014/main" id="{45D6CAEB-8EF5-0818-8E78-23E6E49C3E14}"/>
              </a:ext>
            </a:extLst>
          </p:cNvPr>
          <p:cNvPicPr>
            <a:picLocks noChangeAspect="1"/>
          </p:cNvPicPr>
          <p:nvPr/>
        </p:nvPicPr>
        <p:blipFill>
          <a:blip r:embed="rId5"/>
          <a:srcRect t="73" r="57822" b="26061"/>
          <a:stretch>
            <a:fillRect/>
          </a:stretch>
        </p:blipFill>
        <p:spPr>
          <a:xfrm>
            <a:off x="6328368" y="1729518"/>
            <a:ext cx="4564723" cy="4825086"/>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7</TotalTime>
  <Words>352</Words>
  <Application>Microsoft Office PowerPoint</Application>
  <PresentationFormat>Widescreen</PresentationFormat>
  <Paragraphs>39</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Ankita Koli</cp:lastModifiedBy>
  <cp:revision>142</cp:revision>
  <dcterms:created xsi:type="dcterms:W3CDTF">2020-08-19T17:59:24Z</dcterms:created>
  <dcterms:modified xsi:type="dcterms:W3CDTF">2025-06-28T15:48:16Z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