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7"/>
  </p:notesMasterIdLst>
  <p:handoutMasterIdLst>
    <p:handoutMasterId r:id="rId28"/>
  </p:handoutMasterIdLst>
  <p:sldIdLst>
    <p:sldId id="314" r:id="rId5"/>
    <p:sldId id="315" r:id="rId6"/>
    <p:sldId id="337" r:id="rId7"/>
    <p:sldId id="338" r:id="rId8"/>
    <p:sldId id="318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21" r:id="rId21"/>
    <p:sldId id="324" r:id="rId22"/>
    <p:sldId id="341" r:id="rId23"/>
    <p:sldId id="340" r:id="rId24"/>
    <p:sldId id="342" r:id="rId25"/>
    <p:sldId id="30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 autoAdjust="0"/>
    <p:restoredTop sz="95388" autoAdjust="0"/>
  </p:normalViewPr>
  <p:slideViewPr>
    <p:cSldViewPr snapToGrid="0">
      <p:cViewPr>
        <p:scale>
          <a:sx n="100" d="100"/>
          <a:sy n="100" d="100"/>
        </p:scale>
        <p:origin x="173" y="-54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727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42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807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58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12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3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29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3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70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1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79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3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18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32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86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32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>
            <a:normAutofit/>
          </a:bodyPr>
          <a:lstStyle/>
          <a:p>
            <a:r>
              <a:rPr lang="en-US" dirty="0"/>
              <a:t>Scrum-</a:t>
            </a:r>
            <a:r>
              <a:rPr lang="en-US" err="1"/>
              <a:t>AgilE</a:t>
            </a:r>
            <a:br>
              <a:rPr lang="en-US" dirty="0"/>
            </a:br>
            <a:r>
              <a:rPr lang="en-US" sz="4000" dirty="0"/>
              <a:t>cs-250</a:t>
            </a:r>
            <a:br>
              <a:rPr lang="en-US" dirty="0"/>
            </a:br>
            <a:r>
              <a:rPr lang="en-US" sz="2800" dirty="0"/>
              <a:t>Zane Deso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637564"/>
          </a:xfrm>
        </p:spPr>
        <p:txBody>
          <a:bodyPr/>
          <a:lstStyle/>
          <a:p>
            <a:r>
              <a:rPr lang="en-US" dirty="0"/>
              <a:t>Scrum-Agile 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030213"/>
            <a:ext cx="10355463" cy="47392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noProof="1"/>
              <a:t>Product Backlog Refinement</a:t>
            </a:r>
            <a:endParaRPr lang="en-US" sz="3200" b="1" dirty="0"/>
          </a:p>
          <a:p>
            <a:r>
              <a:rPr lang="en-US" sz="3200" b="1" noProof="1"/>
              <a:t>Sprint Planning</a:t>
            </a:r>
          </a:p>
          <a:p>
            <a:r>
              <a:rPr lang="en-US" sz="3200" b="1" noProof="1"/>
              <a:t>Sprint</a:t>
            </a:r>
          </a:p>
          <a:p>
            <a:r>
              <a:rPr lang="en-US" sz="3200" b="1" noProof="1"/>
              <a:t>Daily Scrum</a:t>
            </a:r>
          </a:p>
          <a:p>
            <a:r>
              <a:rPr lang="en-US" sz="3200" b="1" noProof="1"/>
              <a:t>Sprint Review</a:t>
            </a:r>
          </a:p>
          <a:p>
            <a:r>
              <a:rPr lang="en-US" sz="3200" b="1" noProof="1"/>
              <a:t>Sprint Retrospective</a:t>
            </a:r>
          </a:p>
          <a:p>
            <a:pPr marL="0" indent="0">
              <a:buNone/>
            </a:pPr>
            <a:endParaRPr lang="en-US" sz="3200" b="1" noProof="1"/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15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637564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Product Backlog Refinement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030213"/>
            <a:ext cx="10355463" cy="473921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endParaRPr lang="en-US" sz="3200" b="1" noProof="1"/>
          </a:p>
          <a:p>
            <a:r>
              <a:rPr lang="en-US" sz="3200" b="1" noProof="1">
                <a:ea typeface="+mn-lt"/>
                <a:cs typeface="+mn-lt"/>
              </a:rPr>
              <a:t>Purpose</a:t>
            </a:r>
            <a:r>
              <a:rPr lang="en-US" sz="3200" noProof="1">
                <a:ea typeface="+mn-lt"/>
                <a:cs typeface="+mn-lt"/>
              </a:rPr>
              <a:t>: Continuously update and prioritize the Product Backlog to ensure it reflects current business needs and project priorities.</a:t>
            </a:r>
          </a:p>
          <a:p>
            <a:endParaRPr lang="en-US" sz="3200" noProof="1"/>
          </a:p>
          <a:p>
            <a:r>
              <a:rPr lang="en-US" sz="3200" b="1" noProof="1">
                <a:ea typeface="+mn-lt"/>
                <a:cs typeface="+mn-lt"/>
              </a:rPr>
              <a:t>Detailing</a:t>
            </a:r>
            <a:r>
              <a:rPr lang="en-US" sz="3200" noProof="1">
                <a:ea typeface="+mn-lt"/>
                <a:cs typeface="+mn-lt"/>
              </a:rPr>
              <a:t>: Break down large backlog items into smaller, actionable tasks.</a:t>
            </a:r>
            <a:endParaRPr lang="en-US" dirty="0"/>
          </a:p>
          <a:p>
            <a:r>
              <a:rPr lang="en-US" sz="3200" b="1" noProof="1">
                <a:ea typeface="+mn-lt"/>
                <a:cs typeface="+mn-lt"/>
              </a:rPr>
              <a:t>Prioritizing</a:t>
            </a:r>
            <a:r>
              <a:rPr lang="en-US" sz="3200" noProof="1">
                <a:ea typeface="+mn-lt"/>
                <a:cs typeface="+mn-lt"/>
              </a:rPr>
              <a:t>: Rank items based on value, urgency, and dependencies.</a:t>
            </a:r>
            <a:endParaRPr lang="en-US" dirty="0"/>
          </a:p>
          <a:p>
            <a:r>
              <a:rPr lang="en-US" sz="3200" b="1" noProof="1">
                <a:ea typeface="+mn-lt"/>
                <a:cs typeface="+mn-lt"/>
              </a:rPr>
              <a:t>Estimating</a:t>
            </a:r>
            <a:r>
              <a:rPr lang="en-US" sz="3200" noProof="1">
                <a:ea typeface="+mn-lt"/>
                <a:cs typeface="+mn-lt"/>
              </a:rPr>
              <a:t>: Assign effort estimates to backlog items for better sprint planning.</a:t>
            </a:r>
            <a:endParaRPr lang="en-US" dirty="0"/>
          </a:p>
          <a:p>
            <a:r>
              <a:rPr lang="en-US" sz="3200" b="1" noProof="1">
                <a:ea typeface="+mn-lt"/>
                <a:cs typeface="+mn-lt"/>
              </a:rPr>
              <a:t>Outcome</a:t>
            </a:r>
            <a:r>
              <a:rPr lang="en-US" sz="3200" noProof="1">
                <a:ea typeface="+mn-lt"/>
                <a:cs typeface="+mn-lt"/>
              </a:rPr>
              <a:t>: A well-defined, prioritized, and estimated Product Backlog that guides the development team on what to work on next.</a:t>
            </a:r>
            <a:endParaRPr lang="en-US" dirty="0"/>
          </a:p>
          <a:p>
            <a:endParaRPr lang="en-US" sz="3200" b="1" noProof="1"/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467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637564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Sprint Planning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030213"/>
            <a:ext cx="10355463" cy="473921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500" b="1" noProof="1">
                <a:ea typeface="+mn-lt"/>
                <a:cs typeface="+mn-lt"/>
              </a:rPr>
              <a:t>Purpose</a:t>
            </a:r>
            <a:r>
              <a:rPr lang="en-US" sz="2500" noProof="1">
                <a:ea typeface="+mn-lt"/>
                <a:cs typeface="+mn-lt"/>
              </a:rPr>
              <a:t>: Plan the work for the upcoming sprint, ensuring the team is aligned on goals and tasks.</a:t>
            </a:r>
            <a:endParaRPr lang="en-US" sz="2500" b="1" dirty="0"/>
          </a:p>
          <a:p>
            <a:endParaRPr lang="en-US" sz="2500" noProof="1"/>
          </a:p>
          <a:p>
            <a:r>
              <a:rPr lang="en-US" sz="2500" b="1" noProof="1">
                <a:ea typeface="+mn-lt"/>
                <a:cs typeface="+mn-lt"/>
              </a:rPr>
              <a:t>Select Backlog Items</a:t>
            </a:r>
            <a:r>
              <a:rPr lang="en-US" sz="2500" noProof="1">
                <a:ea typeface="+mn-lt"/>
                <a:cs typeface="+mn-lt"/>
              </a:rPr>
              <a:t>: Choose high-priority items from the Product Backlog to move to the Sprint Backlog.</a:t>
            </a:r>
            <a:endParaRPr lang="en-US" sz="2500" dirty="0"/>
          </a:p>
          <a:p>
            <a:r>
              <a:rPr lang="en-US" sz="2500" b="1" noProof="1">
                <a:ea typeface="+mn-lt"/>
                <a:cs typeface="+mn-lt"/>
              </a:rPr>
              <a:t>Define Sprint Goal</a:t>
            </a:r>
            <a:r>
              <a:rPr lang="en-US" sz="2500" noProof="1">
                <a:ea typeface="+mn-lt"/>
                <a:cs typeface="+mn-lt"/>
              </a:rPr>
              <a:t>: Establish a clear and concise objective for the sprint.</a:t>
            </a:r>
            <a:endParaRPr lang="en-US" sz="2500" dirty="0"/>
          </a:p>
          <a:p>
            <a:r>
              <a:rPr lang="en-US" sz="2500" b="1" noProof="1">
                <a:ea typeface="+mn-lt"/>
                <a:cs typeface="+mn-lt"/>
              </a:rPr>
              <a:t>Create a Plan</a:t>
            </a:r>
            <a:r>
              <a:rPr lang="en-US" sz="2500" noProof="1">
                <a:ea typeface="+mn-lt"/>
                <a:cs typeface="+mn-lt"/>
              </a:rPr>
              <a:t>: Break down selected items into actionable tasks and estimate effort required.</a:t>
            </a:r>
            <a:endParaRPr lang="en-US" sz="2500" dirty="0"/>
          </a:p>
          <a:p>
            <a:r>
              <a:rPr lang="en-US" sz="2500" b="1" noProof="1">
                <a:ea typeface="+mn-lt"/>
                <a:cs typeface="+mn-lt"/>
              </a:rPr>
              <a:t>Outcome</a:t>
            </a:r>
            <a:r>
              <a:rPr lang="en-US" sz="2500" noProof="1">
                <a:ea typeface="+mn-lt"/>
                <a:cs typeface="+mn-lt"/>
              </a:rPr>
              <a:t>: A detailed Sprint Backlog and a clear Sprint Goal that guide the team's work during the sprint.</a:t>
            </a:r>
            <a:endParaRPr lang="en-US" sz="2500" dirty="0"/>
          </a:p>
          <a:p>
            <a:endParaRPr lang="en-US" sz="3200" b="1" noProof="1"/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444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637564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Sprint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030213"/>
            <a:ext cx="10355463" cy="47392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b="1" noProof="1">
                <a:ea typeface="+mn-lt"/>
                <a:cs typeface="+mn-lt"/>
              </a:rPr>
              <a:t>Purpose</a:t>
            </a:r>
            <a:r>
              <a:rPr lang="en-US" sz="2500" noProof="1">
                <a:ea typeface="+mn-lt"/>
                <a:cs typeface="+mn-lt"/>
              </a:rPr>
              <a:t>: A time-boxed period (usually 2-4 weeks) during which the team works to deliver a usable and potentially releasable product increment.</a:t>
            </a:r>
            <a:endParaRPr lang="en-US" sz="2500" b="1" dirty="0"/>
          </a:p>
          <a:p>
            <a:endParaRPr lang="en-US" sz="2500" noProof="1"/>
          </a:p>
          <a:p>
            <a:r>
              <a:rPr lang="en-US" sz="2500" b="1" noProof="1">
                <a:ea typeface="+mn-lt"/>
                <a:cs typeface="+mn-lt"/>
              </a:rPr>
              <a:t>Development</a:t>
            </a:r>
            <a:r>
              <a:rPr lang="en-US" sz="2500" noProof="1">
                <a:ea typeface="+mn-lt"/>
                <a:cs typeface="+mn-lt"/>
              </a:rPr>
              <a:t>: Design, code, and test features selected for the sprint.</a:t>
            </a:r>
            <a:endParaRPr lang="en-US" sz="2500" dirty="0"/>
          </a:p>
          <a:p>
            <a:r>
              <a:rPr lang="en-US" sz="2500" b="1" noProof="1">
                <a:ea typeface="+mn-lt"/>
                <a:cs typeface="+mn-lt"/>
              </a:rPr>
              <a:t>Integration</a:t>
            </a:r>
            <a:r>
              <a:rPr lang="en-US" sz="2500" noProof="1">
                <a:ea typeface="+mn-lt"/>
                <a:cs typeface="+mn-lt"/>
              </a:rPr>
              <a:t>: Integrate new features with existing ones to ensure seamless functionality.</a:t>
            </a:r>
            <a:endParaRPr lang="en-US" sz="2500" dirty="0"/>
          </a:p>
          <a:p>
            <a:r>
              <a:rPr lang="en-US" sz="2500" b="1" noProof="1">
                <a:ea typeface="+mn-lt"/>
                <a:cs typeface="+mn-lt"/>
              </a:rPr>
              <a:t>Testing</a:t>
            </a:r>
            <a:r>
              <a:rPr lang="en-US" sz="2500" noProof="1">
                <a:ea typeface="+mn-lt"/>
                <a:cs typeface="+mn-lt"/>
              </a:rPr>
              <a:t>: Conduct thorough testing to identify and fix defects.</a:t>
            </a:r>
            <a:endParaRPr lang="en-US" sz="2500" dirty="0"/>
          </a:p>
          <a:p>
            <a:r>
              <a:rPr lang="en-US" sz="2500" b="1" noProof="1">
                <a:ea typeface="+mn-lt"/>
                <a:cs typeface="+mn-lt"/>
              </a:rPr>
              <a:t>Outcome</a:t>
            </a:r>
            <a:r>
              <a:rPr lang="en-US" sz="2500" noProof="1">
                <a:ea typeface="+mn-lt"/>
                <a:cs typeface="+mn-lt"/>
              </a:rPr>
              <a:t>: A completed product increment that meets the Definition of Done, ready for review and potentially release.</a:t>
            </a:r>
            <a:endParaRPr lang="en-US" sz="2500" dirty="0"/>
          </a:p>
          <a:p>
            <a:endParaRPr lang="en-US" sz="3200" b="1" noProof="1"/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99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637564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Daily Scrum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030213"/>
            <a:ext cx="10355463" cy="47392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b="1" noProof="1">
                <a:ea typeface="+mn-lt"/>
                <a:cs typeface="+mn-lt"/>
              </a:rPr>
              <a:t>Purpose</a:t>
            </a:r>
            <a:r>
              <a:rPr lang="en-US" sz="2500" noProof="1">
                <a:ea typeface="+mn-lt"/>
                <a:cs typeface="+mn-lt"/>
              </a:rPr>
              <a:t>: Synchronize the team's work and plan for the next 24 hours.</a:t>
            </a:r>
            <a:endParaRPr lang="en-US" sz="2500" b="1" dirty="0">
              <a:ea typeface="+mn-lt"/>
              <a:cs typeface="+mn-lt"/>
            </a:endParaRPr>
          </a:p>
          <a:p>
            <a:endParaRPr lang="en-US" sz="2500" noProof="1">
              <a:ea typeface="+mn-lt"/>
              <a:cs typeface="+mn-lt"/>
            </a:endParaRPr>
          </a:p>
          <a:p>
            <a:r>
              <a:rPr lang="en-US" sz="2500" b="1" noProof="1">
                <a:ea typeface="+mn-lt"/>
                <a:cs typeface="+mn-lt"/>
              </a:rPr>
              <a:t>Status Updates</a:t>
            </a:r>
            <a:r>
              <a:rPr lang="en-US" sz="2500" noProof="1">
                <a:ea typeface="+mn-lt"/>
                <a:cs typeface="+mn-lt"/>
              </a:rPr>
              <a:t>: Team members discuss what they did yesterday, what they plan to do today, and any impediments they are facing.</a:t>
            </a:r>
            <a:endParaRPr lang="en-US" sz="2500" dirty="0">
              <a:ea typeface="+mn-lt"/>
              <a:cs typeface="+mn-lt"/>
            </a:endParaRPr>
          </a:p>
          <a:p>
            <a:r>
              <a:rPr lang="en-US" sz="2500" b="1" noProof="1">
                <a:ea typeface="+mn-lt"/>
                <a:cs typeface="+mn-lt"/>
              </a:rPr>
              <a:t>Collaboration</a:t>
            </a:r>
            <a:r>
              <a:rPr lang="en-US" sz="2500" noProof="1">
                <a:ea typeface="+mn-lt"/>
                <a:cs typeface="+mn-lt"/>
              </a:rPr>
              <a:t>: Identify opportunities for collaboration and support among team members.</a:t>
            </a:r>
            <a:endParaRPr lang="en-US" sz="2500" dirty="0">
              <a:ea typeface="+mn-lt"/>
              <a:cs typeface="+mn-lt"/>
            </a:endParaRPr>
          </a:p>
          <a:p>
            <a:r>
              <a:rPr lang="en-US" sz="2500" b="1" noProof="1">
                <a:ea typeface="+mn-lt"/>
                <a:cs typeface="+mn-lt"/>
              </a:rPr>
              <a:t>Impediment Tracking</a:t>
            </a:r>
            <a:r>
              <a:rPr lang="en-US" sz="2500" noProof="1">
                <a:ea typeface="+mn-lt"/>
                <a:cs typeface="+mn-lt"/>
              </a:rPr>
              <a:t>: Address any obstacles that could hinder progress.</a:t>
            </a:r>
            <a:endParaRPr lang="en-US" sz="2500" dirty="0">
              <a:ea typeface="+mn-lt"/>
              <a:cs typeface="+mn-lt"/>
            </a:endParaRPr>
          </a:p>
          <a:p>
            <a:r>
              <a:rPr lang="en-US" sz="2500" b="1" noProof="1">
                <a:ea typeface="+mn-lt"/>
                <a:cs typeface="+mn-lt"/>
              </a:rPr>
              <a:t>Outcome</a:t>
            </a:r>
            <a:r>
              <a:rPr lang="en-US" sz="2500" noProof="1">
                <a:ea typeface="+mn-lt"/>
                <a:cs typeface="+mn-lt"/>
              </a:rPr>
              <a:t>: A clear, updated understanding of the team’s progress and immediate next steps, promoting transparency and alignment.</a:t>
            </a:r>
            <a:endParaRPr lang="en-US" sz="2500" dirty="0">
              <a:ea typeface="+mn-lt"/>
              <a:cs typeface="+mn-lt"/>
            </a:endParaRPr>
          </a:p>
          <a:p>
            <a:endParaRPr lang="en-US" sz="3200" b="1" noProof="1"/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430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637564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Sprint 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030213"/>
            <a:ext cx="10355463" cy="473921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500" b="1" noProof="1">
                <a:ea typeface="+mn-lt"/>
                <a:cs typeface="+mn-lt"/>
              </a:rPr>
              <a:t>Purpose</a:t>
            </a:r>
            <a:r>
              <a:rPr lang="en-US" sz="2500" noProof="1">
                <a:ea typeface="+mn-lt"/>
                <a:cs typeface="+mn-lt"/>
              </a:rPr>
              <a:t>: Inspect the work completed during the sprint and adapt the Product Backlog if needed.</a:t>
            </a:r>
            <a:endParaRPr lang="en-US" sz="2500" b="1" dirty="0">
              <a:ea typeface="+mn-lt"/>
              <a:cs typeface="+mn-lt"/>
            </a:endParaRPr>
          </a:p>
          <a:p>
            <a:endParaRPr lang="en-US" sz="2500" noProof="1">
              <a:ea typeface="+mn-lt"/>
              <a:cs typeface="+mn-lt"/>
            </a:endParaRPr>
          </a:p>
          <a:p>
            <a:r>
              <a:rPr lang="en-US" sz="2500" b="1" noProof="1">
                <a:ea typeface="+mn-lt"/>
                <a:cs typeface="+mn-lt"/>
              </a:rPr>
              <a:t>Demonstration</a:t>
            </a:r>
            <a:r>
              <a:rPr lang="en-US" sz="2500" noProof="1">
                <a:ea typeface="+mn-lt"/>
                <a:cs typeface="+mn-lt"/>
              </a:rPr>
              <a:t>: Present the completed product increment to stakeholders.</a:t>
            </a:r>
            <a:endParaRPr lang="en-US" sz="2500" dirty="0">
              <a:ea typeface="+mn-lt"/>
              <a:cs typeface="+mn-lt"/>
            </a:endParaRPr>
          </a:p>
          <a:p>
            <a:r>
              <a:rPr lang="en-US" sz="2500" b="1" noProof="1">
                <a:ea typeface="+mn-lt"/>
                <a:cs typeface="+mn-lt"/>
              </a:rPr>
              <a:t>Feedback Collection</a:t>
            </a:r>
            <a:r>
              <a:rPr lang="en-US" sz="2500" noProof="1">
                <a:ea typeface="+mn-lt"/>
                <a:cs typeface="+mn-lt"/>
              </a:rPr>
              <a:t>: Gather feedback from stakeholders and discuss what went well, what didn’t, and potential improvements.</a:t>
            </a:r>
            <a:endParaRPr lang="en-US" sz="2500" dirty="0">
              <a:ea typeface="+mn-lt"/>
              <a:cs typeface="+mn-lt"/>
            </a:endParaRPr>
          </a:p>
          <a:p>
            <a:r>
              <a:rPr lang="en-US" sz="2500" b="1" noProof="1">
                <a:ea typeface="+mn-lt"/>
                <a:cs typeface="+mn-lt"/>
              </a:rPr>
              <a:t>Backlog Adjustment</a:t>
            </a:r>
            <a:r>
              <a:rPr lang="en-US" sz="2500" noProof="1">
                <a:ea typeface="+mn-lt"/>
                <a:cs typeface="+mn-lt"/>
              </a:rPr>
              <a:t>: Update the Product Backlog based on stakeholder feedback and new insights.</a:t>
            </a:r>
            <a:endParaRPr lang="en-US" sz="2500" dirty="0">
              <a:ea typeface="+mn-lt"/>
              <a:cs typeface="+mn-lt"/>
            </a:endParaRPr>
          </a:p>
          <a:p>
            <a:r>
              <a:rPr lang="en-US" sz="2500" b="1" noProof="1">
                <a:ea typeface="+mn-lt"/>
                <a:cs typeface="+mn-lt"/>
              </a:rPr>
              <a:t>Outcome</a:t>
            </a:r>
            <a:r>
              <a:rPr lang="en-US" sz="2500" noProof="1">
                <a:ea typeface="+mn-lt"/>
                <a:cs typeface="+mn-lt"/>
              </a:rPr>
              <a:t>: A reviewed and adapted Product Backlog that reflects stakeholder input and ensures the team is working on the most valuable items.</a:t>
            </a:r>
            <a:endParaRPr lang="en-US" sz="2500" dirty="0">
              <a:ea typeface="+mn-lt"/>
              <a:cs typeface="+mn-lt"/>
            </a:endParaRPr>
          </a:p>
          <a:p>
            <a:endParaRPr lang="en-US" sz="3200" b="1" noProof="1"/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099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637564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Sprint Retrospective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030213"/>
            <a:ext cx="10355463" cy="47392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b="1" noProof="1">
                <a:ea typeface="+mn-lt"/>
                <a:cs typeface="+mn-lt"/>
              </a:rPr>
              <a:t>Purpose</a:t>
            </a:r>
            <a:r>
              <a:rPr lang="en-US" sz="2500" noProof="1">
                <a:ea typeface="+mn-lt"/>
                <a:cs typeface="+mn-lt"/>
              </a:rPr>
              <a:t>: Reflect on the past sprint to improve processes and teamwork.</a:t>
            </a:r>
            <a:endParaRPr lang="en-US" sz="2500" b="1" dirty="0"/>
          </a:p>
          <a:p>
            <a:endParaRPr lang="en-US" sz="2500" noProof="1"/>
          </a:p>
          <a:p>
            <a:r>
              <a:rPr lang="en-US" sz="2500" b="1" noProof="1">
                <a:ea typeface="+mn-lt"/>
                <a:cs typeface="+mn-lt"/>
              </a:rPr>
              <a:t>Reflection</a:t>
            </a:r>
            <a:r>
              <a:rPr lang="en-US" sz="2500" noProof="1">
                <a:ea typeface="+mn-lt"/>
                <a:cs typeface="+mn-lt"/>
              </a:rPr>
              <a:t>: Discuss what went well, what didn’t, and why.</a:t>
            </a:r>
            <a:endParaRPr lang="en-US" sz="2500" dirty="0"/>
          </a:p>
          <a:p>
            <a:r>
              <a:rPr lang="en-US" sz="2500" b="1" noProof="1">
                <a:ea typeface="+mn-lt"/>
                <a:cs typeface="+mn-lt"/>
              </a:rPr>
              <a:t>Identify Improvements</a:t>
            </a:r>
            <a:r>
              <a:rPr lang="en-US" sz="2500" noProof="1">
                <a:ea typeface="+mn-lt"/>
                <a:cs typeface="+mn-lt"/>
              </a:rPr>
              <a:t>: Brainstorm and agree on actionable improvements for future sprints.</a:t>
            </a:r>
            <a:endParaRPr lang="en-US" sz="2500" dirty="0"/>
          </a:p>
          <a:p>
            <a:r>
              <a:rPr lang="en-US" sz="2500" b="1" noProof="1">
                <a:ea typeface="+mn-lt"/>
                <a:cs typeface="+mn-lt"/>
              </a:rPr>
              <a:t>Create Action Plan</a:t>
            </a:r>
            <a:r>
              <a:rPr lang="en-US" sz="2500" noProof="1">
                <a:ea typeface="+mn-lt"/>
                <a:cs typeface="+mn-lt"/>
              </a:rPr>
              <a:t>: Develop a plan to implement the identified improvements and assign responsibilities.</a:t>
            </a:r>
            <a:endParaRPr lang="en-US" sz="2500" dirty="0"/>
          </a:p>
          <a:p>
            <a:r>
              <a:rPr lang="en-US" sz="2500" b="1" noProof="1">
                <a:ea typeface="+mn-lt"/>
                <a:cs typeface="+mn-lt"/>
              </a:rPr>
              <a:t>Outcome</a:t>
            </a:r>
            <a:r>
              <a:rPr lang="en-US" sz="2500" noProof="1">
                <a:ea typeface="+mn-lt"/>
                <a:cs typeface="+mn-lt"/>
              </a:rPr>
              <a:t>: A set of actionable steps to enhance team processes and performance, fostering continuous improvement.</a:t>
            </a:r>
            <a:endParaRPr lang="en-US" sz="2500" dirty="0"/>
          </a:p>
          <a:p>
            <a:endParaRPr lang="en-US" sz="3200" b="1" noProof="1"/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953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481206"/>
          </a:xfrm>
        </p:spPr>
        <p:txBody>
          <a:bodyPr>
            <a:normAutofit fontScale="90000"/>
          </a:bodyPr>
          <a:lstStyle/>
          <a:p>
            <a:r>
              <a:rPr lang="en-US" dirty="0"/>
              <a:t>Waterfall model 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C67C-D286-74AE-086C-3E45FF9D95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015836"/>
            <a:ext cx="9073874" cy="47535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Linear Sequential Design</a:t>
            </a:r>
            <a:r>
              <a:rPr lang="en-US" b="0" dirty="0">
                <a:ea typeface="+mn-lt"/>
                <a:cs typeface="+mn-lt"/>
              </a:rPr>
              <a:t>: The Waterfall model is a traditional project management approach where each phase must be completed before moving to the next(</a:t>
            </a:r>
            <a:r>
              <a:rPr lang="en-US" sz="1800" b="0" dirty="0">
                <a:ea typeface="+mn-lt"/>
                <a:cs typeface="+mn-lt"/>
              </a:rPr>
              <a:t>Natarajan &amp; Pichai, 2024</a:t>
            </a:r>
            <a:r>
              <a:rPr lang="en-US" b="0" dirty="0">
                <a:ea typeface="+mn-lt"/>
                <a:cs typeface="+mn-lt"/>
              </a:rPr>
              <a:t>).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br>
              <a:rPr lang="en-US" b="0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Phases of Waterfall Model</a:t>
            </a:r>
            <a:r>
              <a:rPr lang="en-US" b="0" dirty="0">
                <a:ea typeface="+mn-lt"/>
                <a:cs typeface="+mn-lt"/>
              </a:rPr>
              <a:t>: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Requirements</a:t>
            </a:r>
            <a:r>
              <a:rPr lang="en-US" b="0" dirty="0">
                <a:ea typeface="+mn-lt"/>
                <a:cs typeface="+mn-lt"/>
              </a:rPr>
              <a:t>: Gather and document all project requirements.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Design</a:t>
            </a:r>
            <a:r>
              <a:rPr lang="en-US" b="0" dirty="0">
                <a:ea typeface="+mn-lt"/>
                <a:cs typeface="+mn-lt"/>
              </a:rPr>
              <a:t>: Create system architecture and design specifications.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Implementation</a:t>
            </a:r>
            <a:r>
              <a:rPr lang="en-US" b="0" dirty="0">
                <a:ea typeface="+mn-lt"/>
                <a:cs typeface="+mn-lt"/>
              </a:rPr>
              <a:t>: Write and compile the code based on design documents.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Testing</a:t>
            </a:r>
            <a:r>
              <a:rPr lang="en-US" b="0" dirty="0">
                <a:ea typeface="+mn-lt"/>
                <a:cs typeface="+mn-lt"/>
              </a:rPr>
              <a:t>: Test the system for defects and verify it meets requirements.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Deployment</a:t>
            </a:r>
            <a:r>
              <a:rPr lang="en-US" b="0" dirty="0">
                <a:ea typeface="+mn-lt"/>
                <a:cs typeface="+mn-lt"/>
              </a:rPr>
              <a:t>: Deploy the system to the production environment.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Maintenance</a:t>
            </a:r>
            <a:r>
              <a:rPr lang="en-US" b="0" dirty="0">
                <a:ea typeface="+mn-lt"/>
                <a:cs typeface="+mn-lt"/>
              </a:rPr>
              <a:t>: Perform ongoing maintenance and updates as needed.</a:t>
            </a:r>
            <a:endParaRPr lang="en-US" dirty="0"/>
          </a:p>
          <a:p>
            <a:pPr marL="0" indent="0">
              <a:buNone/>
            </a:pPr>
            <a:endParaRPr lang="en-US" b="0" dirty="0">
              <a:ea typeface="+mn-lt"/>
              <a:cs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507590"/>
          </a:xfrm>
        </p:spPr>
        <p:txBody>
          <a:bodyPr>
            <a:normAutofit fontScale="90000"/>
          </a:bodyPr>
          <a:lstStyle/>
          <a:p>
            <a:r>
              <a:rPr lang="en-US" dirty="0"/>
              <a:t>Waterfall Pros and 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1F64-E350-1F21-8A57-E740F48F3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00022" y="987081"/>
            <a:ext cx="9535403" cy="495007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86EA4A-9C8B-14CF-0871-2A3E539E7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504126"/>
              </p:ext>
            </p:extLst>
          </p:nvPr>
        </p:nvGraphicFramePr>
        <p:xfrm>
          <a:off x="1078301" y="1222075"/>
          <a:ext cx="10161624" cy="35987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0812">
                  <a:extLst>
                    <a:ext uri="{9D8B030D-6E8A-4147-A177-3AD203B41FA5}">
                      <a16:colId xmlns:a16="http://schemas.microsoft.com/office/drawing/2014/main" val="3037560821"/>
                    </a:ext>
                  </a:extLst>
                </a:gridCol>
                <a:gridCol w="5080812">
                  <a:extLst>
                    <a:ext uri="{9D8B030D-6E8A-4147-A177-3AD203B41FA5}">
                      <a16:colId xmlns:a16="http://schemas.microsoft.com/office/drawing/2014/main" val="1130912018"/>
                    </a:ext>
                  </a:extLst>
                </a:gridCol>
              </a:tblGrid>
              <a:tr h="61637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Pros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Cons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135775"/>
                  </a:ext>
                </a:extLst>
              </a:tr>
              <a:tr h="7033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Simple and easy to understand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Inflexible to changes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879085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Well-documented phases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Late discovery of issues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684630"/>
                  </a:ext>
                </a:extLst>
              </a:tr>
              <a:tr h="61637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Easy to manage and track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Limited end-user involvement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045942"/>
                  </a:ext>
                </a:extLst>
              </a:tr>
              <a:tr h="61637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Clear project milestones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High risk if requirements change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3217051"/>
                  </a:ext>
                </a:extLst>
              </a:tr>
              <a:tr h="61637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Suitable for smaller projects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Difficult to go back to a previous phase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249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507590"/>
          </a:xfrm>
        </p:spPr>
        <p:txBody>
          <a:bodyPr>
            <a:normAutofit fontScale="90000"/>
          </a:bodyPr>
          <a:lstStyle/>
          <a:p>
            <a:r>
              <a:rPr lang="en-US" dirty="0"/>
              <a:t>Scrum-Agile Pros and 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1F64-E350-1F21-8A57-E740F48F3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00022" y="987081"/>
            <a:ext cx="9535403" cy="495007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86EA4A-9C8B-14CF-0871-2A3E539E7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3987"/>
              </p:ext>
            </p:extLst>
          </p:nvPr>
        </p:nvGraphicFramePr>
        <p:xfrm>
          <a:off x="1078301" y="1222075"/>
          <a:ext cx="10161624" cy="35987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0812">
                  <a:extLst>
                    <a:ext uri="{9D8B030D-6E8A-4147-A177-3AD203B41FA5}">
                      <a16:colId xmlns:a16="http://schemas.microsoft.com/office/drawing/2014/main" val="3037560821"/>
                    </a:ext>
                  </a:extLst>
                </a:gridCol>
                <a:gridCol w="5080812">
                  <a:extLst>
                    <a:ext uri="{9D8B030D-6E8A-4147-A177-3AD203B41FA5}">
                      <a16:colId xmlns:a16="http://schemas.microsoft.com/office/drawing/2014/main" val="1130912018"/>
                    </a:ext>
                  </a:extLst>
                </a:gridCol>
              </a:tblGrid>
              <a:tr h="61637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Pros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Cons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135775"/>
                  </a:ext>
                </a:extLst>
              </a:tr>
              <a:tr h="7033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Highly flexible and adaptable to changes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Can be less predictable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879085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Frequent delivery of valuable increments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Requires significant collaboration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684630"/>
                  </a:ext>
                </a:extLst>
              </a:tr>
              <a:tr h="61637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Enhanced customer satisfaction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May lead to scope creep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045942"/>
                  </a:ext>
                </a:extLst>
              </a:tr>
              <a:tr h="61637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Continuous improvement through feedback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Needs experienced and skilled team members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3217051"/>
                  </a:ext>
                </a:extLst>
              </a:tr>
              <a:tr h="61637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Encourages teamwork and collaboration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Can be challenging for large, complex projects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249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57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680340"/>
          </a:xfrm>
        </p:spPr>
        <p:txBody>
          <a:bodyPr/>
          <a:lstStyle/>
          <a:p>
            <a:r>
              <a:rPr lang="en-US" dirty="0"/>
              <a:t>Scrum-Agile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990121"/>
            <a:ext cx="5181600" cy="417200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ea typeface="+mn-lt"/>
                <a:cs typeface="+mn-lt"/>
              </a:rPr>
              <a:t>Agile is a flexible project management methodology that emphasizes iterative development, collaboration, and customer feedback to deliver high-quality products quickly(</a:t>
            </a:r>
            <a:r>
              <a:rPr lang="en-US" sz="2800" err="1">
                <a:ea typeface="+mn-lt"/>
                <a:cs typeface="+mn-lt"/>
              </a:rPr>
              <a:t>Apăfăian</a:t>
            </a:r>
            <a:r>
              <a:rPr lang="en-US" sz="2800" dirty="0">
                <a:ea typeface="+mn-lt"/>
                <a:cs typeface="+mn-lt"/>
              </a:rPr>
              <a:t> et al., 2023).</a:t>
            </a:r>
            <a:endParaRPr lang="en-US" sz="2800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507590"/>
          </a:xfrm>
        </p:spPr>
        <p:txBody>
          <a:bodyPr>
            <a:normAutofit fontScale="90000"/>
          </a:bodyPr>
          <a:lstStyle/>
          <a:p>
            <a:r>
              <a:rPr lang="en-US" dirty="0"/>
              <a:t>Waterfall vs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1F64-E350-1F21-8A57-E740F48F3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00022" y="987081"/>
            <a:ext cx="9535403" cy="49500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Waterfall: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Sequential approach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Inflexible to changes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Extensive documentation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Single delivery at the end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Agile: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Iterative and incremental approach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Highly flexible and adaptable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Minimal documentation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Frequent, incremental deliveries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453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507590"/>
          </a:xfrm>
        </p:spPr>
        <p:txBody>
          <a:bodyPr>
            <a:normAutofit fontScale="90000"/>
          </a:bodyPr>
          <a:lstStyle/>
          <a:p>
            <a:r>
              <a:rPr lang="en-US" dirty="0"/>
              <a:t>Waterfall or Agile Approach?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1F64-E350-1F21-8A57-E740F48F3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00022" y="987081"/>
            <a:ext cx="9535403" cy="49500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After careful review, I would like to advocate for Agile.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Agile offers significant advantages over the Waterfall model, particularly in its flexibility and adaptability to changes and evolving requirements(Walee et al., 2024).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Continuous customer feedback ensures the product aligns closely with user needs, enhancing customer satisfaction. </a:t>
            </a:r>
            <a:endParaRPr lang="en-US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Agile's</a:t>
            </a:r>
            <a:r>
              <a:rPr lang="en-US" dirty="0">
                <a:ea typeface="+mn-lt"/>
                <a:cs typeface="+mn-lt"/>
              </a:rPr>
              <a:t> iterative approach allows for faster delivery of incremental value, providing benefits sooner.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Also, continuous testing and feedback throughout the development cycle reduce the risk of project failure, making Agile a more resilient and responsive methodology(Agren et al., 2022).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04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835777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578D5D-5BDC-D0D4-06AA-FA70671C7578}"/>
              </a:ext>
            </a:extLst>
          </p:cNvPr>
          <p:cNvSpPr txBox="1"/>
          <p:nvPr/>
        </p:nvSpPr>
        <p:spPr>
          <a:xfrm>
            <a:off x="5636712" y="3924821"/>
            <a:ext cx="573900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Natarajan, T., &amp; Pichai, S. (2024). Transition From Waterfall to Agile Methodology: An Action Research Study. </a:t>
            </a:r>
            <a:r>
              <a:rPr lang="en-US" sz="1600" i="1" dirty="0">
                <a:solidFill>
                  <a:schemeClr val="bg1"/>
                </a:solidFill>
                <a:ea typeface="+mn-lt"/>
                <a:cs typeface="+mn-lt"/>
              </a:rPr>
              <a:t>IEEE ACCESS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1600" i="1" dirty="0">
                <a:solidFill>
                  <a:schemeClr val="bg1"/>
                </a:solidFill>
                <a:ea typeface="+mn-lt"/>
                <a:cs typeface="+mn-lt"/>
              </a:rPr>
              <a:t>12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, 49341–49362. https://doi-org.ezproxy.snhu.edu/10.1109/ACCESS.2024.3384097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6185E1-6561-7EEF-BBA9-02206BD9123E}"/>
              </a:ext>
            </a:extLst>
          </p:cNvPr>
          <p:cNvSpPr txBox="1"/>
          <p:nvPr/>
        </p:nvSpPr>
        <p:spPr>
          <a:xfrm>
            <a:off x="5615835" y="2766164"/>
            <a:ext cx="573900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Apăfăian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, E. D.-I., Egri, M.-D., Marian, L. O., &amp; Veres, C. (2023). Research on the Agile and Waterfall Approaches in Improvement Projects. </a:t>
            </a:r>
            <a:r>
              <a:rPr lang="en-US" sz="1600" i="1" dirty="0">
                <a:solidFill>
                  <a:schemeClr val="bg1"/>
                </a:solidFill>
                <a:ea typeface="+mn-lt"/>
                <a:cs typeface="+mn-lt"/>
              </a:rPr>
              <a:t>Review of Management &amp; Economic Engineering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1600" i="1" dirty="0">
                <a:solidFill>
                  <a:schemeClr val="bg1"/>
                </a:solidFill>
                <a:ea typeface="+mn-lt"/>
                <a:cs typeface="+mn-lt"/>
              </a:rPr>
              <a:t>22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(4), 246–257.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5F245-AF0E-7A03-C03C-8D3632E1BE98}"/>
              </a:ext>
            </a:extLst>
          </p:cNvPr>
          <p:cNvSpPr txBox="1"/>
          <p:nvPr/>
        </p:nvSpPr>
        <p:spPr>
          <a:xfrm>
            <a:off x="5636712" y="5083477"/>
            <a:ext cx="573900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Walee, N. A., Onisha, T. A., Akinola, A., van Deventer, G., &amp; Chen, L. (2024). Impact of Agile Methodology in IT Industries: A Comparative Study. </a:t>
            </a:r>
            <a:r>
              <a:rPr lang="en-US" sz="1600" i="1" err="1">
                <a:solidFill>
                  <a:schemeClr val="bg1"/>
                </a:solidFill>
                <a:ea typeface="+mn-lt"/>
                <a:cs typeface="+mn-lt"/>
              </a:rPr>
              <a:t>SoutheastCon</a:t>
            </a:r>
            <a:r>
              <a:rPr lang="en-US" sz="1600" i="1" dirty="0">
                <a:solidFill>
                  <a:schemeClr val="bg1"/>
                </a:solidFill>
                <a:ea typeface="+mn-lt"/>
                <a:cs typeface="+mn-lt"/>
              </a:rPr>
              <a:t> 2024, </a:t>
            </a:r>
            <a:r>
              <a:rPr lang="en-US" sz="1600" i="1" err="1">
                <a:solidFill>
                  <a:schemeClr val="bg1"/>
                </a:solidFill>
                <a:ea typeface="+mn-lt"/>
                <a:cs typeface="+mn-lt"/>
              </a:rPr>
              <a:t>SoutheastCon</a:t>
            </a:r>
            <a:r>
              <a:rPr lang="en-US" sz="1600" i="1" dirty="0">
                <a:solidFill>
                  <a:schemeClr val="bg1"/>
                </a:solidFill>
                <a:ea typeface="+mn-lt"/>
                <a:cs typeface="+mn-lt"/>
              </a:rPr>
              <a:t>, 2024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, 1167–1172. https://doi-org.ezproxy.snhu.edu/10.1109/SoutheastCon52093.2024.10500231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1D85F5-82CD-DDF0-A442-9EA36E0B88E9}"/>
              </a:ext>
            </a:extLst>
          </p:cNvPr>
          <p:cNvSpPr txBox="1"/>
          <p:nvPr/>
        </p:nvSpPr>
        <p:spPr>
          <a:xfrm>
            <a:off x="5636712" y="1116902"/>
            <a:ext cx="573900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Agren, S. M., Heldal, R., Knauss, E., &amp; Pelliccione, P. (2022). Agile Beyond Teams and Feedback Beyond Software in Automotive Systems. </a:t>
            </a:r>
            <a:r>
              <a:rPr lang="en-US" sz="1600" i="1" dirty="0">
                <a:solidFill>
                  <a:schemeClr val="bg1"/>
                </a:solidFill>
                <a:ea typeface="+mn-lt"/>
                <a:cs typeface="+mn-lt"/>
              </a:rPr>
              <a:t>IEEE Transactions on Engineering Management, Engineering Management, IEEE Transactions on, IEEE Trans. Eng. Manage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1600" i="1" dirty="0">
                <a:solidFill>
                  <a:schemeClr val="bg1"/>
                </a:solidFill>
                <a:ea typeface="+mn-lt"/>
                <a:cs typeface="+mn-lt"/>
              </a:rPr>
              <a:t>69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(6), 3459–3475. https://doi-org.ezproxy.snhu.edu/10.1109/TEM.2022.3146139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577068" cy="680340"/>
          </a:xfrm>
        </p:spPr>
        <p:txBody>
          <a:bodyPr>
            <a:normAutofit fontScale="90000"/>
          </a:bodyPr>
          <a:lstStyle/>
          <a:p>
            <a:r>
              <a:rPr lang="en-US" dirty="0"/>
              <a:t>Scrum-Agile Key Principles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990121"/>
            <a:ext cx="5181600" cy="49548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ea typeface="+mn-lt"/>
                <a:cs typeface="+mn-lt"/>
              </a:rPr>
              <a:t>It focuses on delivering small, incremental improvements through continuous planning, testing, and integration, allowing teams to respond rapidly to changes and evolving requirements.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4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680340"/>
          </a:xfrm>
        </p:spPr>
        <p:txBody>
          <a:bodyPr/>
          <a:lstStyle/>
          <a:p>
            <a:r>
              <a:rPr lang="en-US" dirty="0"/>
              <a:t>Scrum-Agile Benefits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990121"/>
            <a:ext cx="5411243" cy="49548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ea typeface="+mn-lt"/>
                <a:cs typeface="+mn-lt"/>
              </a:rPr>
              <a:t>Agile enhances team productivity, improves customer satisfaction, and reduces risks by maintaining a consistent pace and enabling early and frequent delivery of valuable software.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7273637" cy="553876"/>
          </a:xfrm>
        </p:spPr>
        <p:txBody>
          <a:bodyPr>
            <a:normAutofit/>
          </a:bodyPr>
          <a:lstStyle/>
          <a:p>
            <a:r>
              <a:rPr lang="en-US" dirty="0"/>
              <a:t>Scrum-Agile Roles Overview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076835"/>
            <a:ext cx="7273638" cy="51477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/>
              <a:t>Scrum Master</a:t>
            </a:r>
            <a:endParaRPr lang="en-US" sz="3200" b="1" dirty="0">
              <a:cs typeface="Calibri"/>
            </a:endParaRPr>
          </a:p>
          <a:p>
            <a:r>
              <a:rPr lang="en-US" sz="3200" b="1" dirty="0">
                <a:cs typeface="Calibri"/>
              </a:rPr>
              <a:t>Product Owner</a:t>
            </a:r>
          </a:p>
          <a:p>
            <a:r>
              <a:rPr lang="en-US" sz="3200" b="1" dirty="0">
                <a:cs typeface="Calibri"/>
              </a:rPr>
              <a:t>Tester</a:t>
            </a:r>
          </a:p>
          <a:p>
            <a:r>
              <a:rPr lang="en-US" sz="3200" b="1" dirty="0">
                <a:cs typeface="Calibri"/>
              </a:rPr>
              <a:t>Developer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7273637" cy="553876"/>
          </a:xfrm>
        </p:spPr>
        <p:txBody>
          <a:bodyPr>
            <a:normAutofit/>
          </a:bodyPr>
          <a:lstStyle/>
          <a:p>
            <a:r>
              <a:rPr lang="en-US" dirty="0"/>
              <a:t>Scrum </a:t>
            </a:r>
            <a:r>
              <a:rPr lang="en-US" dirty="0" err="1"/>
              <a:t>MAster</a:t>
            </a:r>
            <a:r>
              <a:rPr lang="en-US" dirty="0"/>
              <a:t> Role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076835"/>
            <a:ext cx="7273638" cy="51477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>
                <a:ea typeface="+mn-lt"/>
                <a:cs typeface="+mn-lt"/>
              </a:rPr>
              <a:t>Facilitator and Coach</a:t>
            </a:r>
            <a:r>
              <a:rPr lang="en-US" sz="3200" dirty="0">
                <a:ea typeface="+mn-lt"/>
                <a:cs typeface="+mn-lt"/>
              </a:rPr>
              <a:t>: </a:t>
            </a:r>
            <a:r>
              <a:rPr lang="en-US" sz="2800" dirty="0">
                <a:ea typeface="+mn-lt"/>
                <a:cs typeface="+mn-lt"/>
              </a:rPr>
              <a:t>Guides the team through Scrum practices.</a:t>
            </a:r>
            <a:endParaRPr lang="en-US" sz="2800" dirty="0">
              <a:cs typeface="Calibri"/>
            </a:endParaRPr>
          </a:p>
          <a:p>
            <a:r>
              <a:rPr lang="en-US" sz="3200" b="1" dirty="0">
                <a:ea typeface="+mn-lt"/>
                <a:cs typeface="+mn-lt"/>
              </a:rPr>
              <a:t>Impediment Remover</a:t>
            </a:r>
            <a:r>
              <a:rPr lang="en-US" sz="3200" dirty="0">
                <a:ea typeface="+mn-lt"/>
                <a:cs typeface="+mn-lt"/>
              </a:rPr>
              <a:t>: </a:t>
            </a:r>
            <a:r>
              <a:rPr lang="en-US" sz="2800" dirty="0">
                <a:ea typeface="+mn-lt"/>
                <a:cs typeface="+mn-lt"/>
              </a:rPr>
              <a:t>Identifies and removes obstacles that hinder the team’s progress.</a:t>
            </a:r>
          </a:p>
          <a:p>
            <a:r>
              <a:rPr lang="en-US" sz="3200" b="1" dirty="0">
                <a:ea typeface="+mn-lt"/>
                <a:cs typeface="+mn-lt"/>
              </a:rPr>
              <a:t>Servant Leader</a:t>
            </a:r>
            <a:r>
              <a:rPr lang="en-US" sz="3200" dirty="0">
                <a:ea typeface="+mn-lt"/>
                <a:cs typeface="+mn-lt"/>
              </a:rPr>
              <a:t>: </a:t>
            </a:r>
            <a:r>
              <a:rPr lang="en-US" sz="2800" dirty="0">
                <a:ea typeface="+mn-lt"/>
                <a:cs typeface="+mn-lt"/>
              </a:rPr>
              <a:t>Supports the development team and Product Owner, promotes collaboration.</a:t>
            </a:r>
            <a:endParaRPr lang="en-US" sz="2800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4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7273637" cy="553876"/>
          </a:xfrm>
        </p:spPr>
        <p:txBody>
          <a:bodyPr>
            <a:normAutofit/>
          </a:bodyPr>
          <a:lstStyle/>
          <a:p>
            <a:r>
              <a:rPr lang="en-US" dirty="0"/>
              <a:t>Product Owner Role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076835"/>
            <a:ext cx="7273638" cy="51477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>
                <a:ea typeface="+mn-lt"/>
                <a:cs typeface="+mn-lt"/>
              </a:rPr>
              <a:t>Stakeholder Liaison</a:t>
            </a:r>
            <a:r>
              <a:rPr lang="en-US" sz="3200" dirty="0">
                <a:ea typeface="+mn-lt"/>
                <a:cs typeface="+mn-lt"/>
              </a:rPr>
              <a:t>: </a:t>
            </a:r>
            <a:r>
              <a:rPr lang="en-US" sz="2800" dirty="0">
                <a:ea typeface="+mn-lt"/>
                <a:cs typeface="+mn-lt"/>
              </a:rPr>
              <a:t>Defines the product vision and strategy, acting as the primary link between the stakeholders.</a:t>
            </a:r>
            <a:endParaRPr lang="en-US" sz="2800" dirty="0">
              <a:cs typeface="Calibri"/>
            </a:endParaRPr>
          </a:p>
          <a:p>
            <a:r>
              <a:rPr lang="en-US" sz="3200" b="1" dirty="0">
                <a:ea typeface="+mn-lt"/>
                <a:cs typeface="+mn-lt"/>
              </a:rPr>
              <a:t>Backlog Manager</a:t>
            </a:r>
            <a:r>
              <a:rPr lang="en-US" sz="3200" dirty="0">
                <a:ea typeface="+mn-lt"/>
                <a:cs typeface="+mn-lt"/>
              </a:rPr>
              <a:t>: </a:t>
            </a:r>
            <a:r>
              <a:rPr lang="en-US" sz="2800" dirty="0">
                <a:ea typeface="+mn-lt"/>
                <a:cs typeface="+mn-lt"/>
              </a:rPr>
              <a:t>Creates, prioritizes, and maintains the Product Backlog.</a:t>
            </a:r>
          </a:p>
          <a:p>
            <a:r>
              <a:rPr lang="en-US" sz="3200" b="1" dirty="0">
                <a:ea typeface="+mn-lt"/>
                <a:cs typeface="+mn-lt"/>
              </a:rPr>
              <a:t>Value Maximizer</a:t>
            </a:r>
            <a:r>
              <a:rPr lang="en-US" sz="3200" dirty="0">
                <a:ea typeface="+mn-lt"/>
                <a:cs typeface="+mn-lt"/>
              </a:rPr>
              <a:t>: </a:t>
            </a:r>
            <a:r>
              <a:rPr lang="en-US" sz="2800" dirty="0">
                <a:ea typeface="+mn-lt"/>
                <a:cs typeface="+mn-lt"/>
              </a:rPr>
              <a:t>Ensures the development team delivers maximum value by making informed decisions on feature prioritization.</a:t>
            </a:r>
            <a:endParaRPr lang="en-US" sz="2800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1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7273637" cy="553876"/>
          </a:xfrm>
        </p:spPr>
        <p:txBody>
          <a:bodyPr>
            <a:normAutofit/>
          </a:bodyPr>
          <a:lstStyle/>
          <a:p>
            <a:r>
              <a:rPr lang="en-US" dirty="0"/>
              <a:t>Tester </a:t>
            </a:r>
            <a:r>
              <a:rPr lang="en-US" dirty="0" err="1"/>
              <a:t>ROle</a:t>
            </a:r>
            <a:endParaRPr lang="en-US" sz="3200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076835"/>
            <a:ext cx="7273638" cy="51477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>
                <a:ea typeface="+mn-lt"/>
                <a:cs typeface="+mn-lt"/>
              </a:rPr>
              <a:t>Quality Advocate</a:t>
            </a:r>
            <a:r>
              <a:rPr lang="en-US" sz="3200" dirty="0">
                <a:ea typeface="+mn-lt"/>
                <a:cs typeface="+mn-lt"/>
              </a:rPr>
              <a:t>: </a:t>
            </a:r>
            <a:r>
              <a:rPr lang="en-US" sz="2800" dirty="0">
                <a:ea typeface="+mn-lt"/>
                <a:cs typeface="+mn-lt"/>
              </a:rPr>
              <a:t>Ensures the quality of the product by identifying defects early.</a:t>
            </a:r>
            <a:endParaRPr lang="en-US" sz="2800" dirty="0">
              <a:cs typeface="Calibri"/>
            </a:endParaRPr>
          </a:p>
          <a:p>
            <a:r>
              <a:rPr lang="en-US" sz="3200" b="1" dirty="0">
                <a:ea typeface="+mn-lt"/>
                <a:cs typeface="+mn-lt"/>
              </a:rPr>
              <a:t>Collaborative Team Member</a:t>
            </a:r>
            <a:r>
              <a:rPr lang="en-US" sz="3200" dirty="0">
                <a:ea typeface="+mn-lt"/>
                <a:cs typeface="+mn-lt"/>
              </a:rPr>
              <a:t>: </a:t>
            </a:r>
            <a:r>
              <a:rPr lang="en-US" sz="2800" dirty="0">
                <a:ea typeface="+mn-lt"/>
                <a:cs typeface="+mn-lt"/>
              </a:rPr>
              <a:t>Works with developers and the Product Owner to understand requirements, provide feedback, and ensure comprehensive test coverage.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b="1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3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7273637" cy="553876"/>
          </a:xfrm>
        </p:spPr>
        <p:txBody>
          <a:bodyPr>
            <a:normAutofit/>
          </a:bodyPr>
          <a:lstStyle/>
          <a:p>
            <a:r>
              <a:rPr lang="en-US" dirty="0"/>
              <a:t>Developer Role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076835"/>
            <a:ext cx="7273638" cy="514779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3200" b="1" dirty="0">
                <a:ea typeface="+mn-lt"/>
                <a:cs typeface="+mn-lt"/>
              </a:rPr>
              <a:t>Solution Builder</a:t>
            </a:r>
            <a:r>
              <a:rPr lang="en-US" sz="3200" dirty="0">
                <a:ea typeface="+mn-lt"/>
                <a:cs typeface="+mn-lt"/>
              </a:rPr>
              <a:t>: </a:t>
            </a:r>
            <a:r>
              <a:rPr lang="en-US" sz="3000" dirty="0">
                <a:ea typeface="+mn-lt"/>
                <a:cs typeface="+mn-lt"/>
              </a:rPr>
              <a:t>Designs, codes, and integrates product features.</a:t>
            </a:r>
          </a:p>
          <a:p>
            <a:r>
              <a:rPr lang="en-US" sz="3200" b="1" dirty="0">
                <a:ea typeface="+mn-lt"/>
                <a:cs typeface="+mn-lt"/>
              </a:rPr>
              <a:t>Collaborative Team Player</a:t>
            </a:r>
            <a:r>
              <a:rPr lang="en-US" sz="3200" dirty="0">
                <a:ea typeface="+mn-lt"/>
                <a:cs typeface="+mn-lt"/>
              </a:rPr>
              <a:t>: </a:t>
            </a:r>
            <a:r>
              <a:rPr lang="en-US" sz="3000" dirty="0">
                <a:ea typeface="+mn-lt"/>
                <a:cs typeface="+mn-lt"/>
              </a:rPr>
              <a:t>Works closely with the Product Owner, Scrum Master, and other team members to understand requirements, plan sprints, and continuously deliver high-quality increments.</a:t>
            </a:r>
            <a:endParaRPr lang="en-US" sz="3000"/>
          </a:p>
          <a:p>
            <a:r>
              <a:rPr lang="en-US" sz="3200" b="1" dirty="0">
                <a:ea typeface="+mn-lt"/>
                <a:cs typeface="+mn-lt"/>
              </a:rPr>
              <a:t>Continuous Learner</a:t>
            </a:r>
            <a:r>
              <a:rPr lang="en-US" sz="3200" dirty="0">
                <a:ea typeface="+mn-lt"/>
                <a:cs typeface="+mn-lt"/>
              </a:rPr>
              <a:t>: </a:t>
            </a:r>
            <a:r>
              <a:rPr lang="en-US" sz="3000" dirty="0">
                <a:ea typeface="+mn-lt"/>
                <a:cs typeface="+mn-lt"/>
              </a:rPr>
              <a:t>Engages in code reviews, pair programming, and Sprint Retrospectives to share knowledge, improve skills, and enhance development practices for ongoing improvement.</a:t>
            </a:r>
            <a:endParaRPr lang="en-US" sz="3000" dirty="0"/>
          </a:p>
          <a:p>
            <a:endParaRPr lang="en-US" sz="3200" b="1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7498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8EFD9E-464D-4A64-8503-21EC026015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B53FD5-8F3E-4406-8404-9F78B5E6376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477</Words>
  <Application>Microsoft Office PowerPoint</Application>
  <PresentationFormat>Widescreen</PresentationFormat>
  <Paragraphs>125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Custom</vt:lpstr>
      <vt:lpstr>Scrum-AgilE cs-250 Zane Deso  </vt:lpstr>
      <vt:lpstr>Scrum-Agile Overview</vt:lpstr>
      <vt:lpstr>Scrum-Agile Key Principles</vt:lpstr>
      <vt:lpstr>Scrum-Agile Benefits</vt:lpstr>
      <vt:lpstr>Scrum-Agile Roles Overview</vt:lpstr>
      <vt:lpstr>Scrum MAster Role</vt:lpstr>
      <vt:lpstr>Product Owner Role</vt:lpstr>
      <vt:lpstr>Tester ROle</vt:lpstr>
      <vt:lpstr>Developer Role</vt:lpstr>
      <vt:lpstr>Scrum-Agile Phases</vt:lpstr>
      <vt:lpstr>Product Backlog Refinement</vt:lpstr>
      <vt:lpstr>Sprint Planning</vt:lpstr>
      <vt:lpstr>Sprint</vt:lpstr>
      <vt:lpstr>Daily Scrum</vt:lpstr>
      <vt:lpstr>Sprint Review</vt:lpstr>
      <vt:lpstr>Sprint Retrospective</vt:lpstr>
      <vt:lpstr>Waterfall model Overview</vt:lpstr>
      <vt:lpstr>Waterfall Pros and Cons</vt:lpstr>
      <vt:lpstr>Scrum-Agile Pros and Cons</vt:lpstr>
      <vt:lpstr>Waterfall vs Agile</vt:lpstr>
      <vt:lpstr>Waterfall or Agile Approach?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/>
  <cp:revision>299</cp:revision>
  <dcterms:created xsi:type="dcterms:W3CDTF">2024-06-22T13:52:43Z</dcterms:created>
  <dcterms:modified xsi:type="dcterms:W3CDTF">2024-06-30T17:17:59Z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