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408" r:id="rId2"/>
    <p:sldId id="368" r:id="rId3"/>
    <p:sldId id="377" r:id="rId4"/>
    <p:sldId id="880" r:id="rId5"/>
    <p:sldId id="367" r:id="rId6"/>
    <p:sldId id="881" r:id="rId7"/>
    <p:sldId id="331" r:id="rId8"/>
    <p:sldId id="337" r:id="rId9"/>
    <p:sldId id="339" r:id="rId10"/>
    <p:sldId id="344" r:id="rId11"/>
    <p:sldId id="857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7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C50D1-7E7D-4ABC-B21D-F3EEDFE31CBE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A5A9F-10F3-4561-8807-0D09CCD09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6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3" y="119888"/>
            <a:ext cx="5371080" cy="895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3" y="86332"/>
            <a:ext cx="5371080" cy="8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9096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588" y="6359819"/>
            <a:ext cx="486212" cy="365125"/>
          </a:xfrm>
        </p:spPr>
        <p:txBody>
          <a:bodyPr/>
          <a:lstStyle/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6299373"/>
            <a:ext cx="2729916" cy="4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9787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588" y="6359819"/>
            <a:ext cx="486212" cy="365125"/>
          </a:xfrm>
        </p:spPr>
        <p:txBody>
          <a:bodyPr/>
          <a:lstStyle/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6299373"/>
            <a:ext cx="2729916" cy="4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581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2000"/>
            <a:ext cx="8086287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57400"/>
            <a:ext cx="8086287" cy="4038600"/>
          </a:xfrm>
        </p:spPr>
        <p:txBody>
          <a:bodyPr/>
          <a:lstStyle>
            <a:lvl1pPr marL="461963" indent="-461963">
              <a:buClr>
                <a:srgbClr val="8CD600"/>
              </a:buClr>
              <a:buSzPct val="80000"/>
              <a:buFont typeface="Wingdings" pitchFamily="2" charset="2"/>
              <a:buChar char="m"/>
              <a:defRPr/>
            </a:lvl1pPr>
            <a:lvl2pPr marL="687388" indent="-230188">
              <a:buClr>
                <a:srgbClr val="3A75C4"/>
              </a:buClr>
              <a:buFont typeface="Wingdings 3" pitchFamily="18" charset="2"/>
              <a:buChar char=""/>
              <a:defRPr/>
            </a:lvl2pPr>
            <a:lvl3pPr marL="915988" indent="-228600">
              <a:buClr>
                <a:srgbClr val="999999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588" y="6359819"/>
            <a:ext cx="486212" cy="365125"/>
          </a:xfrm>
        </p:spPr>
        <p:txBody>
          <a:bodyPr/>
          <a:lstStyle/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6299373"/>
            <a:ext cx="2729916" cy="454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6299373"/>
            <a:ext cx="2729916" cy="4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752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588" y="6359819"/>
            <a:ext cx="486212" cy="365125"/>
          </a:xfrm>
        </p:spPr>
        <p:txBody>
          <a:bodyPr/>
          <a:lstStyle/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798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8486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588" y="6359819"/>
            <a:ext cx="486212" cy="365125"/>
          </a:xfrm>
        </p:spPr>
        <p:txBody>
          <a:bodyPr/>
          <a:lstStyle/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6299373"/>
            <a:ext cx="2729916" cy="4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2696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8486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588" y="6359819"/>
            <a:ext cx="486212" cy="365125"/>
          </a:xfrm>
        </p:spPr>
        <p:txBody>
          <a:bodyPr/>
          <a:lstStyle/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6299373"/>
            <a:ext cx="2729916" cy="4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0171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588" y="6359819"/>
            <a:ext cx="486212" cy="365125"/>
          </a:xfrm>
        </p:spPr>
        <p:txBody>
          <a:bodyPr/>
          <a:lstStyle/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6299373"/>
            <a:ext cx="2729916" cy="4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57677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588" y="6359819"/>
            <a:ext cx="486212" cy="365125"/>
          </a:xfrm>
        </p:spPr>
        <p:txBody>
          <a:bodyPr/>
          <a:lstStyle/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4968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588" y="6359819"/>
            <a:ext cx="486212" cy="365125"/>
          </a:xfrm>
        </p:spPr>
        <p:txBody>
          <a:bodyPr/>
          <a:lstStyle/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6299373"/>
            <a:ext cx="2729916" cy="4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437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4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588" y="6359819"/>
            <a:ext cx="486212" cy="365125"/>
          </a:xfrm>
        </p:spPr>
        <p:txBody>
          <a:bodyPr/>
          <a:lstStyle/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6299373"/>
            <a:ext cx="2729916" cy="4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2690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848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7848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5D07-C8BB-4139-BE8B-825DAFB80ED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8700" y="635143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4842-C3AC-40A5-8D9E-B198FE2EEE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38356"/>
            <a:ext cx="1181100" cy="381000"/>
          </a:xfrm>
          <a:prstGeom prst="rect">
            <a:avLst/>
          </a:prstGeom>
          <a:solidFill>
            <a:srgbClr val="3A7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CD600"/>
        </a:buClr>
        <a:buSzPct val="80000"/>
        <a:buFont typeface="Wingdings" pitchFamily="2" charset="2"/>
        <a:buChar char="m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3A75C4"/>
        </a:buClr>
        <a:buFont typeface="Wingdings 3" pitchFamily="18" charset="2"/>
        <a:buChar char="¬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99999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00558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endParaRPr lang="en-US" sz="2000" dirty="0">
              <a:latin typeface="Corbel" pitchFamily="34" charset="0"/>
            </a:endParaRPr>
          </a:p>
          <a:p>
            <a:pPr algn="r"/>
            <a:endParaRPr lang="en-US" sz="2000" dirty="0">
              <a:latin typeface="Corbel" pitchFamily="34" charset="0"/>
            </a:endParaRPr>
          </a:p>
          <a:p>
            <a:pPr algn="r"/>
            <a:r>
              <a:rPr lang="en-US" sz="2000" dirty="0">
                <a:latin typeface="Corbel" pitchFamily="34" charset="0"/>
              </a:rPr>
              <a:t>Jason McNeal, Ph.D.</a:t>
            </a:r>
            <a:br>
              <a:rPr lang="en-US" sz="2000" dirty="0">
                <a:latin typeface="Corbel" pitchFamily="34" charset="0"/>
              </a:rPr>
            </a:br>
            <a:r>
              <a:rPr lang="en-US" sz="2000" dirty="0">
                <a:latin typeface="Corbel" pitchFamily="34" charset="0"/>
              </a:rPr>
              <a:t>	   Partner</a:t>
            </a:r>
          </a:p>
          <a:p>
            <a:pPr algn="r"/>
            <a:r>
              <a:rPr lang="en-US" sz="2000" dirty="0">
                <a:latin typeface="Corbel" pitchFamily="34" charset="0"/>
              </a:rPr>
              <a:t>July 23, 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035" y="3874535"/>
            <a:ext cx="701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rbel" pitchFamily="34" charset="0"/>
              </a:rPr>
              <a:t>Campaign Readiness Study Update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89B0D-A74B-4DCF-BD09-7DE63B91C3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8238"/>
            <a:ext cx="4343400" cy="27698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297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98" y="335280"/>
            <a:ext cx="8086287" cy="914400"/>
          </a:xfrm>
        </p:spPr>
        <p:txBody>
          <a:bodyPr/>
          <a:lstStyle/>
          <a:p>
            <a:pPr eaLnBrk="1" hangingPunct="1"/>
            <a:r>
              <a:rPr lang="en-US" dirty="0"/>
              <a:t>Next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5486400" algn="l"/>
                <a:tab pos="5943600" algn="l"/>
              </a:tabLst>
            </a:pPr>
            <a:r>
              <a:rPr lang="en-US" dirty="0"/>
              <a:t>Complete remaining confidential interviews with donors</a:t>
            </a:r>
          </a:p>
          <a:p>
            <a:pPr>
              <a:tabLst>
                <a:tab pos="5486400" algn="l"/>
                <a:tab pos="5943600" algn="l"/>
              </a:tabLst>
            </a:pPr>
            <a:r>
              <a:rPr lang="en-US" dirty="0"/>
              <a:t>Work with advancement team to finalize data/findings</a:t>
            </a:r>
          </a:p>
          <a:p>
            <a:pPr>
              <a:tabLst>
                <a:tab pos="5486400" algn="l"/>
                <a:tab pos="5943600" algn="l"/>
              </a:tabLst>
            </a:pPr>
            <a:r>
              <a:rPr lang="en-US" dirty="0"/>
              <a:t>Finalize study findings and develop recommendations</a:t>
            </a:r>
          </a:p>
          <a:p>
            <a:pPr>
              <a:tabLst>
                <a:tab pos="5486400" algn="l"/>
                <a:tab pos="5943600" algn="l"/>
              </a:tabLst>
            </a:pPr>
            <a:r>
              <a:rPr lang="en-US" dirty="0"/>
              <a:t>September 10 – Deliver study findings and recommendations</a:t>
            </a:r>
          </a:p>
          <a:p>
            <a:pPr lvl="1">
              <a:tabLst>
                <a:tab pos="5486400" algn="l"/>
                <a:tab pos="5943600" algn="l"/>
              </a:tabLst>
            </a:pPr>
            <a:r>
              <a:rPr lang="en-US" dirty="0"/>
              <a:t>Engage Campaign Steering Committee</a:t>
            </a:r>
          </a:p>
          <a:p>
            <a:pPr lvl="1">
              <a:tabLst>
                <a:tab pos="5486400" algn="l"/>
                <a:tab pos="5943600" algn="l"/>
              </a:tabLst>
            </a:pPr>
            <a:r>
              <a:rPr lang="en-US" dirty="0"/>
              <a:t>Refine Case Statement</a:t>
            </a:r>
          </a:p>
          <a:p>
            <a:pPr lvl="1">
              <a:tabLst>
                <a:tab pos="5486400" algn="l"/>
                <a:tab pos="5943600" algn="l"/>
              </a:tabLst>
            </a:pPr>
            <a:r>
              <a:rPr lang="en-US" dirty="0"/>
              <a:t>Commence Quiet Phase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</a:t>
            </a:r>
            <a:fld id="{D87A8FC6-D714-47EB-A18A-F7322118850E}" type="slidenum">
              <a:rPr lang="en-US" smtClean="0"/>
              <a:pPr>
                <a:defRPr/>
              </a:pPr>
              <a:t>10</a:t>
            </a:fld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5849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8486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rbel" pitchFamily="34" charset="0"/>
              </a:rPr>
              <a:t>Questions?</a:t>
            </a:r>
            <a:br>
              <a:rPr lang="en-US" dirty="0">
                <a:latin typeface="Corbel" pitchFamily="34" charset="0"/>
              </a:rPr>
            </a:br>
            <a:br>
              <a:rPr lang="en-US" dirty="0">
                <a:latin typeface="Corbel" pitchFamily="34" charset="0"/>
              </a:rPr>
            </a:br>
            <a:r>
              <a:rPr lang="en-US" dirty="0">
                <a:latin typeface="Corbel" pitchFamily="34" charset="0"/>
              </a:rPr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3505200"/>
            <a:ext cx="8382000" cy="1905000"/>
          </a:xfrm>
          <a:prstGeom prst="rect">
            <a:avLst/>
          </a:prstGeom>
        </p:spPr>
        <p:txBody>
          <a:bodyPr/>
          <a:lstStyle>
            <a:lvl1pPr marL="588963" indent="-401638" algn="l" defTabSz="642938" rtl="0" eaLnBrk="1" fontAlgn="base" hangingPunct="1">
              <a:spcBef>
                <a:spcPts val="1688"/>
              </a:spcBef>
              <a:spcAft>
                <a:spcPct val="0"/>
              </a:spcAft>
              <a:buSzPct val="171000"/>
              <a:buFont typeface="GillSans" pitchFamily="1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1700" indent="-401638" algn="l" defTabSz="642938" rtl="0" eaLnBrk="1" fontAlgn="base" hangingPunct="1">
              <a:spcBef>
                <a:spcPts val="1688"/>
              </a:spcBef>
              <a:spcAft>
                <a:spcPct val="0"/>
              </a:spcAft>
              <a:buSzPct val="171000"/>
              <a:buFont typeface="GillSans" pitchFamily="1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14438" indent="-401638" algn="l" defTabSz="642938" rtl="0" eaLnBrk="1" fontAlgn="base" hangingPunct="1">
              <a:spcBef>
                <a:spcPts val="1688"/>
              </a:spcBef>
              <a:spcAft>
                <a:spcPct val="0"/>
              </a:spcAft>
              <a:buSzPct val="171000"/>
              <a:buFont typeface="GillSans" pitchFamily="1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527175" indent="-401638" algn="l" defTabSz="642938" rtl="0" eaLnBrk="1" fontAlgn="base" hangingPunct="1">
              <a:spcBef>
                <a:spcPts val="1688"/>
              </a:spcBef>
              <a:spcAft>
                <a:spcPct val="0"/>
              </a:spcAft>
              <a:buSzPct val="171000"/>
              <a:buFont typeface="GillSans" pitchFamily="1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1839913" indent="-401638" algn="l" defTabSz="642938" rtl="0" eaLnBrk="1" fontAlgn="base" hangingPunct="1">
              <a:spcBef>
                <a:spcPts val="1688"/>
              </a:spcBef>
              <a:spcAft>
                <a:spcPct val="0"/>
              </a:spcAft>
              <a:buSzPct val="171000"/>
              <a:buFont typeface="GillSans" pitchFamily="1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297113" indent="-401638" algn="l" defTabSz="642938" rtl="0" eaLnBrk="1" fontAlgn="base" hangingPunct="1">
              <a:spcBef>
                <a:spcPts val="1688"/>
              </a:spcBef>
              <a:spcAft>
                <a:spcPct val="0"/>
              </a:spcAft>
              <a:buSzPct val="171000"/>
              <a:buFont typeface="GillSans" pitchFamily="1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754313" indent="-401638" algn="l" defTabSz="642938" rtl="0" eaLnBrk="1" fontAlgn="base" hangingPunct="1">
              <a:spcBef>
                <a:spcPts val="1688"/>
              </a:spcBef>
              <a:spcAft>
                <a:spcPct val="0"/>
              </a:spcAft>
              <a:buSzPct val="171000"/>
              <a:buFont typeface="GillSans" pitchFamily="1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211513" indent="-401638" algn="l" defTabSz="642938" rtl="0" eaLnBrk="1" fontAlgn="base" hangingPunct="1">
              <a:spcBef>
                <a:spcPts val="1688"/>
              </a:spcBef>
              <a:spcAft>
                <a:spcPct val="0"/>
              </a:spcAft>
              <a:buSzPct val="171000"/>
              <a:buFont typeface="GillSans" pitchFamily="1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668713" indent="-401638" algn="l" defTabSz="642938" rtl="0" eaLnBrk="1" fontAlgn="base" hangingPunct="1">
              <a:spcBef>
                <a:spcPts val="1688"/>
              </a:spcBef>
              <a:spcAft>
                <a:spcPct val="0"/>
              </a:spcAft>
              <a:buSzPct val="171000"/>
              <a:buFont typeface="GillSans" pitchFamily="1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7325" indent="0" algn="ctr">
              <a:buNone/>
            </a:pPr>
            <a:r>
              <a:rPr lang="en-US" dirty="0">
                <a:latin typeface="Corbel" pitchFamily="34" charset="0"/>
              </a:rPr>
              <a:t>Jason McNeal, Ph.D.</a:t>
            </a:r>
          </a:p>
          <a:p>
            <a:pPr marL="187325" indent="0" algn="ctr">
              <a:buNone/>
            </a:pPr>
            <a:r>
              <a:rPr lang="en-US" dirty="0">
                <a:latin typeface="Corbel" pitchFamily="34" charset="0"/>
              </a:rPr>
              <a:t>865.850.1164 – mobile</a:t>
            </a:r>
          </a:p>
          <a:p>
            <a:pPr marL="187325" indent="0" algn="ctr">
              <a:buNone/>
            </a:pPr>
            <a:r>
              <a:rPr lang="en-US" dirty="0">
                <a:latin typeface="Corbel" pitchFamily="34" charset="0"/>
              </a:rPr>
              <a:t>jmcneal@gonsergerber.com</a:t>
            </a:r>
          </a:p>
          <a:p>
            <a:pPr marL="187325" indent="0" algn="ctr">
              <a:buNone/>
            </a:pPr>
            <a:r>
              <a:rPr lang="en-US" dirty="0">
                <a:latin typeface="Corbel" pitchFamily="34" charset="0"/>
              </a:rPr>
              <a:t>www.gonsergerber.com</a:t>
            </a:r>
          </a:p>
          <a:p>
            <a:endParaRPr 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1111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381962" cy="9144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cs typeface="Times New Roman" pitchFamily="18" charset="0"/>
              </a:rPr>
              <a:t>Overview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086287" cy="4876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itchFamily="34" charset="0"/>
                <a:cs typeface="Times New Roman" pitchFamily="18" charset="0"/>
              </a:rPr>
              <a:t>Since We Last Met – March 2020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rbel" pitchFamily="34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itchFamily="34" charset="0"/>
                <a:cs typeface="Times New Roman" pitchFamily="18" charset="0"/>
              </a:rPr>
              <a:t>Campaign Readiness Study Updated Timeline &amp; Overview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orbel" pitchFamily="34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itchFamily="34" charset="0"/>
                <a:cs typeface="Times New Roman" pitchFamily="18" charset="0"/>
              </a:rPr>
              <a:t>What We Are Learning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rbel" pitchFamily="34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itchFamily="34" charset="0"/>
                <a:cs typeface="Times New Roman" pitchFamily="18" charset="0"/>
              </a:rPr>
              <a:t>Next Steps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orbel" pitchFamily="34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itchFamily="34" charset="0"/>
                <a:cs typeface="Times New Roman" pitchFamily="18" charset="0"/>
              </a:rPr>
              <a:t>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-</a:t>
            </a:r>
            <a:fld id="{42CB365E-423D-4DF8-A3EF-B4CF6B550653}" type="slidenum">
              <a:rPr lang="en-US" smtClean="0"/>
              <a:pPr/>
              <a:t>2</a:t>
            </a:fld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7079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76664"/>
            <a:ext cx="7381962" cy="9144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cs typeface="Times New Roman" pitchFamily="18" charset="0"/>
              </a:rPr>
              <a:t>Since We Last Met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cs typeface="Times New Roman" pitchFamily="18" charset="0"/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cs typeface="Times New Roman" pitchFamily="18" charset="0"/>
              </a:rPr>
              <a:t>March 2020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85" y="1440717"/>
            <a:ext cx="8124389" cy="514061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rbel" pitchFamily="34" charset="0"/>
                <a:cs typeface="Times New Roman" pitchFamily="18" charset="0"/>
              </a:rPr>
              <a:t>Timeline for Study Completion:</a:t>
            </a:r>
          </a:p>
          <a:p>
            <a:pPr lvl="1"/>
            <a:r>
              <a:rPr lang="en-US" dirty="0">
                <a:latin typeface="Corbel" pitchFamily="34" charset="0"/>
                <a:cs typeface="Times New Roman" pitchFamily="18" charset="0"/>
              </a:rPr>
              <a:t>From September 2020 until September 2021</a:t>
            </a:r>
          </a:p>
          <a:p>
            <a:r>
              <a:rPr lang="en-US" dirty="0">
                <a:latin typeface="Corbel" pitchFamily="34" charset="0"/>
                <a:cs typeface="Times New Roman" pitchFamily="18" charset="0"/>
              </a:rPr>
              <a:t>Fall of 2020 – Identification of Campaign Priorities to Test</a:t>
            </a:r>
          </a:p>
          <a:p>
            <a:r>
              <a:rPr lang="en-US" dirty="0">
                <a:latin typeface="Corbel" pitchFamily="34" charset="0"/>
                <a:cs typeface="Times New Roman" pitchFamily="18" charset="0"/>
              </a:rPr>
              <a:t>Spring 2021 </a:t>
            </a:r>
          </a:p>
          <a:p>
            <a:pPr lvl="1"/>
            <a:r>
              <a:rPr lang="en-US" dirty="0">
                <a:latin typeface="Corbel" pitchFamily="34" charset="0"/>
                <a:cs typeface="Times New Roman" pitchFamily="18" charset="0"/>
              </a:rPr>
              <a:t>Creation of the “Stay Gold” Preliminary Case Statement for Testing</a:t>
            </a:r>
          </a:p>
          <a:p>
            <a:pPr lvl="1"/>
            <a:r>
              <a:rPr lang="en-US" dirty="0">
                <a:latin typeface="Corbel" pitchFamily="34" charset="0"/>
                <a:cs typeface="Times New Roman" pitchFamily="18" charset="0"/>
              </a:rPr>
              <a:t>Collection of Foundation Data and Materials</a:t>
            </a:r>
          </a:p>
          <a:p>
            <a:r>
              <a:rPr lang="en-US" dirty="0">
                <a:latin typeface="Corbel" pitchFamily="34" charset="0"/>
                <a:cs typeface="Times New Roman" pitchFamily="18" charset="0"/>
              </a:rPr>
              <a:t>May 2021 - Interviews with Major Donors and Prospects</a:t>
            </a:r>
          </a:p>
          <a:p>
            <a:endParaRPr lang="en-US" dirty="0">
              <a:latin typeface="Corbel" pitchFamily="34" charset="0"/>
              <a:cs typeface="Times New Roman" pitchFamily="18" charset="0"/>
            </a:endParaRPr>
          </a:p>
          <a:p>
            <a:pPr lvl="1"/>
            <a:endParaRPr lang="en-US" dirty="0">
              <a:latin typeface="Corbel" pitchFamily="34" charset="0"/>
              <a:cs typeface="Times New Roman" pitchFamily="18" charset="0"/>
            </a:endParaRPr>
          </a:p>
          <a:p>
            <a:endParaRPr lang="en-US" dirty="0">
              <a:latin typeface="Corbel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-</a:t>
            </a:r>
            <a:fld id="{42CB365E-423D-4DF8-A3EF-B4CF6B550653}" type="slidenum">
              <a:rPr lang="en-US" smtClean="0"/>
              <a:pPr/>
              <a:t>3</a:t>
            </a:fld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428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381962" cy="9144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cs typeface="Times New Roman" pitchFamily="18" charset="0"/>
              </a:rPr>
              <a:t>Updated Study Timeline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86" y="1752600"/>
            <a:ext cx="8124389" cy="4607218"/>
          </a:xfrm>
        </p:spPr>
        <p:txBody>
          <a:bodyPr>
            <a:normAutofit/>
          </a:bodyPr>
          <a:lstStyle/>
          <a:p>
            <a:r>
              <a:rPr lang="en-US" dirty="0">
                <a:latin typeface="Corbel" pitchFamily="34" charset="0"/>
                <a:cs typeface="Times New Roman" pitchFamily="18" charset="0"/>
              </a:rPr>
              <a:t>July – August 2021</a:t>
            </a:r>
          </a:p>
          <a:p>
            <a:pPr lvl="1"/>
            <a:r>
              <a:rPr lang="en-US" dirty="0">
                <a:latin typeface="Corbel" pitchFamily="34" charset="0"/>
                <a:cs typeface="Times New Roman" pitchFamily="18" charset="0"/>
              </a:rPr>
              <a:t>Completion of Study Interviews – 36 completed</a:t>
            </a:r>
          </a:p>
          <a:p>
            <a:r>
              <a:rPr lang="en-US" dirty="0">
                <a:latin typeface="Corbel" pitchFamily="34" charset="0"/>
                <a:cs typeface="Times New Roman" pitchFamily="18" charset="0"/>
              </a:rPr>
              <a:t>August – September 2021</a:t>
            </a:r>
          </a:p>
          <a:p>
            <a:pPr lvl="1"/>
            <a:r>
              <a:rPr lang="en-US" dirty="0">
                <a:latin typeface="Corbel" pitchFamily="34" charset="0"/>
                <a:cs typeface="Times New Roman" pitchFamily="18" charset="0"/>
              </a:rPr>
              <a:t>Final report prepared with recommendations</a:t>
            </a:r>
          </a:p>
          <a:p>
            <a:pPr lvl="1"/>
            <a:r>
              <a:rPr lang="en-US" dirty="0">
                <a:latin typeface="Corbel" pitchFamily="34" charset="0"/>
                <a:cs typeface="Times New Roman" pitchFamily="18" charset="0"/>
              </a:rPr>
              <a:t>Campaign with recommendations approved</a:t>
            </a:r>
          </a:p>
          <a:p>
            <a:r>
              <a:rPr lang="en-US" dirty="0">
                <a:latin typeface="Corbel" pitchFamily="34" charset="0"/>
                <a:cs typeface="Times New Roman" pitchFamily="18" charset="0"/>
              </a:rPr>
              <a:t>October 2021</a:t>
            </a:r>
          </a:p>
          <a:p>
            <a:pPr lvl="1"/>
            <a:r>
              <a:rPr lang="en-US" dirty="0">
                <a:latin typeface="Corbel" pitchFamily="34" charset="0"/>
                <a:cs typeface="Times New Roman" pitchFamily="18" charset="0"/>
              </a:rPr>
              <a:t>Campaign begins</a:t>
            </a:r>
          </a:p>
          <a:p>
            <a:pPr lvl="1"/>
            <a:endParaRPr lang="en-US" dirty="0">
              <a:latin typeface="Corbel" pitchFamily="34" charset="0"/>
              <a:cs typeface="Times New Roman" pitchFamily="18" charset="0"/>
            </a:endParaRPr>
          </a:p>
          <a:p>
            <a:pPr lvl="1"/>
            <a:endParaRPr lang="en-US" dirty="0">
              <a:latin typeface="Corbel" pitchFamily="34" charset="0"/>
              <a:cs typeface="Times New Roman" pitchFamily="18" charset="0"/>
            </a:endParaRPr>
          </a:p>
          <a:p>
            <a:endParaRPr lang="en-US" dirty="0">
              <a:latin typeface="Corbel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-</a:t>
            </a:r>
            <a:fld id="{42CB365E-423D-4DF8-A3EF-B4CF6B550653}" type="slidenum">
              <a:rPr lang="en-US" smtClean="0"/>
              <a:pPr/>
              <a:t>4</a:t>
            </a:fld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8251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Campaign Readiness Study Overview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54133"/>
              </p:ext>
            </p:extLst>
          </p:nvPr>
        </p:nvGraphicFramePr>
        <p:xfrm>
          <a:off x="761999" y="1219199"/>
          <a:ext cx="7467602" cy="4876801"/>
        </p:xfrm>
        <a:graphic>
          <a:graphicData uri="http://schemas.openxmlformats.org/drawingml/2006/table">
            <a:tbl>
              <a:tblPr firstRow="1" firstCol="1" bandRow="1"/>
              <a:tblGrid>
                <a:gridCol w="101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8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b="1" cap="small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University of North Alabama Foundation Campaign Readiness Study</a:t>
                      </a:r>
                      <a:endParaRPr lang="en-US" sz="20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b="1" dirty="0">
                          <a:solidFill>
                            <a:srgbClr val="F8F8F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Element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b="1" dirty="0">
                          <a:solidFill>
                            <a:srgbClr val="F8F8F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Title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b="1" dirty="0">
                          <a:solidFill>
                            <a:srgbClr val="F8F8F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Fundamental Question Answered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8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Internal Program Assessment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Preparedness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:  How internally 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prepared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is the Foundation to successfully implement a campaign?  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2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External Market Assessment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Feasibility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:  To what degree and in what ways are external constituents committed to UNA and supportive of the campaign priorities being proposed?  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8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III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Report and Recommendations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What must the Foundation do to enhance the likelihood of a successful campaign?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48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IV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Proposed Campaign Plans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-457200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What are the steps necessary to implement an effective campaign plan?</a:t>
                      </a:r>
                      <a:endParaRPr lang="en-US" sz="16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-</a:t>
            </a:r>
            <a:fld id="{42CB365E-423D-4DF8-A3EF-B4CF6B550653}" type="slidenum">
              <a:rPr lang="en-US" smtClean="0"/>
              <a:pPr/>
              <a:t>5</a:t>
            </a:fld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012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407" y="582637"/>
            <a:ext cx="8086287" cy="914400"/>
          </a:xfrm>
        </p:spPr>
        <p:txBody>
          <a:bodyPr/>
          <a:lstStyle/>
          <a:p>
            <a:pPr eaLnBrk="1" hangingPunct="1"/>
            <a:r>
              <a:rPr lang="en-US" dirty="0"/>
              <a:t>What Have We Learned So Far?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086287" cy="3886200"/>
          </a:xfrm>
        </p:spPr>
        <p:txBody>
          <a:bodyPr>
            <a:normAutofit/>
          </a:bodyPr>
          <a:lstStyle/>
          <a:p>
            <a:pPr eaLnBrk="1" hangingPunct="1">
              <a:tabLst>
                <a:tab pos="5486400" algn="l"/>
                <a:tab pos="5943600" algn="l"/>
              </a:tabLst>
            </a:pPr>
            <a:r>
              <a:rPr lang="en-US" dirty="0"/>
              <a:t>Preparedness - Institution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Leadership Matters – President Ken Kitts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Leadership Matters II – Administrative Team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Enrollment Growth – 9 consecutive semesters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Project 208 success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Timing with broader economy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endParaRPr lang="en-US" dirty="0"/>
          </a:p>
          <a:p>
            <a:pPr lvl="1" eaLnBrk="1" hangingPunct="1">
              <a:tabLst>
                <a:tab pos="5486400" algn="l"/>
                <a:tab pos="5943600" algn="l"/>
              </a:tabLst>
            </a:pPr>
            <a:endParaRPr lang="en-US" dirty="0"/>
          </a:p>
          <a:p>
            <a:pPr lvl="1" eaLnBrk="1" hangingPunct="1">
              <a:tabLst>
                <a:tab pos="5486400" algn="l"/>
                <a:tab pos="5943600" algn="l"/>
              </a:tabLst>
            </a:pPr>
            <a:endParaRPr lang="en-US" dirty="0"/>
          </a:p>
          <a:p>
            <a:pPr lvl="1" eaLnBrk="1" hangingPunct="1">
              <a:buNone/>
              <a:tabLst>
                <a:tab pos="5486400" algn="l"/>
                <a:tab pos="5943600" algn="l"/>
              </a:tabLst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</a:t>
            </a:r>
            <a:fld id="{D87A8FC6-D714-47EB-A18A-F7322118850E}" type="slidenum">
              <a:rPr lang="en-US" smtClean="0"/>
              <a:pPr>
                <a:defRPr/>
              </a:pPr>
              <a:t>6</a:t>
            </a:fld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381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407" y="582637"/>
            <a:ext cx="8086287" cy="914400"/>
          </a:xfrm>
        </p:spPr>
        <p:txBody>
          <a:bodyPr/>
          <a:lstStyle/>
          <a:p>
            <a:pPr eaLnBrk="1" hangingPunct="1"/>
            <a:r>
              <a:rPr lang="en-US" dirty="0"/>
              <a:t>What Have We Learned So Far?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86800" cy="4495800"/>
          </a:xfrm>
        </p:spPr>
        <p:txBody>
          <a:bodyPr>
            <a:normAutofit lnSpcReduction="10000"/>
          </a:bodyPr>
          <a:lstStyle/>
          <a:p>
            <a:pPr eaLnBrk="1" hangingPunct="1">
              <a:tabLst>
                <a:tab pos="5486400" algn="l"/>
                <a:tab pos="5943600" algn="l"/>
              </a:tabLst>
            </a:pPr>
            <a:r>
              <a:rPr lang="en-US" dirty="0"/>
              <a:t>Preparedness – Advancement Program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A focus on policies and procedures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Clear understanding of roles and responsibilities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Communication across campus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Improved data hygiene and expansion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Stronger athletics/advancement interaction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Innovating the President’s Cabinet ($1,000+ annual giving)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Legacy Initiative success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endParaRPr lang="en-US" dirty="0"/>
          </a:p>
          <a:p>
            <a:pPr lvl="1" eaLnBrk="1" hangingPunct="1">
              <a:tabLst>
                <a:tab pos="5486400" algn="l"/>
                <a:tab pos="5943600" algn="l"/>
              </a:tabLst>
            </a:pPr>
            <a:endParaRPr lang="en-US" dirty="0"/>
          </a:p>
          <a:p>
            <a:pPr lvl="1" eaLnBrk="1" hangingPunct="1">
              <a:tabLst>
                <a:tab pos="5486400" algn="l"/>
                <a:tab pos="5943600" algn="l"/>
              </a:tabLst>
            </a:pPr>
            <a:endParaRPr lang="en-US" dirty="0"/>
          </a:p>
          <a:p>
            <a:pPr lvl="1" eaLnBrk="1" hangingPunct="1">
              <a:tabLst>
                <a:tab pos="5486400" algn="l"/>
                <a:tab pos="5943600" algn="l"/>
              </a:tabLst>
            </a:pPr>
            <a:endParaRPr lang="en-US" dirty="0"/>
          </a:p>
          <a:p>
            <a:pPr lvl="1" eaLnBrk="1" hangingPunct="1">
              <a:buNone/>
              <a:tabLst>
                <a:tab pos="5486400" algn="l"/>
                <a:tab pos="5943600" algn="l"/>
              </a:tabLst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</a:t>
            </a:r>
            <a:fld id="{D87A8FC6-D714-47EB-A18A-F7322118850E}" type="slidenum">
              <a:rPr lang="en-US" smtClean="0"/>
              <a:pPr>
                <a:defRPr/>
              </a:pPr>
              <a:t>7</a:t>
            </a:fld>
            <a:r>
              <a:rPr lang="en-US" dirty="0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5056" y="498181"/>
            <a:ext cx="8086287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Feasibility:  What Are We Testing?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86800" cy="48768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  <a:tabLst>
                <a:tab pos="5486400" algn="l"/>
                <a:tab pos="5943600" algn="l"/>
              </a:tabLst>
            </a:pPr>
            <a:endParaRPr lang="en-US" dirty="0"/>
          </a:p>
          <a:p>
            <a:r>
              <a:rPr lang="en-US" dirty="0"/>
              <a:t>Renovation of Music Building	$15 million</a:t>
            </a:r>
          </a:p>
          <a:p>
            <a:r>
              <a:rPr lang="en-US" dirty="0"/>
              <a:t>Construction of New </a:t>
            </a:r>
          </a:p>
          <a:p>
            <a:pPr marL="231775" indent="0">
              <a:buNone/>
            </a:pPr>
            <a:r>
              <a:rPr lang="en-US" dirty="0"/>
              <a:t>	Engineering Building		$8 million</a:t>
            </a:r>
          </a:p>
          <a:p>
            <a:r>
              <a:rPr lang="en-US" dirty="0"/>
              <a:t>Student Scholarships			$10 million</a:t>
            </a:r>
          </a:p>
          <a:p>
            <a:r>
              <a:rPr lang="en-US" dirty="0"/>
              <a:t>Leadership Scholarship Prog.		$5 million</a:t>
            </a:r>
          </a:p>
          <a:p>
            <a:r>
              <a:rPr lang="en-US" dirty="0"/>
              <a:t>Athletics Stadium			$25 million</a:t>
            </a:r>
          </a:p>
          <a:p>
            <a:r>
              <a:rPr lang="en-US" dirty="0"/>
              <a:t>Academic Innovation Fund		$5 million</a:t>
            </a:r>
          </a:p>
          <a:p>
            <a:r>
              <a:rPr lang="en-US" dirty="0"/>
              <a:t>Mitchell-West Center for </a:t>
            </a:r>
          </a:p>
          <a:p>
            <a:pPr marL="231775" indent="0">
              <a:buNone/>
            </a:pPr>
            <a:r>
              <a:rPr lang="en-US" dirty="0"/>
              <a:t>	Social Inclusion			</a:t>
            </a:r>
            <a:r>
              <a:rPr lang="en-US" u="sng" dirty="0"/>
              <a:t>$1 million</a:t>
            </a:r>
          </a:p>
          <a:p>
            <a:pPr marL="231775" indent="0">
              <a:buNone/>
            </a:pPr>
            <a:r>
              <a:rPr lang="en-US" dirty="0"/>
              <a:t>			Total			$69 million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</a:t>
            </a:r>
            <a:fld id="{D87A8FC6-D714-47EB-A18A-F7322118850E}" type="slidenum">
              <a:rPr lang="en-US" smtClean="0"/>
              <a:pPr>
                <a:defRPr/>
              </a:pPr>
              <a:t>8</a:t>
            </a:fld>
            <a:r>
              <a:rPr lang="en-US" dirty="0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856" y="498181"/>
            <a:ext cx="8086287" cy="914400"/>
          </a:xfrm>
        </p:spPr>
        <p:txBody>
          <a:bodyPr/>
          <a:lstStyle/>
          <a:p>
            <a:pPr eaLnBrk="1" hangingPunct="1"/>
            <a:r>
              <a:rPr lang="en-US" dirty="0"/>
              <a:t>What Have We Learned So Far?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2580"/>
            <a:ext cx="8086287" cy="4683419"/>
          </a:xfrm>
        </p:spPr>
        <p:txBody>
          <a:bodyPr>
            <a:normAutofit fontScale="92500"/>
          </a:bodyPr>
          <a:lstStyle/>
          <a:p>
            <a:pPr eaLnBrk="1" hangingPunct="1">
              <a:tabLst>
                <a:tab pos="5486400" algn="l"/>
                <a:tab pos="5943600" algn="l"/>
              </a:tabLst>
            </a:pPr>
            <a:r>
              <a:rPr lang="en-US" dirty="0"/>
              <a:t>Key Feasibility Assessments – To Date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Strong, positive sentiment for UNA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All priorities are viewed as “important to UNA’s future”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UNA is positioned positively as a philanthropic priority, but work still to do</a:t>
            </a:r>
          </a:p>
          <a:p>
            <a:pPr lvl="1">
              <a:tabLst>
                <a:tab pos="5486400" algn="l"/>
                <a:tab pos="5943600" algn="l"/>
              </a:tabLst>
            </a:pPr>
            <a:r>
              <a:rPr lang="en-US" i="1" dirty="0"/>
              <a:t>Major gift capacity is positive, engagement remains the focus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$69 million goal – 3.83 score on scale of 1-5</a:t>
            </a:r>
          </a:p>
          <a:p>
            <a:pPr lvl="1" eaLnBrk="1" hangingPunct="1">
              <a:tabLst>
                <a:tab pos="5486400" algn="l"/>
                <a:tab pos="5943600" algn="l"/>
              </a:tabLst>
            </a:pPr>
            <a:r>
              <a:rPr lang="en-US" i="1" dirty="0"/>
              <a:t>Not known whether Boards can/will provide giving leadership</a:t>
            </a:r>
          </a:p>
          <a:p>
            <a:pPr marL="457200" lvl="1" indent="0" eaLnBrk="1" hangingPunct="1">
              <a:buNone/>
              <a:tabLst>
                <a:tab pos="5486400" algn="l"/>
                <a:tab pos="5943600" algn="l"/>
              </a:tabLst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</a:t>
            </a:r>
            <a:fld id="{D87A8FC6-D714-47EB-A18A-F7322118850E}" type="slidenum">
              <a:rPr lang="en-US" smtClean="0"/>
              <a:pPr>
                <a:defRPr/>
              </a:pPr>
              <a:t>9</a:t>
            </a:fld>
            <a:r>
              <a:rPr lang="en-US" dirty="0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Gonser Gerber.Advancement Consultants.2012">
  <a:themeElements>
    <a:clrScheme name="Gonser Gerber 2012">
      <a:dk1>
        <a:sysClr val="windowText" lastClr="000000"/>
      </a:dk1>
      <a:lt1>
        <a:sysClr val="window" lastClr="FFFFFF"/>
      </a:lt1>
      <a:dk2>
        <a:srgbClr val="999999"/>
      </a:dk2>
      <a:lt2>
        <a:srgbClr val="EEECE1"/>
      </a:lt2>
      <a:accent1>
        <a:srgbClr val="3A75C4"/>
      </a:accent1>
      <a:accent2>
        <a:srgbClr val="8CD6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Gonser Gerber.Advancement Consultants.2012</Template>
  <TotalTime>8587</TotalTime>
  <Words>551</Words>
  <Application>Microsoft Office PowerPoint</Application>
  <PresentationFormat>On-screen Show (4:3)</PresentationFormat>
  <Paragraphs>115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GillSans</vt:lpstr>
      <vt:lpstr>Wingdings</vt:lpstr>
      <vt:lpstr>Wingdings 3</vt:lpstr>
      <vt:lpstr>Gonser Gerber.Advancement Consultants.2012</vt:lpstr>
      <vt:lpstr>PowerPoint Presentation</vt:lpstr>
      <vt:lpstr>Overview</vt:lpstr>
      <vt:lpstr>Since We Last Met March 2020</vt:lpstr>
      <vt:lpstr>Updated Study Timeline</vt:lpstr>
      <vt:lpstr>Campaign Readiness Study Overview</vt:lpstr>
      <vt:lpstr>What Have We Learned So Far?</vt:lpstr>
      <vt:lpstr>What Have We Learned So Far?</vt:lpstr>
      <vt:lpstr>Feasibility:  What Are We Testing?</vt:lpstr>
      <vt:lpstr>What Have We Learned So Far?</vt:lpstr>
      <vt:lpstr>Next Steps</vt:lpstr>
      <vt:lpstr>Questions?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VII Lessons Learned: Avoiding 10 Common Mistakes in Securing Major Gifts</dc:title>
  <dc:creator>CJayne</dc:creator>
  <cp:lastModifiedBy>Jason McNeal</cp:lastModifiedBy>
  <cp:revision>232</cp:revision>
  <dcterms:created xsi:type="dcterms:W3CDTF">2010-07-22T19:58:02Z</dcterms:created>
  <dcterms:modified xsi:type="dcterms:W3CDTF">2021-07-23T11:41:47Z</dcterms:modified>
</cp:coreProperties>
</file>