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4"/>
  </p:sldMasterIdLst>
  <p:notesMasterIdLst>
    <p:notesMasterId r:id="rId91"/>
  </p:notesMasterIdLst>
  <p:handoutMasterIdLst>
    <p:handoutMasterId r:id="rId92"/>
  </p:handoutMasterIdLst>
  <p:sldIdLst>
    <p:sldId id="444" r:id="rId5"/>
    <p:sldId id="456" r:id="rId6"/>
    <p:sldId id="457" r:id="rId7"/>
    <p:sldId id="453" r:id="rId8"/>
    <p:sldId id="451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49" r:id="rId27"/>
    <p:sldId id="550" r:id="rId28"/>
    <p:sldId id="554" r:id="rId29"/>
    <p:sldId id="555" r:id="rId30"/>
    <p:sldId id="556" r:id="rId31"/>
    <p:sldId id="557" r:id="rId32"/>
    <p:sldId id="560" r:id="rId33"/>
    <p:sldId id="561" r:id="rId34"/>
    <p:sldId id="558" r:id="rId35"/>
    <p:sldId id="559" r:id="rId36"/>
    <p:sldId id="563" r:id="rId37"/>
    <p:sldId id="564" r:id="rId38"/>
    <p:sldId id="565" r:id="rId39"/>
    <p:sldId id="566" r:id="rId40"/>
    <p:sldId id="567" r:id="rId41"/>
    <p:sldId id="568" r:id="rId42"/>
    <p:sldId id="569" r:id="rId43"/>
    <p:sldId id="570" r:id="rId44"/>
    <p:sldId id="571" r:id="rId45"/>
    <p:sldId id="572" r:id="rId46"/>
    <p:sldId id="573" r:id="rId47"/>
    <p:sldId id="577" r:id="rId48"/>
    <p:sldId id="578" r:id="rId49"/>
    <p:sldId id="579" r:id="rId50"/>
    <p:sldId id="580" r:id="rId51"/>
    <p:sldId id="581" r:id="rId52"/>
    <p:sldId id="582" r:id="rId53"/>
    <p:sldId id="584" r:id="rId54"/>
    <p:sldId id="585" r:id="rId55"/>
    <p:sldId id="586" r:id="rId56"/>
    <p:sldId id="587" r:id="rId57"/>
    <p:sldId id="588" r:id="rId58"/>
    <p:sldId id="589" r:id="rId59"/>
    <p:sldId id="591" r:id="rId60"/>
    <p:sldId id="594" r:id="rId61"/>
    <p:sldId id="596" r:id="rId62"/>
    <p:sldId id="597" r:id="rId63"/>
    <p:sldId id="595" r:id="rId64"/>
    <p:sldId id="598" r:id="rId65"/>
    <p:sldId id="636" r:id="rId66"/>
    <p:sldId id="599" r:id="rId67"/>
    <p:sldId id="602" r:id="rId68"/>
    <p:sldId id="603" r:id="rId69"/>
    <p:sldId id="604" r:id="rId70"/>
    <p:sldId id="605" r:id="rId71"/>
    <p:sldId id="606" r:id="rId72"/>
    <p:sldId id="607" r:id="rId73"/>
    <p:sldId id="608" r:id="rId74"/>
    <p:sldId id="609" r:id="rId75"/>
    <p:sldId id="610" r:id="rId76"/>
    <p:sldId id="601" r:id="rId77"/>
    <p:sldId id="612" r:id="rId78"/>
    <p:sldId id="613" r:id="rId79"/>
    <p:sldId id="614" r:id="rId80"/>
    <p:sldId id="615" r:id="rId81"/>
    <p:sldId id="616" r:id="rId82"/>
    <p:sldId id="625" r:id="rId83"/>
    <p:sldId id="626" r:id="rId84"/>
    <p:sldId id="627" r:id="rId85"/>
    <p:sldId id="628" r:id="rId86"/>
    <p:sldId id="629" r:id="rId87"/>
    <p:sldId id="630" r:id="rId88"/>
    <p:sldId id="634" r:id="rId89"/>
    <p:sldId id="635" r:id="rId90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0"/>
    <p:restoredTop sz="92435" autoAdjust="0"/>
  </p:normalViewPr>
  <p:slideViewPr>
    <p:cSldViewPr>
      <p:cViewPr>
        <p:scale>
          <a:sx n="132" d="100"/>
          <a:sy n="132" d="100"/>
        </p:scale>
        <p:origin x="736" y="1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90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1/23/17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1/23/17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B6F243-784B-48EC-BF02-72CF66F805A2}" type="slidenum">
              <a:rPr lang="fr-FR" sz="900">
                <a:solidFill>
                  <a:srgbClr val="5F5F5F"/>
                </a:solidFill>
              </a:rPr>
              <a:pPr/>
              <a:t>1</a:t>
            </a:fld>
            <a:endParaRPr lang="fr-FR" sz="9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43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/>
              <a:pPr/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/>
              <a:pPr/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/>
              <a:pPr/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23/01/2017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/>
              <a:pPr/>
              <a:t>23/01/2017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23/01/2017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23/01/2017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23/01/2017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/>
              <a:pPr/>
              <a:t>23/01/2017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/>
              <a:pPr/>
              <a:t>23/01/2017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/>
              <a:pPr/>
              <a:t>23/01/2017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Conway's_Game_of_Life" TargetMode="External"/><Relationship Id="rId3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898525" y="2603500"/>
            <a:ext cx="791686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dirty="0" smtClean="0">
                <a:latin typeface="Myriad Pro"/>
                <a:ea typeface="MS PGothic" charset="0"/>
                <a:cs typeface="Myriad Pro"/>
              </a:rPr>
              <a:t>Object </a:t>
            </a:r>
            <a:r>
              <a:rPr lang="fr-FR" sz="3200" dirty="0" err="1" smtClean="0">
                <a:latin typeface="Myriad Pro"/>
                <a:ea typeface="MS PGothic" charset="0"/>
                <a:cs typeface="Myriad Pro"/>
              </a:rPr>
              <a:t>Oriented</a:t>
            </a:r>
            <a:r>
              <a:rPr lang="fr-FR" sz="3200" dirty="0" smtClean="0">
                <a:latin typeface="Myriad Pro"/>
                <a:ea typeface="MS PGothic" charset="0"/>
                <a:cs typeface="Myriad Pro"/>
              </a:rPr>
              <a:t> </a:t>
            </a:r>
            <a:r>
              <a:rPr lang="fr-FR" sz="3200" dirty="0" err="1" smtClean="0">
                <a:latin typeface="Myriad Pro"/>
                <a:ea typeface="MS PGothic" charset="0"/>
                <a:cs typeface="Myriad Pro"/>
              </a:rPr>
              <a:t>Programming</a:t>
            </a:r>
            <a:endParaRPr lang="fr-FR" sz="3200" dirty="0">
              <a:latin typeface="Myriad Pro"/>
              <a:ea typeface="MS PGothic" charset="0"/>
              <a:cs typeface="Myriad Pro"/>
            </a:endParaRPr>
          </a:p>
          <a:p>
            <a:pPr>
              <a:defRPr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Java Standard Edition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78" y="2497460"/>
            <a:ext cx="2307114" cy="2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How to </a:t>
            </a:r>
            <a:r>
              <a:rPr lang="fr-FR" dirty="0" err="1" smtClean="0">
                <a:ea typeface="ＭＳ Ｐゴシック" pitchFamily="34" charset="-128"/>
              </a:rPr>
              <a:t>create</a:t>
            </a:r>
            <a:r>
              <a:rPr lang="fr-FR" dirty="0" smtClean="0">
                <a:ea typeface="ＭＳ Ｐゴシック" pitchFamily="34" charset="-128"/>
              </a:rPr>
              <a:t> instances?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Use the new keyword to create an instance</a:t>
            </a:r>
          </a:p>
          <a:p>
            <a:r>
              <a:rPr lang="en-US" dirty="0">
                <a:ea typeface="ＭＳ Ｐゴシック" pitchFamily="34" charset="-128"/>
              </a:rPr>
              <a:t>Instantiation return an object having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The same attributes (but with different values)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The same methods (the same behavior)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145532"/>
            <a:ext cx="8785225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myCar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yourCar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"orange"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fr-F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29850"/>
              </p:ext>
            </p:extLst>
          </p:nvPr>
        </p:nvGraphicFramePr>
        <p:xfrm>
          <a:off x="2932916" y="4081636"/>
          <a:ext cx="2143140" cy="741680"/>
        </p:xfrm>
        <a:graphic>
          <a:graphicData uri="http://schemas.openxmlformats.org/drawingml/2006/table">
            <a:tbl>
              <a:tblPr bandRow="1"/>
              <a:tblGrid>
                <a:gridCol w="1285884"/>
                <a:gridCol w="857256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 smtClean="0"/>
                        <a:t>myCar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smtClean="0"/>
                        <a:t>0xE29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 smtClean="0"/>
                        <a:t>yourCar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smtClean="0"/>
                        <a:t>0xF5A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64964" y="4801716"/>
            <a:ext cx="133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Stack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76056" y="3361556"/>
            <a:ext cx="3693791" cy="1872208"/>
            <a:chOff x="5270697" y="3361556"/>
            <a:chExt cx="3693791" cy="1872208"/>
          </a:xfrm>
        </p:grpSpPr>
        <p:sp>
          <p:nvSpPr>
            <p:cNvPr id="16" name="Cloud 15"/>
            <p:cNvSpPr/>
            <p:nvPr/>
          </p:nvSpPr>
          <p:spPr bwMode="auto">
            <a:xfrm>
              <a:off x="6300192" y="3361556"/>
              <a:ext cx="2664296" cy="1872208"/>
            </a:xfrm>
            <a:prstGeom prst="cloud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Rectangle à coins arrondis 7"/>
            <p:cNvSpPr/>
            <p:nvPr/>
          </p:nvSpPr>
          <p:spPr bwMode="auto">
            <a:xfrm>
              <a:off x="7226309" y="4369668"/>
              <a:ext cx="1018099" cy="408623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Object2</a:t>
              </a:r>
            </a:p>
          </p:txBody>
        </p:sp>
        <p:sp>
          <p:nvSpPr>
            <p:cNvPr id="19" name="Rectangle à coins arrondis 8"/>
            <p:cNvSpPr/>
            <p:nvPr/>
          </p:nvSpPr>
          <p:spPr bwMode="auto">
            <a:xfrm>
              <a:off x="6650245" y="3817029"/>
              <a:ext cx="1018099" cy="408623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charset="0"/>
                </a:rPr>
                <a:t>Object1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53462" y="3649588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The Heap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2" name="Straight Arrow Connector 21"/>
            <p:cNvCxnSpPr>
              <a:endCxn id="19" idx="1"/>
            </p:cNvCxnSpPr>
            <p:nvPr/>
          </p:nvCxnSpPr>
          <p:spPr bwMode="auto">
            <a:xfrm flipV="1">
              <a:off x="5270697" y="4021341"/>
              <a:ext cx="1379548" cy="299744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endCxn id="18" idx="1"/>
            </p:cNvCxnSpPr>
            <p:nvPr/>
          </p:nvCxnSpPr>
          <p:spPr bwMode="auto">
            <a:xfrm flipV="1">
              <a:off x="5270697" y="4573980"/>
              <a:ext cx="1955612" cy="11712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7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What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is</a:t>
            </a:r>
            <a:r>
              <a:rPr lang="fr-FR" dirty="0" smtClean="0">
                <a:ea typeface="ＭＳ Ｐゴシック" pitchFamily="34" charset="-128"/>
              </a:rPr>
              <a:t> a </a:t>
            </a:r>
            <a:r>
              <a:rPr lang="fr-FR" dirty="0" err="1" smtClean="0">
                <a:ea typeface="ＭＳ Ｐゴシック" pitchFamily="34" charset="-128"/>
              </a:rPr>
              <a:t>constructor</a:t>
            </a:r>
            <a:r>
              <a:rPr lang="fr-FR" dirty="0" smtClean="0">
                <a:ea typeface="ＭＳ Ｐゴシック" pitchFamily="34" charset="-128"/>
              </a:rPr>
              <a:t>?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special method 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Executed </a:t>
            </a:r>
            <a:r>
              <a:rPr lang="en-US" dirty="0">
                <a:ea typeface="ＭＳ Ｐゴシック" pitchFamily="34" charset="-128"/>
              </a:rPr>
              <a:t>when a new instance of an object is created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Called with the </a:t>
            </a:r>
            <a:r>
              <a:rPr lang="en-US" b="1" dirty="0">
                <a:ea typeface="ＭＳ Ｐゴシック" pitchFamily="34" charset="-128"/>
              </a:rPr>
              <a:t>new</a:t>
            </a:r>
            <a:r>
              <a:rPr lang="en-US" dirty="0">
                <a:ea typeface="ＭＳ Ｐゴシック" pitchFamily="34" charset="-128"/>
              </a:rPr>
              <a:t> keyword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Must have the </a:t>
            </a:r>
            <a:r>
              <a:rPr lang="en-US" b="1" dirty="0">
                <a:ea typeface="ＭＳ Ｐゴシック" pitchFamily="34" charset="-128"/>
              </a:rPr>
              <a:t>SAME</a:t>
            </a:r>
            <a:r>
              <a:rPr lang="en-US" dirty="0">
                <a:ea typeface="ＭＳ Ｐゴシック" pitchFamily="34" charset="-128"/>
              </a:rPr>
              <a:t> name than the class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If you don't create one, the compiler create a default one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433564"/>
            <a:ext cx="8785225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{</a:t>
            </a:r>
          </a:p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The default </a:t>
            </a:r>
            <a:r>
              <a:rPr lang="fr-FR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fr-FR" b="1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Car(){</a:t>
            </a:r>
          </a:p>
          <a:p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//The </a:t>
            </a:r>
            <a:r>
              <a:rPr lang="fr-FR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fr-FR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body </a:t>
            </a:r>
          </a:p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0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Constructor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overloading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You can overload a </a:t>
            </a:r>
            <a:r>
              <a:rPr lang="en-US" dirty="0" smtClean="0">
                <a:ea typeface="ＭＳ Ｐゴシック" pitchFamily="34" charset="-128"/>
              </a:rPr>
              <a:t>constructor: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Like any other </a:t>
            </a:r>
            <a:r>
              <a:rPr lang="en-US" dirty="0" smtClean="0">
                <a:ea typeface="ＭＳ Ｐゴシック" pitchFamily="34" charset="-128"/>
              </a:rPr>
              <a:t>methods!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It allows to create specialized constructors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713484"/>
            <a:ext cx="8785225" cy="2376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Car 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fr-F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Car(){</a:t>
            </a:r>
          </a:p>
          <a:p>
            <a:pPr lvl="2"/>
            <a:r>
              <a:rPr lang="fr-FR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no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endParaRPr lang="fr-F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Car( String </a:t>
            </a:r>
            <a:r>
              <a:rPr lang="fr-FR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){</a:t>
            </a:r>
          </a:p>
          <a:p>
            <a:pPr lvl="2"/>
            <a:r>
              <a:rPr lang="fr-FR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Overloaded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endParaRPr lang="fr-FR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36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Design of instanciation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Instantiate </a:t>
            </a:r>
            <a:r>
              <a:rPr lang="en-US" dirty="0">
                <a:ea typeface="ＭＳ Ｐゴシック" pitchFamily="34" charset="-128"/>
              </a:rPr>
              <a:t>is </a:t>
            </a:r>
            <a:r>
              <a:rPr lang="en-US" dirty="0" smtClean="0">
                <a:ea typeface="ＭＳ Ｐゴシック" pitchFamily="34" charset="-128"/>
              </a:rPr>
              <a:t>creating </a:t>
            </a:r>
            <a:r>
              <a:rPr lang="en-US" dirty="0">
                <a:ea typeface="ＭＳ Ｐゴシック" pitchFamily="34" charset="-128"/>
              </a:rPr>
              <a:t>an exemplary of our </a:t>
            </a:r>
            <a:r>
              <a:rPr lang="en-US" dirty="0" smtClean="0">
                <a:ea typeface="ＭＳ Ｐゴシック" pitchFamily="34" charset="-128"/>
              </a:rPr>
              <a:t>class: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Like a car factory create exemplars of </a:t>
            </a:r>
            <a:r>
              <a:rPr lang="en-US" dirty="0" smtClean="0">
                <a:ea typeface="ＭＳ Ｐゴシック" pitchFamily="34" charset="-128"/>
              </a:rPr>
              <a:t>cars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929190" y="2293499"/>
            <a:ext cx="3387226" cy="2724241"/>
          </a:xfrm>
          <a:prstGeom prst="rect">
            <a:avLst/>
          </a:prstGeom>
          <a:solidFill>
            <a:srgbClr val="90B8D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fr-FR" b="1" dirty="0" err="1"/>
              <a:t>My</a:t>
            </a:r>
            <a:r>
              <a:rPr lang="fr-FR" b="1" dirty="0"/>
              <a:t> program</a:t>
            </a:r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6510020" y="2430969"/>
            <a:ext cx="151836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I use </a:t>
            </a:r>
            <a:r>
              <a:rPr lang="en-US" dirty="0">
                <a:solidFill>
                  <a:srgbClr val="7F0055"/>
                </a:solidFill>
              </a:rPr>
              <a:t>new</a:t>
            </a:r>
            <a:r>
              <a:rPr lang="en-US" dirty="0"/>
              <a:t> to </a:t>
            </a:r>
            <a:endParaRPr lang="en-US" dirty="0" smtClean="0"/>
          </a:p>
          <a:p>
            <a:r>
              <a:rPr lang="en-US" dirty="0" smtClean="0"/>
              <a:t>create a new</a:t>
            </a:r>
          </a:p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1623120" y="2388468"/>
            <a:ext cx="1905000" cy="1621160"/>
          </a:xfrm>
          <a:prstGeom prst="rect">
            <a:avLst/>
          </a:prstGeom>
          <a:solidFill>
            <a:srgbClr val="DAE6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693510" y="4225652"/>
            <a:ext cx="401529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336699"/>
                </a:solidFill>
              </a:rPr>
              <a:t>the class</a:t>
            </a:r>
            <a:r>
              <a:rPr lang="en-US" sz="2000" dirty="0">
                <a:solidFill>
                  <a:srgbClr val="336699"/>
                </a:solidFill>
              </a:rPr>
              <a:t> </a:t>
            </a:r>
            <a:r>
              <a:rPr lang="en-US" dirty="0">
                <a:solidFill>
                  <a:srgbClr val="336699"/>
                </a:solidFill>
              </a:rPr>
              <a:t>constructor </a:t>
            </a:r>
            <a:r>
              <a:rPr lang="en-US" dirty="0" smtClean="0">
                <a:solidFill>
                  <a:srgbClr val="336699"/>
                </a:solidFill>
              </a:rPr>
              <a:t>create </a:t>
            </a:r>
            <a:r>
              <a:rPr lang="en-US" dirty="0">
                <a:solidFill>
                  <a:srgbClr val="336699"/>
                </a:solidFill>
              </a:rPr>
              <a:t>an </a:t>
            </a:r>
            <a:r>
              <a:rPr lang="en-US" dirty="0" smtClean="0">
                <a:solidFill>
                  <a:srgbClr val="336699"/>
                </a:solidFill>
              </a:rPr>
              <a:t>object </a:t>
            </a:r>
          </a:p>
          <a:p>
            <a:r>
              <a:rPr lang="en-US" dirty="0" smtClean="0">
                <a:solidFill>
                  <a:srgbClr val="336699"/>
                </a:solidFill>
              </a:rPr>
              <a:t>and </a:t>
            </a:r>
            <a:r>
              <a:rPr lang="en-US" dirty="0">
                <a:solidFill>
                  <a:srgbClr val="336699"/>
                </a:solidFill>
              </a:rPr>
              <a:t>gives </a:t>
            </a:r>
            <a:r>
              <a:rPr lang="en-US" dirty="0" smtClean="0">
                <a:solidFill>
                  <a:srgbClr val="336699"/>
                </a:solidFill>
              </a:rPr>
              <a:t>a </a:t>
            </a:r>
            <a:r>
              <a:rPr lang="en-US" dirty="0">
                <a:solidFill>
                  <a:srgbClr val="336699"/>
                </a:solidFill>
              </a:rPr>
              <a:t>reference </a:t>
            </a:r>
            <a:r>
              <a:rPr lang="en-US" dirty="0" smtClean="0">
                <a:solidFill>
                  <a:srgbClr val="336699"/>
                </a:solidFill>
              </a:rPr>
              <a:t>to my </a:t>
            </a:r>
            <a:r>
              <a:rPr lang="en-US" dirty="0">
                <a:solidFill>
                  <a:srgbClr val="336699"/>
                </a:solidFill>
              </a:rPr>
              <a:t>program</a:t>
            </a:r>
          </a:p>
        </p:txBody>
      </p:sp>
      <p:cxnSp>
        <p:nvCxnSpPr>
          <p:cNvPr id="14" name="AutoShape 44"/>
          <p:cNvCxnSpPr>
            <a:cxnSpLocks noChangeShapeType="1"/>
            <a:endCxn id="15" idx="1"/>
          </p:cNvCxnSpPr>
          <p:nvPr/>
        </p:nvCxnSpPr>
        <p:spPr bwMode="auto">
          <a:xfrm flipV="1">
            <a:off x="3563888" y="3530724"/>
            <a:ext cx="1722492" cy="478904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336699"/>
            </a:solidFill>
            <a:miter lim="800000"/>
            <a:headEnd/>
            <a:tailEnd type="triangle" w="med" len="med"/>
          </a:ln>
        </p:spPr>
      </p:cxnSp>
      <p:sp>
        <p:nvSpPr>
          <p:cNvPr id="15" name="Rectangle 45"/>
          <p:cNvSpPr>
            <a:spLocks noChangeArrowheads="1"/>
          </p:cNvSpPr>
          <p:nvPr/>
        </p:nvSpPr>
        <p:spPr bwMode="auto">
          <a:xfrm>
            <a:off x="5286380" y="3073524"/>
            <a:ext cx="1066800" cy="914400"/>
          </a:xfrm>
          <a:prstGeom prst="rect">
            <a:avLst/>
          </a:prstGeom>
          <a:solidFill>
            <a:srgbClr val="DAE6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dirty="0" smtClean="0"/>
              <a:t>Instance</a:t>
            </a:r>
            <a:endParaRPr lang="fr-FR" dirty="0"/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4997772" y="4009628"/>
            <a:ext cx="27506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Now, I can use my </a:t>
            </a:r>
            <a:r>
              <a:rPr lang="en-US" dirty="0" smtClean="0"/>
              <a:t>object </a:t>
            </a:r>
          </a:p>
          <a:p>
            <a:r>
              <a:rPr lang="en-US" dirty="0" smtClean="0"/>
              <a:t>and instantiate </a:t>
            </a:r>
            <a:r>
              <a:rPr lang="en-US" dirty="0"/>
              <a:t>as many </a:t>
            </a:r>
            <a:endParaRPr lang="en-US" dirty="0" smtClean="0"/>
          </a:p>
          <a:p>
            <a:r>
              <a:rPr lang="en-US" dirty="0" smtClean="0"/>
              <a:t>other objects as I </a:t>
            </a:r>
            <a:r>
              <a:rPr lang="en-US" dirty="0"/>
              <a:t>want</a:t>
            </a:r>
          </a:p>
        </p:txBody>
      </p:sp>
      <p:sp>
        <p:nvSpPr>
          <p:cNvPr id="17" name="Rectangle 42"/>
          <p:cNvSpPr>
            <a:spLocks noChangeArrowheads="1"/>
          </p:cNvSpPr>
          <p:nvPr/>
        </p:nvSpPr>
        <p:spPr bwMode="auto">
          <a:xfrm>
            <a:off x="1619672" y="2388468"/>
            <a:ext cx="1905000" cy="1621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r>
              <a:rPr lang="fr-FR" b="1" dirty="0" err="1" smtClean="0">
                <a:solidFill>
                  <a:schemeClr val="tx1"/>
                </a:solidFill>
              </a:rPr>
              <a:t>My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10" name="AutoShape 38"/>
          <p:cNvCxnSpPr>
            <a:cxnSpLocks noChangeShapeType="1"/>
            <a:stCxn id="9" idx="1"/>
          </p:cNvCxnSpPr>
          <p:nvPr/>
        </p:nvCxnSpPr>
        <p:spPr bwMode="auto">
          <a:xfrm rot="10800000">
            <a:off x="3563888" y="2425452"/>
            <a:ext cx="2946132" cy="467182"/>
          </a:xfrm>
          <a:prstGeom prst="bentConnector3">
            <a:avLst>
              <a:gd name="adj1" fmla="val 70286"/>
            </a:avLst>
          </a:prstGeom>
          <a:noFill/>
          <a:ln w="25400">
            <a:solidFill>
              <a:srgbClr val="336699"/>
            </a:solidFill>
            <a:miter lim="800000"/>
            <a:headEnd/>
            <a:tailEnd type="triangle" w="med" len="med"/>
          </a:ln>
        </p:spPr>
      </p:cxn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1835696" y="2829044"/>
            <a:ext cx="17281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7F0055"/>
                </a:solidFill>
              </a:rPr>
              <a:t>new</a:t>
            </a:r>
            <a:r>
              <a:rPr lang="en-US" dirty="0"/>
              <a:t> calls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constructor of </a:t>
            </a:r>
            <a:br>
              <a:rPr lang="en-US" dirty="0" smtClean="0"/>
            </a:br>
            <a:r>
              <a:rPr lang="en-US" dirty="0" smtClean="0"/>
              <a:t>my </a:t>
            </a:r>
            <a:r>
              <a:rPr lang="en-US" dirty="0"/>
              <a:t>class </a:t>
            </a:r>
          </a:p>
        </p:txBody>
      </p:sp>
    </p:spTree>
    <p:extLst>
      <p:ext uri="{BB962C8B-B14F-4D97-AF65-F5344CB8AC3E}">
        <p14:creationId xmlns:p14="http://schemas.microsoft.com/office/powerpoint/2010/main" val="16411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2" grpId="1" animBg="1"/>
      <p:bldP spid="13" grpId="0"/>
      <p:bldP spid="15" grpId="0" animBg="1"/>
      <p:bldP spid="1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Accessing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/</a:t>
            </a:r>
            <a:r>
              <a:rPr lang="fr-FR" dirty="0" err="1" smtClean="0"/>
              <a:t>Methods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Object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n-lt"/>
              </a:rPr>
              <a:t>How to access the attributes and methods?</a:t>
            </a:r>
          </a:p>
        </p:txBody>
      </p:sp>
    </p:spTree>
    <p:extLst>
      <p:ext uri="{BB962C8B-B14F-4D97-AF65-F5344CB8AC3E}">
        <p14:creationId xmlns:p14="http://schemas.microsoft.com/office/powerpoint/2010/main" val="26548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Instance variables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Also called attributes</a:t>
            </a:r>
          </a:p>
          <a:p>
            <a:r>
              <a:rPr lang="en-US" dirty="0">
                <a:ea typeface="ＭＳ Ｐゴシック" pitchFamily="34" charset="-128"/>
              </a:rPr>
              <a:t>Define the state of objects</a:t>
            </a:r>
          </a:p>
          <a:p>
            <a:r>
              <a:rPr lang="en-US" dirty="0">
                <a:ea typeface="ＭＳ Ｐゴシック" pitchFamily="34" charset="-128"/>
              </a:rPr>
              <a:t>Their value is specific to one and only one instance 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/</a:t>
            </a:r>
            <a:r>
              <a:rPr lang="fr-FR" dirty="0" err="1"/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001516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fr-FR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3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Instance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Code block defining a behavior of the instance</a:t>
            </a:r>
          </a:p>
          <a:p>
            <a:r>
              <a:rPr lang="en-US" dirty="0">
                <a:ea typeface="ＭＳ Ｐゴシック" pitchFamily="34" charset="-128"/>
              </a:rPr>
              <a:t>Declared in the class</a:t>
            </a:r>
          </a:p>
          <a:p>
            <a:r>
              <a:rPr lang="en-US" dirty="0">
                <a:ea typeface="ＭＳ Ｐゴシック" pitchFamily="34" charset="-128"/>
              </a:rPr>
              <a:t>Can be overloaded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/</a:t>
            </a:r>
            <a:r>
              <a:rPr lang="fr-FR" dirty="0" err="1"/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001516"/>
            <a:ext cx="8785225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fr-FR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myMethod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2"/>
            <a:r>
              <a:rPr lang="fr-FR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actions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8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Instance </a:t>
            </a:r>
            <a:r>
              <a:rPr lang="fr-FR" dirty="0" err="1" smtClean="0">
                <a:ea typeface="ＭＳ Ｐゴシック" pitchFamily="34" charset="-128"/>
              </a:rPr>
              <a:t>access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Define properties and functions are great!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But how can we access it?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Call an attribute: </a:t>
            </a:r>
            <a:r>
              <a:rPr lang="en-US" dirty="0" err="1" smtClean="0">
                <a:ea typeface="ＭＳ Ｐゴシック" pitchFamily="34" charset="-128"/>
              </a:rPr>
              <a:t>instanceName.instanceAttribute</a:t>
            </a:r>
            <a:r>
              <a:rPr lang="en-US" dirty="0" smtClean="0">
                <a:ea typeface="ＭＳ Ｐゴシック" pitchFamily="34" charset="-128"/>
              </a:rPr>
              <a:t>;</a:t>
            </a:r>
          </a:p>
          <a:p>
            <a:pPr marL="0" indent="0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en-US" dirty="0" smtClean="0">
                <a:ea typeface="ＭＳ Ｐゴシック" pitchFamily="34" charset="-128"/>
              </a:rPr>
              <a:t>Call a method: </a:t>
            </a:r>
            <a:r>
              <a:rPr lang="en-US" dirty="0" err="1" smtClean="0">
                <a:ea typeface="ＭＳ Ｐゴシック" pitchFamily="34" charset="-128"/>
              </a:rPr>
              <a:t>instanceName.instanceFunction</a:t>
            </a:r>
            <a:r>
              <a:rPr lang="en-US" dirty="0" smtClean="0">
                <a:ea typeface="ＭＳ Ｐゴシック" pitchFamily="34" charset="-128"/>
              </a:rPr>
              <a:t>();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/</a:t>
            </a:r>
            <a:r>
              <a:rPr lang="fr-FR" dirty="0" err="1"/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145532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myBeautifulCat.name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4369668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myInstance.myMethod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079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 variables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Linked to the class </a:t>
            </a:r>
            <a:r>
              <a:rPr lang="en-US" dirty="0" smtClean="0">
                <a:ea typeface="ＭＳ Ｐゴシック" pitchFamily="34" charset="-128"/>
              </a:rPr>
              <a:t>itself, not </a:t>
            </a:r>
            <a:r>
              <a:rPr lang="en-US" dirty="0">
                <a:ea typeface="ＭＳ Ｐゴシック" pitchFamily="34" charset="-128"/>
              </a:rPr>
              <a:t>to a particular instance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Every instance will </a:t>
            </a:r>
            <a:r>
              <a:rPr lang="en-US" b="1" dirty="0">
                <a:ea typeface="ＭＳ Ｐゴシック" pitchFamily="34" charset="-128"/>
              </a:rPr>
              <a:t>have the same </a:t>
            </a:r>
            <a:r>
              <a:rPr lang="en-US" dirty="0">
                <a:ea typeface="ＭＳ Ｐゴシック" pitchFamily="34" charset="-128"/>
              </a:rPr>
              <a:t>value for them !</a:t>
            </a:r>
          </a:p>
          <a:p>
            <a:r>
              <a:rPr lang="en-US" dirty="0">
                <a:ea typeface="ＭＳ Ｐゴシック" pitchFamily="34" charset="-128"/>
              </a:rPr>
              <a:t>Declared with the </a:t>
            </a:r>
            <a:r>
              <a:rPr lang="en-US" b="1" dirty="0">
                <a:ea typeface="ＭＳ Ｐゴシック" pitchFamily="34" charset="-128"/>
              </a:rPr>
              <a:t>static</a:t>
            </a:r>
            <a:r>
              <a:rPr lang="en-US" dirty="0">
                <a:ea typeface="ＭＳ Ｐゴシック" pitchFamily="34" charset="-128"/>
              </a:rPr>
              <a:t> keyword</a:t>
            </a:r>
          </a:p>
          <a:p>
            <a:r>
              <a:rPr lang="en-US" dirty="0">
                <a:ea typeface="ＭＳ Ｐゴシック" pitchFamily="34" charset="-128"/>
              </a:rPr>
              <a:t>No need to have </a:t>
            </a:r>
            <a:r>
              <a:rPr lang="en-US" dirty="0" smtClean="0">
                <a:ea typeface="ＭＳ Ｐゴシック" pitchFamily="34" charset="-128"/>
              </a:rPr>
              <a:t>a class instance to </a:t>
            </a:r>
            <a:r>
              <a:rPr lang="en-US" dirty="0">
                <a:ea typeface="ＭＳ Ｐゴシック" pitchFamily="34" charset="-128"/>
              </a:rPr>
              <a:t>access them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/</a:t>
            </a:r>
            <a:r>
              <a:rPr lang="fr-FR" dirty="0" err="1"/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145532"/>
            <a:ext cx="8785225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numberOfCatLike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2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Code block defining a general behavior or a service</a:t>
            </a:r>
          </a:p>
          <a:p>
            <a:r>
              <a:rPr lang="en-US" dirty="0">
                <a:ea typeface="ＭＳ Ｐゴシック" pitchFamily="34" charset="-128"/>
              </a:rPr>
              <a:t>Declared with the static keyword</a:t>
            </a:r>
          </a:p>
          <a:p>
            <a:r>
              <a:rPr lang="en-US" dirty="0">
                <a:ea typeface="ＭＳ Ｐゴシック" pitchFamily="34" charset="-128"/>
              </a:rPr>
              <a:t>Can be overloaded</a:t>
            </a:r>
          </a:p>
          <a:p>
            <a:r>
              <a:rPr lang="en-US" dirty="0">
                <a:ea typeface="ＭＳ Ｐゴシック" pitchFamily="34" charset="-128"/>
              </a:rPr>
              <a:t>No need to have </a:t>
            </a:r>
            <a:r>
              <a:rPr lang="en-US" dirty="0" smtClean="0">
                <a:ea typeface="ＭＳ Ｐゴシック" pitchFamily="34" charset="-128"/>
              </a:rPr>
              <a:t>a class instance to </a:t>
            </a:r>
            <a:r>
              <a:rPr lang="en-US" dirty="0">
                <a:ea typeface="ＭＳ Ｐゴシック" pitchFamily="34" charset="-128"/>
              </a:rPr>
              <a:t>access them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/</a:t>
            </a:r>
            <a:r>
              <a:rPr lang="fr-FR" dirty="0" err="1"/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361556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myMethod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our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actions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5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Course objectives</a:t>
            </a: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ea typeface="ＭＳ Ｐゴシック" pitchFamily="34" charset="-128"/>
              </a:rPr>
              <a:t>By </a:t>
            </a:r>
            <a:r>
              <a:rPr lang="fr-FR" dirty="0" err="1" smtClean="0">
                <a:ea typeface="ＭＳ Ｐゴシック" pitchFamily="34" charset="-128"/>
              </a:rPr>
              <a:t>completing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this</a:t>
            </a:r>
            <a:r>
              <a:rPr lang="fr-FR" dirty="0" smtClean="0">
                <a:ea typeface="ＭＳ Ｐゴシック" pitchFamily="34" charset="-128"/>
              </a:rPr>
              <a:t> course </a:t>
            </a:r>
            <a:r>
              <a:rPr lang="fr-FR" dirty="0" err="1" smtClean="0">
                <a:ea typeface="ＭＳ Ｐゴシック" pitchFamily="34" charset="-128"/>
              </a:rPr>
              <a:t>you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will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be</a:t>
            </a:r>
            <a:r>
              <a:rPr lang="fr-FR" dirty="0" smtClean="0">
                <a:ea typeface="ＭＳ Ｐゴシック" pitchFamily="34" charset="-128"/>
              </a:rPr>
              <a:t> able to: </a:t>
            </a:r>
          </a:p>
          <a:p>
            <a:pPr lvl="1" eaLnBrk="1" hangingPunct="1"/>
            <a:endParaRPr lang="en-US" sz="2400" dirty="0" smtClean="0"/>
          </a:p>
          <a:p>
            <a:pPr lvl="1"/>
            <a:r>
              <a:rPr lang="en-US" b="1" dirty="0"/>
              <a:t>Explain</a:t>
            </a:r>
            <a:r>
              <a:rPr lang="en-US" dirty="0"/>
              <a:t> the concept of </a:t>
            </a:r>
            <a:r>
              <a:rPr lang="en-US" dirty="0" smtClean="0"/>
              <a:t>OOP</a:t>
            </a:r>
            <a:endParaRPr lang="en-US" dirty="0"/>
          </a:p>
          <a:p>
            <a:pPr lvl="1"/>
            <a:r>
              <a:rPr lang="en-US" b="1" dirty="0"/>
              <a:t>Create </a:t>
            </a:r>
            <a:r>
              <a:rPr lang="en-US" dirty="0"/>
              <a:t>complete Java </a:t>
            </a:r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b="1" dirty="0"/>
              <a:t>Explain </a:t>
            </a:r>
            <a:r>
              <a:rPr lang="en-US" dirty="0"/>
              <a:t>the different types of methods and </a:t>
            </a:r>
            <a:r>
              <a:rPr lang="en-US" dirty="0" smtClean="0"/>
              <a:t>attributes</a:t>
            </a:r>
            <a:endParaRPr lang="en-US" dirty="0"/>
          </a:p>
          <a:p>
            <a:pPr lvl="1"/>
            <a:r>
              <a:rPr lang="en-US" b="1" dirty="0"/>
              <a:t>Apply </a:t>
            </a:r>
            <a:r>
              <a:rPr lang="en-US" dirty="0"/>
              <a:t>encapsulation </a:t>
            </a:r>
            <a:r>
              <a:rPr lang="en-US" dirty="0" smtClean="0"/>
              <a:t>concepts</a:t>
            </a:r>
            <a:endParaRPr lang="en-US" dirty="0"/>
          </a:p>
          <a:p>
            <a:pPr lvl="1"/>
            <a:r>
              <a:rPr lang="en-US" b="1" dirty="0"/>
              <a:t>Design </a:t>
            </a:r>
            <a:r>
              <a:rPr lang="en-US" dirty="0"/>
              <a:t>class hierarchy using abstract classes and </a:t>
            </a:r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b="1" dirty="0"/>
              <a:t>Explain</a:t>
            </a:r>
            <a:r>
              <a:rPr lang="en-US" dirty="0"/>
              <a:t> the concept of garbage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4819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Object </a:t>
            </a:r>
            <a:r>
              <a:rPr lang="fr-FR" dirty="0" err="1" smtClean="0">
                <a:ea typeface="ＭＳ Ｐゴシック" pitchFamily="34" charset="-128"/>
              </a:rPr>
              <a:t>Oriented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Programming</a:t>
            </a:r>
            <a:endParaRPr lang="fr-FR" dirty="0" smtClean="0">
              <a:ea typeface="ＭＳ Ｐゴシック" pitchFamily="34" charset="-128"/>
            </a:endParaRPr>
          </a:p>
        </p:txBody>
      </p:sp>
      <p:pic>
        <p:nvPicPr>
          <p:cNvPr id="1027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 </a:t>
            </a:r>
            <a:r>
              <a:rPr lang="fr-FR" dirty="0" err="1" smtClean="0">
                <a:ea typeface="ＭＳ Ｐゴシック" pitchFamily="34" charset="-128"/>
              </a:rPr>
              <a:t>access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Be careful, we can’t call them the same way!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So how can we access it?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Call an attribute: </a:t>
            </a:r>
            <a:r>
              <a:rPr lang="en-US" dirty="0" err="1" smtClean="0">
                <a:ea typeface="ＭＳ Ｐゴシック" pitchFamily="34" charset="-128"/>
              </a:rPr>
              <a:t>ClassName.classAttribute</a:t>
            </a:r>
            <a:r>
              <a:rPr lang="en-US" dirty="0" smtClean="0">
                <a:ea typeface="ＭＳ Ｐゴシック" pitchFamily="34" charset="-128"/>
              </a:rPr>
              <a:t>;</a:t>
            </a:r>
          </a:p>
          <a:p>
            <a:pPr marL="0" indent="0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en-US" dirty="0" smtClean="0">
                <a:ea typeface="ＭＳ Ｐゴシック" pitchFamily="34" charset="-128"/>
              </a:rPr>
              <a:t>Call a method: </a:t>
            </a:r>
            <a:r>
              <a:rPr lang="en-US" dirty="0" err="1" smtClean="0">
                <a:ea typeface="ＭＳ Ｐゴシック" pitchFamily="34" charset="-128"/>
              </a:rPr>
              <a:t>ClassName.classFunction</a:t>
            </a:r>
            <a:r>
              <a:rPr lang="en-US" dirty="0" smtClean="0">
                <a:ea typeface="ＭＳ Ｐゴシック" pitchFamily="34" charset="-128"/>
              </a:rPr>
              <a:t>();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/</a:t>
            </a:r>
            <a:r>
              <a:rPr lang="fr-FR" dirty="0" err="1"/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145532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CatLike.numberOfCatLike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4369668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MyClass.myMethod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650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Conventions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ea typeface="ＭＳ Ｐゴシック" pitchFamily="34" charset="-128"/>
              </a:rPr>
              <a:t>The variable and method names </a:t>
            </a:r>
            <a:endParaRPr lang="en-US" sz="3600" dirty="0" smtClean="0">
              <a:ea typeface="ＭＳ Ｐゴシック" pitchFamily="34" charset="-128"/>
            </a:endParaRPr>
          </a:p>
          <a:p>
            <a:pPr marL="0" indent="0" algn="ctr">
              <a:buNone/>
            </a:pPr>
            <a:r>
              <a:rPr lang="en-US" sz="3600" dirty="0" smtClean="0">
                <a:ea typeface="ＭＳ Ｐゴシック" pitchFamily="34" charset="-128"/>
              </a:rPr>
              <a:t>begins </a:t>
            </a:r>
            <a:r>
              <a:rPr lang="en-US" sz="3600" dirty="0">
                <a:ea typeface="ＭＳ Ｐゴシック" pitchFamily="34" charset="-128"/>
              </a:rPr>
              <a:t>by a lower </a:t>
            </a:r>
            <a:r>
              <a:rPr lang="en-US" sz="3600" dirty="0" smtClean="0">
                <a:ea typeface="ＭＳ Ｐゴシック" pitchFamily="34" charset="-128"/>
              </a:rPr>
              <a:t>case</a:t>
            </a:r>
          </a:p>
          <a:p>
            <a:pPr marL="0" indent="0" algn="ctr">
              <a:buNone/>
            </a:pPr>
            <a:endParaRPr lang="en-US" sz="3600" dirty="0">
              <a:ea typeface="ＭＳ Ｐゴシック" pitchFamily="34" charset="-128"/>
            </a:endParaRPr>
          </a:p>
          <a:p>
            <a:pPr marL="0" indent="0" algn="ctr">
              <a:buNone/>
            </a:pPr>
            <a:r>
              <a:rPr lang="en-US" sz="3600" dirty="0">
                <a:ea typeface="ＭＳ Ｐゴシック" pitchFamily="34" charset="-128"/>
              </a:rPr>
              <a:t>We use an upper case for each word </a:t>
            </a:r>
            <a:endParaRPr lang="en-US" sz="3600" dirty="0" smtClean="0">
              <a:ea typeface="ＭＳ Ｐゴシック" pitchFamily="34" charset="-128"/>
            </a:endParaRPr>
          </a:p>
          <a:p>
            <a:pPr marL="0" indent="0" algn="ctr">
              <a:buNone/>
            </a:pPr>
            <a:r>
              <a:rPr lang="en-US" sz="3600" dirty="0" smtClean="0">
                <a:ea typeface="ＭＳ Ｐゴシック" pitchFamily="34" charset="-128"/>
              </a:rPr>
              <a:t>in </a:t>
            </a:r>
            <a:r>
              <a:rPr lang="en-US" sz="3600" dirty="0">
                <a:ea typeface="ＭＳ Ｐゴシック" pitchFamily="34" charset="-128"/>
              </a:rPr>
              <a:t>this </a:t>
            </a:r>
            <a:r>
              <a:rPr lang="en-US" sz="3600" dirty="0" smtClean="0">
                <a:ea typeface="ＭＳ Ｐゴシック" pitchFamily="34" charset="-128"/>
              </a:rPr>
              <a:t>name</a:t>
            </a:r>
            <a:endParaRPr lang="en-US" sz="36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/</a:t>
            </a:r>
            <a:r>
              <a:rPr lang="fr-FR" dirty="0" err="1"/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Conventions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/</a:t>
            </a:r>
            <a:r>
              <a:rPr lang="fr-FR" dirty="0" err="1"/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2993" b="19686"/>
          <a:stretch/>
        </p:blipFill>
        <p:spPr>
          <a:xfrm>
            <a:off x="2339752" y="976242"/>
            <a:ext cx="4464496" cy="42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"</a:t>
            </a:r>
            <a:r>
              <a:rPr lang="fr-FR" dirty="0" err="1" smtClean="0">
                <a:ea typeface="ＭＳ Ｐゴシック" pitchFamily="34" charset="-128"/>
              </a:rPr>
              <a:t>this</a:t>
            </a:r>
            <a:r>
              <a:rPr lang="fr-FR" dirty="0" smtClean="0">
                <a:ea typeface="ＭＳ Ｐゴシック" pitchFamily="34" charset="-128"/>
              </a:rPr>
              <a:t>" pointer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Keyword used </a:t>
            </a:r>
            <a:r>
              <a:rPr lang="en-US" dirty="0">
                <a:ea typeface="ＭＳ Ｐゴシック" pitchFamily="34" charset="-128"/>
              </a:rPr>
              <a:t>to :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</a:t>
            </a:r>
            <a:r>
              <a:rPr lang="en-US" dirty="0" smtClean="0">
                <a:ea typeface="ＭＳ Ｐゴシック" pitchFamily="34" charset="-128"/>
              </a:rPr>
              <a:t>efer to the </a:t>
            </a:r>
            <a:r>
              <a:rPr lang="en-US" dirty="0">
                <a:ea typeface="ＭＳ Ｐゴシック" pitchFamily="34" charset="-128"/>
              </a:rPr>
              <a:t>current instance </a:t>
            </a:r>
            <a:r>
              <a:rPr lang="en-US" dirty="0" smtClean="0">
                <a:ea typeface="ＭＳ Ｐゴシック" pitchFamily="34" charset="-128"/>
              </a:rPr>
              <a:t>: </a:t>
            </a:r>
          </a:p>
          <a:p>
            <a:pPr marL="0" indent="0" algn="ctr">
              <a:spcBef>
                <a:spcPts val="1080"/>
              </a:spcBef>
              <a:spcAft>
                <a:spcPts val="600"/>
              </a:spcAft>
              <a:buNone/>
            </a:pPr>
            <a:r>
              <a:rPr lang="fr-FR" sz="2000" b="1" dirty="0" err="1" smtClean="0">
                <a:solidFill>
                  <a:srgbClr val="7F0055"/>
                </a:solidFill>
                <a:latin typeface="Courier New"/>
                <a:cs typeface="Courier New"/>
              </a:rPr>
              <a:t>this</a:t>
            </a:r>
            <a:endParaRPr lang="en-US" sz="2000" dirty="0">
              <a:latin typeface="Courier New"/>
              <a:ea typeface="ＭＳ Ｐゴシック" pitchFamily="34" charset="-128"/>
              <a:cs typeface="Courier New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Use the </a:t>
            </a:r>
            <a:r>
              <a:rPr lang="en-US" dirty="0">
                <a:ea typeface="ＭＳ Ｐゴシック" pitchFamily="34" charset="-128"/>
              </a:rPr>
              <a:t>own attributes/methods of the current instance :</a:t>
            </a:r>
          </a:p>
          <a:p>
            <a:pPr marL="0" indent="0" algn="ctr">
              <a:spcBef>
                <a:spcPts val="1080"/>
              </a:spcBef>
              <a:spcAft>
                <a:spcPts val="600"/>
              </a:spcAft>
              <a:buNone/>
            </a:pPr>
            <a:r>
              <a:rPr lang="fr-FR" sz="2000" b="1" dirty="0" err="1" smtClean="0">
                <a:solidFill>
                  <a:srgbClr val="7F0055"/>
                </a:solidFill>
                <a:latin typeface="Courier New"/>
                <a:cs typeface="Courier New"/>
              </a:rPr>
              <a:t>this</a:t>
            </a:r>
            <a:r>
              <a:rPr lang="fr-FR" sz="2000" b="1" dirty="0" err="1" smtClean="0">
                <a:latin typeface="Courier New"/>
                <a:cs typeface="Courier New"/>
              </a:rPr>
              <a:t>.myVariable</a:t>
            </a:r>
            <a:r>
              <a:rPr lang="fr-FR" sz="2000" b="1" dirty="0" smtClean="0">
                <a:latin typeface="Courier New"/>
                <a:cs typeface="Courier New"/>
              </a:rPr>
              <a:t>;</a:t>
            </a:r>
            <a:endParaRPr lang="en-US" sz="2000" b="1" dirty="0">
              <a:latin typeface="Courier New"/>
              <a:ea typeface="ＭＳ Ｐゴシック" pitchFamily="34" charset="-128"/>
              <a:cs typeface="Courier New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Call </a:t>
            </a:r>
            <a:r>
              <a:rPr lang="en-US" dirty="0">
                <a:ea typeface="ＭＳ Ｐゴシック" pitchFamily="34" charset="-128"/>
              </a:rPr>
              <a:t>the instance own constructor (in another one)</a:t>
            </a:r>
          </a:p>
          <a:p>
            <a:pPr lvl="2"/>
            <a:r>
              <a:rPr lang="en-US" b="1" dirty="0">
                <a:ea typeface="ＭＳ Ｐゴシック" pitchFamily="34" charset="-128"/>
              </a:rPr>
              <a:t>MUST</a:t>
            </a:r>
            <a:r>
              <a:rPr lang="en-US" dirty="0">
                <a:ea typeface="ＭＳ Ｐゴシック" pitchFamily="34" charset="-128"/>
              </a:rPr>
              <a:t> be the first instruction </a:t>
            </a:r>
            <a:r>
              <a:rPr lang="en-US" dirty="0" smtClean="0">
                <a:ea typeface="ＭＳ Ｐゴシック" pitchFamily="34" charset="-128"/>
              </a:rPr>
              <a:t>!</a:t>
            </a:r>
          </a:p>
          <a:p>
            <a:pPr marL="0" indent="0" algn="ctr">
              <a:spcBef>
                <a:spcPts val="1000"/>
              </a:spcBef>
              <a:buNone/>
            </a:pPr>
            <a:r>
              <a:rPr lang="fr-FR" sz="20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Tomi"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"White</a:t>
            </a: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sz="2000" b="1" dirty="0">
              <a:solidFill>
                <a:srgbClr val="003A68"/>
              </a:solidFill>
              <a:latin typeface="Courier New" pitchFamily="49" charset="0"/>
              <a:cs typeface="Courier New" pitchFamily="49" charset="0"/>
              <a:sym typeface="Georgia" pitchFamily="18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/</a:t>
            </a:r>
            <a:r>
              <a:rPr lang="fr-FR" dirty="0" err="1"/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Quizz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Accessing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/</a:t>
            </a:r>
            <a:r>
              <a:rPr lang="fr-FR" dirty="0" err="1"/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display?</a:t>
            </a:r>
            <a:endParaRPr lang="en-US" dirty="0"/>
          </a:p>
        </p:txBody>
      </p:sp>
      <p:sp>
        <p:nvSpPr>
          <p:cNvPr id="8" name="Rectangle à coins arrondis 4"/>
          <p:cNvSpPr/>
          <p:nvPr/>
        </p:nvSpPr>
        <p:spPr>
          <a:xfrm>
            <a:off x="179388" y="1777380"/>
            <a:ext cx="8785225" cy="3239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sz="16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 smtClean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= 6;</a:t>
            </a:r>
          </a:p>
          <a:p>
            <a:pPr lvl="1"/>
            <a:r>
              <a:rPr lang="fr-FR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2"/>
            <a:r>
              <a:rPr lang="fr-FR" sz="16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b="1" dirty="0" smtClean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= 4;</a:t>
            </a:r>
          </a:p>
          <a:p>
            <a:pPr lvl="2"/>
            <a:r>
              <a:rPr lang="fr-F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"Test = "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test)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6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main(String </a:t>
            </a:r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lvl="2"/>
            <a:r>
              <a:rPr lang="fr-FR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r>
              <a:rPr lang="fr-F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MyClass.test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8;</a:t>
            </a:r>
            <a:endParaRPr lang="fr-F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3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Member</a:t>
            </a:r>
            <a:r>
              <a:rPr lang="fr-FR" dirty="0" smtClean="0"/>
              <a:t> </a:t>
            </a:r>
            <a:r>
              <a:rPr lang="fr-FR" dirty="0" err="1" smtClean="0"/>
              <a:t>visibility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Object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n-lt"/>
              </a:rPr>
              <a:t>Who can access what.</a:t>
            </a:r>
            <a:endParaRPr lang="en-US" sz="2400" i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575" y="2281436"/>
            <a:ext cx="2951905" cy="19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Methods and instance fields can have visibility modifiers, but local variables cannot</a:t>
            </a:r>
          </a:p>
          <a:p>
            <a:r>
              <a:rPr lang="en-US" dirty="0">
                <a:ea typeface="ＭＳ Ｐゴシック" pitchFamily="34" charset="-128"/>
              </a:rPr>
              <a:t>Java has four different access controls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Public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Private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Default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Protected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We’re </a:t>
            </a:r>
            <a:r>
              <a:rPr lang="en-US" dirty="0" err="1">
                <a:ea typeface="ＭＳ Ｐゴシック" pitchFamily="34" charset="-128"/>
              </a:rPr>
              <a:t>gonna</a:t>
            </a:r>
            <a:r>
              <a:rPr lang="en-US" dirty="0">
                <a:ea typeface="ＭＳ Ｐゴシック" pitchFamily="34" charset="-128"/>
              </a:rPr>
              <a:t> see each of them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Member</a:t>
            </a:r>
            <a:r>
              <a:rPr lang="fr-FR" dirty="0" smtClean="0"/>
              <a:t> </a:t>
            </a:r>
            <a:r>
              <a:rPr lang="fr-FR" dirty="0" err="1" smtClean="0"/>
              <a:t>visibility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3145532"/>
            <a:ext cx="2949225" cy="196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Public Access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b="1" dirty="0" smtClean="0">
                <a:ea typeface="ＭＳ Ｐゴシック" pitchFamily="34" charset="-128"/>
              </a:rPr>
              <a:t>public</a:t>
            </a:r>
            <a:r>
              <a:rPr lang="en-US" dirty="0" smtClean="0">
                <a:ea typeface="ＭＳ Ｐゴシック" pitchFamily="34" charset="-128"/>
              </a:rPr>
              <a:t> method or attribute is accessible </a:t>
            </a:r>
            <a:r>
              <a:rPr lang="en-US" dirty="0">
                <a:ea typeface="ＭＳ Ｐゴシック" pitchFamily="34" charset="-128"/>
              </a:rPr>
              <a:t>everywhere in your application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Member</a:t>
            </a:r>
            <a:r>
              <a:rPr lang="fr-FR" dirty="0" smtClean="0"/>
              <a:t> </a:t>
            </a:r>
            <a:r>
              <a:rPr lang="fr-FR" dirty="0" err="1" smtClean="0"/>
              <a:t>visibility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2569468"/>
            <a:ext cx="8785225" cy="2592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Public </a:t>
            </a:r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class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Public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fr-FR" b="1" dirty="0" smtClean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Public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b="1" dirty="0" smtClean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Public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Private</a:t>
            </a:r>
            <a:r>
              <a:rPr lang="fr-FR" dirty="0" smtClean="0">
                <a:ea typeface="ＭＳ Ｐゴシック" pitchFamily="34" charset="-128"/>
              </a:rPr>
              <a:t> Access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Only accessible </a:t>
            </a:r>
            <a:r>
              <a:rPr lang="en-US" dirty="0">
                <a:ea typeface="ＭＳ Ｐゴシック" pitchFamily="34" charset="-128"/>
              </a:rPr>
              <a:t>inside the class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Impossible to access it outside 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Member</a:t>
            </a:r>
            <a:r>
              <a:rPr lang="fr-FR" dirty="0" smtClean="0"/>
              <a:t> </a:t>
            </a:r>
            <a:r>
              <a:rPr lang="fr-FR" dirty="0" err="1" smtClean="0"/>
              <a:t>visibility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2569468"/>
            <a:ext cx="8785225" cy="2592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class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fr-FR" b="1" dirty="0" smtClean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b="1" dirty="0" smtClean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6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Default Access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Default access doesn’t have keyword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It is the default access when nothing else is </a:t>
            </a:r>
            <a:r>
              <a:rPr lang="en-US" dirty="0" smtClean="0">
                <a:ea typeface="ＭＳ Ｐゴシック" pitchFamily="34" charset="-128"/>
              </a:rPr>
              <a:t>defined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A method or attribute with default access is only accessible by classes in the same package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Member</a:t>
            </a:r>
            <a:r>
              <a:rPr lang="fr-FR" dirty="0" smtClean="0"/>
              <a:t> </a:t>
            </a:r>
            <a:r>
              <a:rPr lang="fr-FR" dirty="0" err="1" smtClean="0"/>
              <a:t>visibility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3289548"/>
            <a:ext cx="8785225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Default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access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class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Default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access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Default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access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fr-FR" b="1" dirty="0">
              <a:solidFill>
                <a:srgbClr val="4D4D4D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0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>
          <a:xfrm>
            <a:off x="1116013" y="408459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Course objectives</a:t>
            </a:r>
          </a:p>
        </p:txBody>
      </p:sp>
      <p:sp>
        <p:nvSpPr>
          <p:cNvPr id="35842" name="Espace réservé du contenu 2"/>
          <p:cNvSpPr>
            <a:spLocks noGrp="1"/>
          </p:cNvSpPr>
          <p:nvPr>
            <p:ph idx="1"/>
          </p:nvPr>
        </p:nvSpPr>
        <p:spPr>
          <a:xfrm>
            <a:off x="3635896" y="1128713"/>
            <a:ext cx="5257279" cy="4230687"/>
          </a:xfrm>
        </p:spPr>
        <p:txBody>
          <a:bodyPr/>
          <a:lstStyle/>
          <a:p>
            <a:pPr lvl="1" eaLnBrk="1" hangingPunct="1"/>
            <a:r>
              <a:rPr lang="en-US" dirty="0"/>
              <a:t>Classes</a:t>
            </a:r>
          </a:p>
          <a:p>
            <a:pPr lvl="1" eaLnBrk="1" hangingPunct="1"/>
            <a:r>
              <a:rPr lang="en-US" dirty="0"/>
              <a:t>Kind of attributes/methods</a:t>
            </a:r>
          </a:p>
          <a:p>
            <a:pPr lvl="1" eaLnBrk="1" hangingPunct="1"/>
            <a:r>
              <a:rPr lang="en-US" dirty="0"/>
              <a:t>Member Visibility</a:t>
            </a:r>
          </a:p>
          <a:p>
            <a:pPr lvl="1" eaLnBrk="1" hangingPunct="1"/>
            <a:r>
              <a:rPr lang="en-US" dirty="0"/>
              <a:t>Aggregation &amp; Encapsulation</a:t>
            </a:r>
          </a:p>
          <a:p>
            <a:pPr lvl="1" eaLnBrk="1" hangingPunct="1"/>
            <a:r>
              <a:rPr lang="en-US" dirty="0"/>
              <a:t>Inheritance</a:t>
            </a:r>
          </a:p>
          <a:p>
            <a:pPr lvl="1" eaLnBrk="1" hangingPunct="1"/>
            <a:r>
              <a:rPr lang="en-US" dirty="0"/>
              <a:t>Polymorphism</a:t>
            </a:r>
          </a:p>
          <a:p>
            <a:pPr lvl="1" eaLnBrk="1" hangingPunct="1"/>
            <a:r>
              <a:rPr lang="en-US" dirty="0"/>
              <a:t>Immutable Types</a:t>
            </a:r>
          </a:p>
          <a:p>
            <a:pPr lvl="1" eaLnBrk="1" hangingPunct="1"/>
            <a:r>
              <a:rPr lang="en-US" dirty="0"/>
              <a:t>Garbage Collector</a:t>
            </a:r>
          </a:p>
          <a:p>
            <a:pPr lvl="1" eaLnBrk="1" hangingPunct="1"/>
            <a:r>
              <a:rPr lang="en-US" dirty="0"/>
              <a:t>Package Design</a:t>
            </a:r>
          </a:p>
        </p:txBody>
      </p:sp>
      <p:pic>
        <p:nvPicPr>
          <p:cNvPr id="7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Object </a:t>
            </a:r>
            <a:r>
              <a:rPr lang="fr-FR" dirty="0" err="1">
                <a:ea typeface="ＭＳ Ｐゴシック" pitchFamily="34" charset="-128"/>
              </a:rPr>
              <a:t>Oriented</a:t>
            </a:r>
            <a:r>
              <a:rPr lang="fr-FR" dirty="0">
                <a:ea typeface="ＭＳ Ｐゴシック" pitchFamily="34" charset="-128"/>
              </a:rPr>
              <a:t> </a:t>
            </a:r>
            <a:r>
              <a:rPr lang="fr-FR" dirty="0" err="1">
                <a:ea typeface="ＭＳ Ｐゴシック" pitchFamily="34" charset="-128"/>
              </a:rPr>
              <a:t>Programming</a:t>
            </a:r>
            <a:endParaRPr lang="fr-FR" dirty="0">
              <a:ea typeface="ＭＳ Ｐゴシック" pitchFamily="34" charset="-128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Protected</a:t>
            </a:r>
            <a:r>
              <a:rPr lang="fr-FR" dirty="0" smtClean="0">
                <a:ea typeface="ＭＳ Ｐゴシック" pitchFamily="34" charset="-128"/>
              </a:rPr>
              <a:t> Access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Only </a:t>
            </a:r>
            <a:r>
              <a:rPr lang="en-US" dirty="0">
                <a:ea typeface="ＭＳ Ｐゴシック" pitchFamily="34" charset="-128"/>
              </a:rPr>
              <a:t>accessible by classes in the same package AND classes which extend </a:t>
            </a:r>
            <a:r>
              <a:rPr lang="en-US" dirty="0" smtClean="0">
                <a:ea typeface="ＭＳ Ｐゴシック" pitchFamily="34" charset="-128"/>
              </a:rPr>
              <a:t>it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Perfect access </a:t>
            </a:r>
            <a:r>
              <a:rPr lang="en-US" dirty="0">
                <a:ea typeface="ＭＳ Ｐゴシック" pitchFamily="34" charset="-128"/>
              </a:rPr>
              <a:t>control to share a method or an attribute with subclasses ! (we’ll see them later)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Member</a:t>
            </a:r>
            <a:r>
              <a:rPr lang="fr-FR" dirty="0" smtClean="0"/>
              <a:t> </a:t>
            </a:r>
            <a:r>
              <a:rPr lang="fr-FR" dirty="0" err="1" smtClean="0"/>
              <a:t>visibility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3289548"/>
            <a:ext cx="8785225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endParaRPr lang="fr-F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fr-FR" b="1" dirty="0" smtClean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fr-FR" b="1" dirty="0">
              <a:solidFill>
                <a:srgbClr val="4D4D4D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3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fr-FR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accountNumber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fr-FR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double balance;</a:t>
            </a:r>
          </a:p>
          <a:p>
            <a:pPr lvl="3">
              <a:spcAft>
                <a:spcPts val="1200"/>
              </a:spcAft>
            </a:pPr>
            <a:r>
              <a:rPr lang="fr-FR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nbActions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creditAccount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4"/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balance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4"/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addTransaction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spcAft>
                <a:spcPts val="1200"/>
              </a:spcAft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debitAccount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4"/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balance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-=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4"/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addTransaction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spcAft>
                <a:spcPts val="1200"/>
              </a:spcAft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3">
              <a:spcAft>
                <a:spcPts val="1200"/>
              </a:spcAft>
            </a:pPr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getBalance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 { 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balance;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fr-FR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addTransaction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nbActions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+;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Calibri (Heading)"/>
                <a:cs typeface="Calibri (Heading)"/>
              </a:rPr>
              <a:t>Class </a:t>
            </a:r>
            <a:r>
              <a:rPr lang="fr-FR" sz="2400" b="1" dirty="0" err="1" smtClean="0">
                <a:latin typeface="Calibri (Heading)"/>
                <a:cs typeface="Calibri (Heading)"/>
              </a:rPr>
              <a:t>example</a:t>
            </a:r>
            <a:endParaRPr lang="fr-FR" sz="24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26109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Main {</a:t>
            </a:r>
          </a:p>
          <a:p>
            <a:pPr lvl="2"/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4"/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4"/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acc.getBalance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0.0 </a:t>
            </a:r>
          </a:p>
          <a:p>
            <a:pPr lvl="3"/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acc.creditAccount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3.2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/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acc.getBalance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3.2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4"/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acc.debitAccount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1.2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/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acc.getBalance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2.0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3"/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 Compilation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!</a:t>
            </a:r>
          </a:p>
          <a:p>
            <a:pPr lvl="4"/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acc.balance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/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acc.addTransaction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lvl="3"/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Calibri (Heading)"/>
                <a:cs typeface="Calibri (Heading)"/>
              </a:rPr>
              <a:t>Program </a:t>
            </a:r>
            <a:r>
              <a:rPr lang="fr-FR" sz="2400" b="1" dirty="0" err="1" smtClean="0">
                <a:latin typeface="Calibri (Heading)"/>
                <a:cs typeface="Calibri (Heading)"/>
              </a:rPr>
              <a:t>example</a:t>
            </a:r>
            <a:endParaRPr lang="fr-FR" sz="24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28082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Aggregation</a:t>
            </a:r>
            <a:r>
              <a:rPr lang="fr-FR" dirty="0" smtClean="0"/>
              <a:t> &amp; Encapsulation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Object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160621" y="4513684"/>
            <a:ext cx="68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n-lt"/>
              </a:rPr>
              <a:t>Use other objects in a class and encapsulate fields.</a:t>
            </a:r>
          </a:p>
        </p:txBody>
      </p:sp>
    </p:spTree>
    <p:extLst>
      <p:ext uri="{BB962C8B-B14F-4D97-AF65-F5344CB8AC3E}">
        <p14:creationId xmlns:p14="http://schemas.microsoft.com/office/powerpoint/2010/main" val="22849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Aggregation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fact to associate an objet to another …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An attribute has a class type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Declared like any other </a:t>
            </a:r>
            <a:r>
              <a:rPr lang="en-US" dirty="0" smtClean="0">
                <a:ea typeface="ＭＳ Ｐゴシック" pitchFamily="34" charset="-128"/>
              </a:rPr>
              <a:t>attributes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In two words, it’s putting an object as attribute of another one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Aggregation</a:t>
            </a:r>
            <a:r>
              <a:rPr lang="fr-FR" dirty="0"/>
              <a:t> &amp; Encapsulation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Aggregation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 </a:t>
            </a:r>
            <a:r>
              <a:rPr lang="en-US" dirty="0">
                <a:ea typeface="ＭＳ Ｐゴシック" pitchFamily="34" charset="-128"/>
              </a:rPr>
              <a:t>want to add an Owner with a </a:t>
            </a:r>
            <a:r>
              <a:rPr lang="en-US" dirty="0" err="1">
                <a:ea typeface="ＭＳ Ｐゴシック" pitchFamily="34" charset="-128"/>
              </a:rPr>
              <a:t>lastname</a:t>
            </a:r>
            <a:r>
              <a:rPr lang="en-US" dirty="0">
                <a:ea typeface="ＭＳ Ｐゴシック" pitchFamily="34" charset="-128"/>
              </a:rPr>
              <a:t>, a </a:t>
            </a:r>
            <a:r>
              <a:rPr lang="en-US" dirty="0" err="1">
                <a:ea typeface="ＭＳ Ｐゴシック" pitchFamily="34" charset="-128"/>
              </a:rPr>
              <a:t>firstname</a:t>
            </a:r>
            <a:r>
              <a:rPr lang="en-US" dirty="0">
                <a:ea typeface="ＭＳ Ｐゴシック" pitchFamily="34" charset="-128"/>
              </a:rPr>
              <a:t> and an age to my Cat. But the Owner also have an Address with a street, a city, a country and a zip code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Aggregation</a:t>
            </a:r>
            <a:r>
              <a:rPr lang="fr-FR" dirty="0"/>
              <a:t> &amp; Encapsulation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AutoShape 26"/>
          <p:cNvCxnSpPr>
            <a:cxnSpLocks noChangeShapeType="1"/>
            <a:stCxn id="25" idx="3"/>
          </p:cNvCxnSpPr>
          <p:nvPr/>
        </p:nvCxnSpPr>
        <p:spPr bwMode="auto">
          <a:xfrm>
            <a:off x="3104846" y="3286571"/>
            <a:ext cx="1000148" cy="230962"/>
          </a:xfrm>
          <a:prstGeom prst="bentConnector3">
            <a:avLst>
              <a:gd name="adj1" fmla="val 100097"/>
            </a:avLst>
          </a:prstGeom>
          <a:noFill/>
          <a:ln w="31750">
            <a:solidFill>
              <a:srgbClr val="336699"/>
            </a:solidFill>
            <a:miter lim="800000"/>
            <a:headEnd/>
            <a:tailEnd/>
          </a:ln>
        </p:spPr>
      </p:cxnSp>
      <p:cxnSp>
        <p:nvCxnSpPr>
          <p:cNvPr id="20" name="AutoShape 27"/>
          <p:cNvCxnSpPr>
            <a:cxnSpLocks noChangeShapeType="1"/>
            <a:endCxn id="29" idx="1"/>
          </p:cNvCxnSpPr>
          <p:nvPr/>
        </p:nvCxnSpPr>
        <p:spPr bwMode="auto">
          <a:xfrm flipV="1">
            <a:off x="5105126" y="3286572"/>
            <a:ext cx="1285900" cy="197646"/>
          </a:xfrm>
          <a:prstGeom prst="bentConnector3">
            <a:avLst>
              <a:gd name="adj1" fmla="val -1628"/>
            </a:avLst>
          </a:prstGeom>
          <a:noFill/>
          <a:ln w="31750">
            <a:solidFill>
              <a:srgbClr val="336699"/>
            </a:solidFill>
            <a:miter lim="800000"/>
            <a:headEnd/>
            <a:tailEnd/>
          </a:ln>
        </p:spPr>
      </p:cxnSp>
      <p:sp>
        <p:nvSpPr>
          <p:cNvPr id="25" name="Text Box 3"/>
          <p:cNvSpPr txBox="1">
            <a:spLocks noChangeArrowheads="1"/>
          </p:cNvSpPr>
          <p:nvPr/>
        </p:nvSpPr>
        <p:spPr bwMode="gray">
          <a:xfrm>
            <a:off x="818846" y="3055590"/>
            <a:ext cx="2286000" cy="461962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gray">
          <a:xfrm>
            <a:off x="818846" y="3474690"/>
            <a:ext cx="2286000" cy="1327026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182880"/>
          <a:lstStyle/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name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color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float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weight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Owner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myOwner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gray">
          <a:xfrm>
            <a:off x="3462033" y="3415630"/>
            <a:ext cx="2357438" cy="461963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Owner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gray">
          <a:xfrm>
            <a:off x="3462033" y="3834730"/>
            <a:ext cx="2357438" cy="1327026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182880"/>
          <a:lstStyle/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name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firstName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age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Address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myAddress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gray">
          <a:xfrm>
            <a:off x="6391026" y="3055590"/>
            <a:ext cx="2357438" cy="461963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gray">
          <a:xfrm>
            <a:off x="6391026" y="3474690"/>
            <a:ext cx="2357438" cy="1327026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182880"/>
          <a:lstStyle/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street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city</a:t>
            </a: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zipCode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country</a:t>
            </a:r>
          </a:p>
        </p:txBody>
      </p:sp>
    </p:spTree>
    <p:extLst>
      <p:ext uri="{BB962C8B-B14F-4D97-AF65-F5344CB8AC3E}">
        <p14:creationId xmlns:p14="http://schemas.microsoft.com/office/powerpoint/2010/main" val="21804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The fact the object is a kind of “black box”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Attributes are declared private or protected</a:t>
            </a:r>
          </a:p>
          <a:p>
            <a:pPr marL="0" indent="0">
              <a:buNone/>
            </a:pP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>
                <a:ea typeface="ＭＳ Ｐゴシック" pitchFamily="34" charset="-128"/>
              </a:rPr>
              <a:t>only way to modify the state of the object ?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Use instance methods </a:t>
            </a:r>
            <a:r>
              <a:rPr lang="en-US" dirty="0" smtClean="0">
                <a:ea typeface="ＭＳ Ｐゴシック" pitchFamily="34" charset="-128"/>
              </a:rPr>
              <a:t>! To </a:t>
            </a:r>
            <a:r>
              <a:rPr lang="en-US" dirty="0">
                <a:ea typeface="ＭＳ Ｐゴシック" pitchFamily="34" charset="-128"/>
              </a:rPr>
              <a:t>modify </a:t>
            </a:r>
            <a:r>
              <a:rPr lang="en-US" dirty="0" smtClean="0">
                <a:ea typeface="ＭＳ Ｐゴシック" pitchFamily="34" charset="-128"/>
              </a:rPr>
              <a:t>attributes from </a:t>
            </a:r>
            <a:r>
              <a:rPr lang="en-US" dirty="0">
                <a:ea typeface="ＭＳ Ｐゴシック" pitchFamily="34" charset="-128"/>
              </a:rPr>
              <a:t>outside the class, use public methods 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Aggregation</a:t>
            </a:r>
            <a:r>
              <a:rPr lang="fr-FR" dirty="0"/>
              <a:t> &amp; Encapsulation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5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Aggregation</a:t>
            </a:r>
            <a:r>
              <a:rPr lang="fr-FR" dirty="0"/>
              <a:t> &amp; Encapsulation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326905" y="1705372"/>
            <a:ext cx="4143404" cy="2928935"/>
          </a:xfrm>
          <a:prstGeom prst="ellipse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DAE6F0"/>
              </a:gs>
            </a:gsLst>
            <a:lin ang="5400000" scaled="0"/>
          </a:gradFill>
          <a:ln w="25400" cmpd="sng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236949"/>
              </a:solidFill>
              <a:effectLst/>
              <a:uLnTx/>
              <a:uFillTx/>
            </a:endParaRP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6612921" y="2491190"/>
            <a:ext cx="1454886" cy="1285884"/>
          </a:xfrm>
          <a:prstGeom prst="ellipse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DAE6F0"/>
              </a:gs>
            </a:gsLst>
            <a:lin ang="5400000" scaled="0"/>
          </a:gradFill>
          <a:ln w="28575">
            <a:solidFill>
              <a:srgbClr val="4D4D4D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 private attributes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36949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541219" y="2562628"/>
            <a:ext cx="1427880" cy="1262078"/>
          </a:xfrm>
          <a:prstGeom prst="ellipse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DAE6F0"/>
              </a:gs>
            </a:gsLst>
            <a:lin ang="5400000" scaled="0"/>
          </a:gradFill>
          <a:ln w="25400">
            <a:solidFill>
              <a:srgbClr val="4D4D4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3694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 public methods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827103" y="1724424"/>
            <a:ext cx="1143008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34F0D"/>
                </a:solidFill>
                <a:latin typeface="Arial" pitchFamily="34" charset="0"/>
                <a:cs typeface="Arial" pitchFamily="34" charset="0"/>
              </a:rPr>
              <a:t>My Object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683568" y="2134000"/>
            <a:ext cx="1902658" cy="1857388"/>
          </a:xfrm>
          <a:prstGeom prst="ellipse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DAE6F0"/>
              </a:gs>
            </a:gsLst>
            <a:lin ang="5400000" scaled="0"/>
          </a:gradFill>
          <a:ln w="38100">
            <a:solidFill>
              <a:srgbClr val="4D4D4D"/>
            </a:solidFill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E94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Other parts of my program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 flipV="1">
            <a:off x="2612393" y="3179836"/>
            <a:ext cx="1928826" cy="45719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 flipV="1">
            <a:off x="5969979" y="3134119"/>
            <a:ext cx="642942" cy="45719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795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7" grpId="0" animBg="1" autoUpdateAnimBg="0"/>
      <p:bldP spid="18" grpId="0" autoUpdateAnimBg="0"/>
      <p:bldP spid="1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Why use it?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You can protect the attributes value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You can validate new </a:t>
            </a:r>
            <a:r>
              <a:rPr lang="en-US" dirty="0" smtClean="0">
                <a:ea typeface="ＭＳ Ｐゴシック" pitchFamily="34" charset="-128"/>
              </a:rPr>
              <a:t>values</a:t>
            </a:r>
            <a:endParaRPr lang="en-US" dirty="0">
              <a:ea typeface="ＭＳ Ｐゴシック" pitchFamily="34" charset="-128"/>
            </a:endParaRPr>
          </a:p>
          <a:p>
            <a:pPr>
              <a:spcBef>
                <a:spcPts val="1824"/>
              </a:spcBef>
            </a:pPr>
            <a:r>
              <a:rPr lang="en-US" dirty="0" smtClean="0">
                <a:ea typeface="ＭＳ Ｐゴシック" pitchFamily="34" charset="-128"/>
              </a:rPr>
              <a:t>What </a:t>
            </a:r>
            <a:r>
              <a:rPr lang="en-US" dirty="0">
                <a:ea typeface="ＭＳ Ｐゴシック" pitchFamily="34" charset="-128"/>
              </a:rPr>
              <a:t>does it induce?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You have a full control on your </a:t>
            </a:r>
            <a:r>
              <a:rPr lang="en-US" dirty="0" smtClean="0">
                <a:ea typeface="ＭＳ Ｐゴシック" pitchFamily="34" charset="-128"/>
              </a:rPr>
              <a:t>attributes</a:t>
            </a:r>
            <a:endParaRPr lang="en-US" dirty="0">
              <a:ea typeface="ＭＳ Ｐゴシック" pitchFamily="34" charset="-128"/>
            </a:endParaRPr>
          </a:p>
          <a:p>
            <a:pPr>
              <a:spcBef>
                <a:spcPts val="1824"/>
              </a:spcBef>
            </a:pPr>
            <a:r>
              <a:rPr lang="en-US" dirty="0">
                <a:ea typeface="ＭＳ Ｐゴシック" pitchFamily="34" charset="-128"/>
              </a:rPr>
              <a:t>Do you have to write "special" methods?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Yes, let's </a:t>
            </a:r>
            <a:r>
              <a:rPr lang="en-US" dirty="0">
                <a:ea typeface="ＭＳ Ｐゴシック" pitchFamily="34" charset="-128"/>
              </a:rPr>
              <a:t>go to the next slide </a:t>
            </a:r>
            <a:r>
              <a:rPr lang="en-US" dirty="0" smtClean="0">
                <a:ea typeface="ＭＳ Ｐゴシック" pitchFamily="34" charset="-128"/>
                <a:sym typeface="Wingdings"/>
              </a:rPr>
              <a:t>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Aggregation</a:t>
            </a:r>
            <a:r>
              <a:rPr lang="fr-FR" dirty="0"/>
              <a:t> &amp; Encapsulation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Getter/Setter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way to access private </a:t>
            </a:r>
            <a:r>
              <a:rPr lang="en-US" dirty="0" smtClean="0">
                <a:ea typeface="ＭＳ Ｐゴシック" pitchFamily="34" charset="-128"/>
              </a:rPr>
              <a:t>attributes</a:t>
            </a:r>
          </a:p>
          <a:p>
            <a:r>
              <a:rPr lang="en-US" dirty="0" smtClean="0">
                <a:ea typeface="ＭＳ Ｐゴシック" pitchFamily="34" charset="-128"/>
              </a:rPr>
              <a:t>An </a:t>
            </a:r>
            <a:r>
              <a:rPr lang="en-US" dirty="0">
                <a:ea typeface="ＭＳ Ｐゴシック" pitchFamily="34" charset="-128"/>
              </a:rPr>
              <a:t>object oriented norm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>
                <a:ea typeface="ＭＳ Ｐゴシック" pitchFamily="34" charset="-128"/>
              </a:rPr>
              <a:t>getter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Retrieve the value of an attribute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Its common name: </a:t>
            </a:r>
            <a:r>
              <a:rPr lang="en-US" dirty="0" err="1">
                <a:ea typeface="ＭＳ Ｐゴシック" pitchFamily="34" charset="-128"/>
              </a:rPr>
              <a:t>getXXX</a:t>
            </a:r>
            <a:r>
              <a:rPr lang="en-US" dirty="0">
                <a:ea typeface="ＭＳ Ｐゴシック" pitchFamily="34" charset="-128"/>
              </a:rPr>
              <a:t>();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Aggregation</a:t>
            </a:r>
            <a:r>
              <a:rPr lang="fr-FR" dirty="0"/>
              <a:t> &amp; Encapsulation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Object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2087724" y="4513684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What is an object ? What is a class ?</a:t>
            </a:r>
            <a:endParaRPr lang="en-US" sz="24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Getter/Setter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</a:t>
            </a:r>
            <a:r>
              <a:rPr lang="en-US" dirty="0" smtClean="0">
                <a:ea typeface="ＭＳ Ｐゴシック" pitchFamily="34" charset="-128"/>
              </a:rPr>
              <a:t>setter: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Set the new value of an attribute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Its common name: </a:t>
            </a:r>
            <a:r>
              <a:rPr lang="en-US" dirty="0" err="1">
                <a:ea typeface="ＭＳ Ｐゴシック" pitchFamily="34" charset="-128"/>
              </a:rPr>
              <a:t>setXXX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dirty="0" err="1">
                <a:ea typeface="ＭＳ Ｐゴシック" pitchFamily="34" charset="-128"/>
              </a:rPr>
              <a:t>newValue</a:t>
            </a:r>
            <a:r>
              <a:rPr lang="en-US" dirty="0">
                <a:ea typeface="ＭＳ Ｐゴシック" pitchFamily="34" charset="-128"/>
              </a:rPr>
              <a:t>)</a:t>
            </a:r>
            <a:r>
              <a:rPr lang="en-US" dirty="0" smtClean="0">
                <a:ea typeface="ＭＳ Ｐゴシック" pitchFamily="34" charset="-128"/>
              </a:rPr>
              <a:t>;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Example of </a:t>
            </a:r>
            <a:r>
              <a:rPr lang="en-US" dirty="0" smtClean="0">
                <a:ea typeface="ＭＳ Ｐゴシック" pitchFamily="34" charset="-128"/>
              </a:rPr>
              <a:t>use: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Put a String in upper case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Don't replace a number by a negative value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Aggregation</a:t>
            </a:r>
            <a:r>
              <a:rPr lang="fr-FR" dirty="0"/>
              <a:t> &amp; Encapsulation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4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Getter/Setter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Syntax </a:t>
            </a:r>
            <a:r>
              <a:rPr lang="en-US" dirty="0" smtClean="0">
                <a:ea typeface="ＭＳ Ｐゴシック" pitchFamily="34" charset="-128"/>
              </a:rPr>
              <a:t>for: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b="1" dirty="0">
                <a:ea typeface="ＭＳ Ｐゴシック" pitchFamily="34" charset="-128"/>
              </a:rPr>
              <a:t>private/protected </a:t>
            </a:r>
            <a:r>
              <a:rPr lang="en-US" dirty="0">
                <a:ea typeface="ＭＳ Ｐゴシック" pitchFamily="34" charset="-128"/>
              </a:rPr>
              <a:t>attribute </a:t>
            </a:r>
            <a:r>
              <a:rPr lang="en-US" dirty="0" smtClean="0">
                <a:ea typeface="ＭＳ Ｐゴシック" pitchFamily="34" charset="-128"/>
              </a:rPr>
              <a:t>named </a:t>
            </a:r>
            <a:r>
              <a:rPr lang="en-US" i="1" dirty="0" err="1" smtClean="0">
                <a:ea typeface="ＭＳ Ｐゴシック" pitchFamily="34" charset="-128"/>
              </a:rPr>
              <a:t>myNumber</a:t>
            </a:r>
            <a:r>
              <a:rPr lang="en-US" dirty="0" smtClean="0">
                <a:ea typeface="ＭＳ Ｐゴシック" pitchFamily="34" charset="-128"/>
              </a:rPr>
              <a:t> (</a:t>
            </a:r>
            <a:r>
              <a:rPr lang="en-US" dirty="0" err="1" smtClean="0">
                <a:ea typeface="ＭＳ Ｐゴシック" pitchFamily="34" charset="-128"/>
              </a:rPr>
              <a:t>int</a:t>
            </a:r>
            <a:r>
              <a:rPr lang="en-US" dirty="0" smtClean="0">
                <a:ea typeface="ＭＳ Ｐゴシック" pitchFamily="34" charset="-128"/>
              </a:rPr>
              <a:t>):</a:t>
            </a: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b="1" dirty="0">
                <a:ea typeface="ＭＳ Ｐゴシック" pitchFamily="34" charset="-128"/>
              </a:rPr>
              <a:t>private/protected</a:t>
            </a:r>
            <a:r>
              <a:rPr lang="en-US" dirty="0">
                <a:ea typeface="ＭＳ Ｐゴシック" pitchFamily="34" charset="-128"/>
              </a:rPr>
              <a:t> attribute </a:t>
            </a:r>
            <a:r>
              <a:rPr lang="en-US" dirty="0" smtClean="0">
                <a:ea typeface="ＭＳ Ｐゴシック" pitchFamily="34" charset="-128"/>
              </a:rPr>
              <a:t>named </a:t>
            </a:r>
            <a:r>
              <a:rPr lang="en-US" i="1" dirty="0" smtClean="0">
                <a:ea typeface="ＭＳ Ｐゴシック" pitchFamily="34" charset="-128"/>
              </a:rPr>
              <a:t>checked</a:t>
            </a:r>
            <a:r>
              <a:rPr lang="en-US" dirty="0" smtClean="0">
                <a:ea typeface="ＭＳ Ｐゴシック" pitchFamily="34" charset="-128"/>
              </a:rPr>
              <a:t>  (</a:t>
            </a:r>
            <a:r>
              <a:rPr lang="en-US" dirty="0" err="1" smtClean="0">
                <a:ea typeface="ＭＳ Ｐゴシック" pitchFamily="34" charset="-128"/>
              </a:rPr>
              <a:t>boolean</a:t>
            </a:r>
            <a:r>
              <a:rPr lang="en-US" dirty="0" smtClean="0">
                <a:ea typeface="ＭＳ Ｐゴシック" pitchFamily="34" charset="-128"/>
              </a:rPr>
              <a:t>):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Aggregation</a:t>
            </a:r>
            <a:r>
              <a:rPr lang="fr-FR" dirty="0"/>
              <a:t> &amp; Encapsulation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281436"/>
            <a:ext cx="8785225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Aft>
                <a:spcPts val="1200"/>
              </a:spcAft>
            </a:pP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getMyNumber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... 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setMyNumber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myNumber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9" name="Rectangle à coins arrondis 4"/>
          <p:cNvSpPr/>
          <p:nvPr/>
        </p:nvSpPr>
        <p:spPr>
          <a:xfrm>
            <a:off x="179512" y="4081636"/>
            <a:ext cx="8785225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ts val="1200"/>
              </a:spcBef>
            </a:pP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isChecked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... 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setChecked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checked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{...}</a:t>
            </a:r>
          </a:p>
        </p:txBody>
      </p:sp>
    </p:spTree>
    <p:extLst>
      <p:ext uri="{BB962C8B-B14F-4D97-AF65-F5344CB8AC3E}">
        <p14:creationId xmlns:p14="http://schemas.microsoft.com/office/powerpoint/2010/main" val="3091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Getter/Setter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Do not be frightened by all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this </a:t>
            </a:r>
            <a:r>
              <a:rPr lang="en-US" dirty="0">
                <a:ea typeface="ＭＳ Ｐゴシック" pitchFamily="34" charset="-128"/>
              </a:rPr>
              <a:t>code to </a:t>
            </a:r>
            <a:r>
              <a:rPr lang="en-US" dirty="0" smtClean="0">
                <a:ea typeface="ＭＳ Ｐゴシック" pitchFamily="34" charset="-128"/>
              </a:rPr>
              <a:t>write!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Eclipse is your friend and can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do that for you </a:t>
            </a:r>
            <a:r>
              <a:rPr lang="en-US" dirty="0" smtClean="0">
                <a:ea typeface="ＭＳ Ｐゴシック" pitchFamily="34" charset="-128"/>
                <a:sym typeface="Wingdings"/>
              </a:rPr>
              <a:t>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Aggregation</a:t>
            </a:r>
            <a:r>
              <a:rPr lang="fr-FR" dirty="0"/>
              <a:t> &amp; Encapsulation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7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shot 2011-04-21 at 2.01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98" y="1012676"/>
            <a:ext cx="3554189" cy="4077072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24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JavaBean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Particular class used to encapsulate many objects into a single object (the bean</a:t>
            </a:r>
            <a:r>
              <a:rPr lang="en-US" dirty="0" smtClean="0">
                <a:ea typeface="ＭＳ Ｐゴシック" pitchFamily="34" charset="-128"/>
              </a:rPr>
              <a:t>)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A JavaBean is a class having 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b="1" dirty="0">
                <a:ea typeface="ＭＳ Ｐゴシック" pitchFamily="34" charset="-128"/>
              </a:rPr>
              <a:t>default</a:t>
            </a:r>
            <a:r>
              <a:rPr lang="en-US" dirty="0">
                <a:ea typeface="ＭＳ Ｐゴシック" pitchFamily="34" charset="-128"/>
              </a:rPr>
              <a:t> constructor with no parameters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But </a:t>
            </a:r>
            <a:r>
              <a:rPr lang="en-US" dirty="0">
                <a:ea typeface="ＭＳ Ｐゴシック" pitchFamily="34" charset="-128"/>
              </a:rPr>
              <a:t>you can overload it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Only </a:t>
            </a:r>
            <a:r>
              <a:rPr lang="en-US" b="1" dirty="0">
                <a:ea typeface="ＭＳ Ｐゴシック" pitchFamily="34" charset="-128"/>
              </a:rPr>
              <a:t>private</a:t>
            </a:r>
            <a:r>
              <a:rPr lang="en-US" dirty="0">
                <a:ea typeface="ＭＳ Ｐゴシック" pitchFamily="34" charset="-128"/>
              </a:rPr>
              <a:t> attributes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Getters</a:t>
            </a:r>
            <a:r>
              <a:rPr lang="en-US" dirty="0">
                <a:ea typeface="ＭＳ Ｐゴシック" pitchFamily="34" charset="-128"/>
              </a:rPr>
              <a:t>/setters for each attribute.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Commonly, a JavaBean implements </a:t>
            </a:r>
            <a:r>
              <a:rPr lang="en-US" b="1" dirty="0" err="1" smtClean="0">
                <a:ea typeface="ＭＳ Ｐゴシック" pitchFamily="34" charset="-128"/>
              </a:rPr>
              <a:t>Serializable</a:t>
            </a:r>
            <a:endParaRPr lang="en-US" b="1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Aggregation</a:t>
            </a:r>
            <a:r>
              <a:rPr lang="fr-FR" dirty="0"/>
              <a:t> &amp; Encapsulation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7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0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16016" y="2427582"/>
            <a:ext cx="4427984" cy="28781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Inheritance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Object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160621" y="4513684"/>
            <a:ext cx="68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n-lt"/>
              </a:rPr>
              <a:t>What is that? And how to use it?</a:t>
            </a:r>
          </a:p>
        </p:txBody>
      </p:sp>
    </p:spTree>
    <p:extLst>
      <p:ext uri="{BB962C8B-B14F-4D97-AF65-F5344CB8AC3E}">
        <p14:creationId xmlns:p14="http://schemas.microsoft.com/office/powerpoint/2010/main" val="6065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From</a:t>
            </a:r>
            <a:r>
              <a:rPr lang="fr-FR" dirty="0" smtClean="0">
                <a:ea typeface="ＭＳ Ｐゴシック" pitchFamily="34" charset="-128"/>
              </a:rPr>
              <a:t> the concept…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Consider the human race…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 child inherits some characteristics of his parents :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Maybe the hair color …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 child inherits some behavior of his parents :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Maybe their kindness </a:t>
            </a:r>
            <a:r>
              <a:rPr lang="en-US" dirty="0" smtClean="0">
                <a:ea typeface="ＭＳ Ｐゴシック" pitchFamily="34" charset="-128"/>
                <a:sym typeface="Wingdings"/>
              </a:rPr>
              <a:t></a:t>
            </a:r>
            <a:endParaRPr lang="en-US" dirty="0">
              <a:ea typeface="ＭＳ Ｐゴシック" pitchFamily="34" charset="-128"/>
            </a:endParaRPr>
          </a:p>
          <a:p>
            <a:pPr lvl="2"/>
            <a:r>
              <a:rPr lang="en-US" dirty="0">
                <a:ea typeface="ＭＳ Ｐゴシック" pitchFamily="34" charset="-128"/>
              </a:rPr>
              <a:t>Maybe a special recipe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But </a:t>
            </a:r>
            <a:r>
              <a:rPr lang="en-US" dirty="0">
                <a:ea typeface="ＭＳ Ｐゴシック" pitchFamily="34" charset="-128"/>
              </a:rPr>
              <a:t>can do it differently 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Inheritance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…to the code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class inherits some properties of its "mother” </a:t>
            </a:r>
            <a:r>
              <a:rPr lang="en-US" dirty="0" smtClean="0">
                <a:ea typeface="ＭＳ Ｐゴシック" pitchFamily="34" charset="-128"/>
              </a:rPr>
              <a:t>class: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Has access </a:t>
            </a:r>
            <a:r>
              <a:rPr lang="en-US" dirty="0">
                <a:ea typeface="ＭＳ Ｐゴシック" pitchFamily="34" charset="-128"/>
              </a:rPr>
              <a:t>to the </a:t>
            </a:r>
            <a:r>
              <a:rPr lang="en-US" b="1" dirty="0">
                <a:ea typeface="ＭＳ Ｐゴシック" pitchFamily="34" charset="-128"/>
              </a:rPr>
              <a:t>public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&amp; </a:t>
            </a:r>
            <a:r>
              <a:rPr lang="en-US" b="1" dirty="0" smtClean="0">
                <a:ea typeface="ＭＳ Ｐゴシック" pitchFamily="34" charset="-128"/>
              </a:rPr>
              <a:t>protected</a:t>
            </a:r>
            <a:r>
              <a:rPr lang="en-US" dirty="0" smtClean="0">
                <a:ea typeface="ＭＳ Ｐゴシック" pitchFamily="34" charset="-128"/>
              </a:rPr>
              <a:t> attributes/methods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Can </a:t>
            </a:r>
            <a:r>
              <a:rPr lang="en-US" dirty="0">
                <a:ea typeface="ＭＳ Ｐゴシック" pitchFamily="34" charset="-128"/>
              </a:rPr>
              <a:t>redefine (</a:t>
            </a:r>
            <a:r>
              <a:rPr lang="en-US" b="1" dirty="0">
                <a:ea typeface="ＭＳ Ｐゴシック" pitchFamily="34" charset="-128"/>
              </a:rPr>
              <a:t>override</a:t>
            </a:r>
            <a:r>
              <a:rPr lang="en-US" dirty="0">
                <a:ea typeface="ＭＳ Ｐゴシック" pitchFamily="34" charset="-128"/>
              </a:rPr>
              <a:t>) the behavior of the mother (</a:t>
            </a:r>
            <a:r>
              <a:rPr lang="en-US" b="1" dirty="0">
                <a:ea typeface="ＭＳ Ｐゴシック" pitchFamily="34" charset="-128"/>
              </a:rPr>
              <a:t>super</a:t>
            </a:r>
            <a:r>
              <a:rPr lang="en-US" dirty="0">
                <a:ea typeface="ＭＳ Ｐゴシック" pitchFamily="34" charset="-128"/>
              </a:rPr>
              <a:t>) class for its own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Overriding methods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Kind of specialization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It is done </a:t>
            </a:r>
            <a:r>
              <a:rPr lang="en-US" i="1" dirty="0">
                <a:ea typeface="ＭＳ Ｐゴシック" pitchFamily="34" charset="-128"/>
              </a:rPr>
              <a:t>via</a:t>
            </a:r>
            <a:r>
              <a:rPr lang="en-US" dirty="0">
                <a:ea typeface="ＭＳ Ｐゴシック" pitchFamily="34" charset="-128"/>
              </a:rPr>
              <a:t> the </a:t>
            </a:r>
            <a:r>
              <a:rPr lang="en-US" b="1" dirty="0">
                <a:ea typeface="ＭＳ Ｐゴシック" pitchFamily="34" charset="-128"/>
              </a:rPr>
              <a:t>extends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keyword!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A class can </a:t>
            </a:r>
            <a:r>
              <a:rPr lang="en-US" b="1" dirty="0">
                <a:ea typeface="ＭＳ Ｐゴシック" pitchFamily="34" charset="-128"/>
              </a:rPr>
              <a:t>inherit only one </a:t>
            </a:r>
            <a:r>
              <a:rPr lang="en-US" dirty="0" smtClean="0">
                <a:ea typeface="ＭＳ Ｐゴシック" pitchFamily="34" charset="-128"/>
              </a:rPr>
              <a:t>class: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Like you, yes you, </a:t>
            </a:r>
            <a:r>
              <a:rPr lang="en-US" dirty="0" smtClean="0">
                <a:ea typeface="ＭＳ Ｐゴシック" pitchFamily="34" charset="-128"/>
              </a:rPr>
              <a:t>only </a:t>
            </a:r>
            <a:r>
              <a:rPr lang="en-US" dirty="0">
                <a:ea typeface="ＭＳ Ｐゴシック" pitchFamily="34" charset="-128"/>
              </a:rPr>
              <a:t>have one biological mother </a:t>
            </a:r>
            <a:r>
              <a:rPr lang="en-US" dirty="0" smtClean="0">
                <a:ea typeface="ＭＳ Ｐゴシック" pitchFamily="34" charset="-128"/>
                <a:sym typeface="Wingdings"/>
              </a:rPr>
              <a:t>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Inheritance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Illustration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spcBef>
                <a:spcPts val="2472"/>
              </a:spcBef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1824"/>
              </a:spcBef>
            </a:pPr>
            <a:r>
              <a:rPr lang="en-US" kern="0" dirty="0"/>
              <a:t>Subclasses have a </a:t>
            </a:r>
            <a:r>
              <a:rPr lang="en-US" b="1" i="1" kern="0" dirty="0"/>
              <a:t>is-a relationship</a:t>
            </a:r>
            <a:r>
              <a:rPr lang="en-US" kern="0" dirty="0"/>
              <a:t> with their </a:t>
            </a:r>
            <a:r>
              <a:rPr lang="en-US" kern="0" dirty="0" smtClean="0"/>
              <a:t>mother</a:t>
            </a:r>
          </a:p>
          <a:p>
            <a:pPr>
              <a:spcBef>
                <a:spcPts val="1824"/>
              </a:spcBef>
            </a:pPr>
            <a:endParaRPr lang="en-US" kern="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Inheritance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gray">
          <a:xfrm>
            <a:off x="3743275" y="1057300"/>
            <a:ext cx="1857375" cy="400050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404040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3743275" y="1457350"/>
            <a:ext cx="1857375" cy="1256134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182880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name</a:t>
            </a: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 color</a:t>
            </a: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weight</a:t>
            </a: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Owner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myOwer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gray">
          <a:xfrm>
            <a:off x="539552" y="2857500"/>
            <a:ext cx="3312368" cy="338554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04040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gray">
          <a:xfrm>
            <a:off x="539552" y="3204542"/>
            <a:ext cx="3312368" cy="1169987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0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has</a:t>
            </a:r>
            <a:r>
              <a:rPr lang="en-US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automatically all</a:t>
            </a:r>
            <a:r>
              <a:rPr lang="en-US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methods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and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attributes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of the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gray">
          <a:xfrm>
            <a:off x="5364088" y="2857500"/>
            <a:ext cx="3456384" cy="338554"/>
          </a:xfrm>
          <a:prstGeom prst="rect">
            <a:avLst/>
          </a:prstGeom>
          <a:solidFill>
            <a:srgbClr val="DAE6F0"/>
          </a:soli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Tiger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04040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404040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gray">
          <a:xfrm>
            <a:off x="5364088" y="3204542"/>
            <a:ext cx="3456384" cy="1169987"/>
          </a:xfrm>
          <a:prstGeom prst="rect">
            <a:avLst/>
          </a:prstGeom>
          <a:gradFill>
            <a:gsLst>
              <a:gs pos="0">
                <a:srgbClr val="DAE6F0"/>
              </a:gs>
              <a:gs pos="39999">
                <a:srgbClr val="FFFFFF"/>
              </a:gs>
              <a:gs pos="70000">
                <a:srgbClr val="FFFFFF"/>
              </a:gs>
              <a:gs pos="100000">
                <a:srgbClr val="FFFFFF"/>
              </a:gs>
            </a:gsLst>
            <a:lin ang="5400000" scaled="0"/>
          </a:gradFill>
          <a:ln w="19050">
            <a:solidFill>
              <a:srgbClr val="B2B2B2"/>
            </a:solidFill>
            <a:miter lim="800000"/>
            <a:headEnd type="none" w="sm" len="sm"/>
            <a:tailEnd type="none" w="sm" len="sm"/>
          </a:ln>
        </p:spPr>
        <p:txBody>
          <a:bodyPr lIns="0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The Tiger has automatically all the methods and attributes of the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CatLike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Forme 15"/>
          <p:cNvCxnSpPr>
            <a:stCxn id="18" idx="0"/>
            <a:endCxn id="16" idx="1"/>
          </p:cNvCxnSpPr>
          <p:nvPr/>
        </p:nvCxnSpPr>
        <p:spPr bwMode="auto">
          <a:xfrm rot="5400000" flipH="1" flipV="1">
            <a:off x="2169418" y="1283644"/>
            <a:ext cx="1600175" cy="1547539"/>
          </a:xfrm>
          <a:prstGeom prst="bentConnector2">
            <a:avLst/>
          </a:prstGeom>
          <a:solidFill>
            <a:srgbClr val="D3D7DB"/>
          </a:solidFill>
          <a:ln w="28575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Forme 17"/>
          <p:cNvCxnSpPr>
            <a:stCxn id="20" idx="0"/>
            <a:endCxn id="16" idx="3"/>
          </p:cNvCxnSpPr>
          <p:nvPr/>
        </p:nvCxnSpPr>
        <p:spPr bwMode="auto">
          <a:xfrm rot="16200000" flipV="1">
            <a:off x="5546378" y="1311598"/>
            <a:ext cx="1600175" cy="1491630"/>
          </a:xfrm>
          <a:prstGeom prst="bentConnector2">
            <a:avLst/>
          </a:prstGeom>
          <a:solidFill>
            <a:srgbClr val="D3D7DB"/>
          </a:solidFill>
          <a:ln w="28575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75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super keyword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spcBef>
                <a:spcPts val="1824"/>
              </a:spcBef>
              <a:buNone/>
            </a:pPr>
            <a:r>
              <a:rPr lang="en-US" kern="0" dirty="0"/>
              <a:t>You can call constructors, methods from the super class (mother class) thanks to the </a:t>
            </a:r>
            <a:r>
              <a:rPr lang="en-US" b="1" kern="0" dirty="0"/>
              <a:t>super</a:t>
            </a:r>
            <a:r>
              <a:rPr lang="en-US" kern="0" dirty="0"/>
              <a:t> </a:t>
            </a:r>
            <a:r>
              <a:rPr lang="en-US" kern="0" dirty="0" smtClean="0"/>
              <a:t>keyword!</a:t>
            </a:r>
            <a:endParaRPr lang="en-US" kern="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Inheritance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à coins arrondis 4"/>
          <p:cNvSpPr/>
          <p:nvPr/>
        </p:nvSpPr>
        <p:spPr>
          <a:xfrm>
            <a:off x="179512" y="2209428"/>
            <a:ext cx="8785225" cy="295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Cat(String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Owner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owner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/>
            <a:r>
              <a:rPr lang="en-US" b="1" dirty="0" smtClean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/ We call the super class constructor</a:t>
            </a:r>
          </a:p>
          <a:p>
            <a:pPr lvl="2"/>
            <a:r>
              <a:rPr lang="en-US" b="1" dirty="0" smtClean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/ Must be the first </a:t>
            </a:r>
            <a:r>
              <a:rPr lang="en-US" b="1" dirty="0" err="1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intruction</a:t>
            </a:r>
            <a:r>
              <a:rPr lang="en-US" b="1" dirty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name,</a:t>
            </a:r>
            <a:r>
              <a:rPr lang="fr-FR" altLang="ja-JP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color,weight,owner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2"/>
            <a:r>
              <a:rPr lang="fr-FR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.shout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 // We call the super class </a:t>
            </a:r>
            <a:r>
              <a:rPr lang="en-US" b="1" dirty="0" smtClean="0">
                <a:solidFill>
                  <a:srgbClr val="008300"/>
                </a:solidFill>
                <a:latin typeface="Courier New" pitchFamily="49" charset="0"/>
                <a:cs typeface="Courier New" pitchFamily="49" charset="0"/>
              </a:rPr>
              <a:t>method</a:t>
            </a:r>
          </a:p>
          <a:p>
            <a:pPr lvl="1"/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Note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 algn="ctr">
              <a:spcAft>
                <a:spcPts val="1800"/>
              </a:spcAft>
              <a:buNone/>
            </a:pPr>
            <a:r>
              <a:rPr lang="en-US" sz="3600" dirty="0">
                <a:ea typeface="ＭＳ Ｐゴシック" pitchFamily="34" charset="-128"/>
              </a:rPr>
              <a:t>A constant variable in Java is declared like any other variable except that it is declared final and </a:t>
            </a:r>
            <a:r>
              <a:rPr lang="en-US" sz="3600" dirty="0" smtClean="0">
                <a:ea typeface="ＭＳ Ｐゴシック" pitchFamily="34" charset="-128"/>
              </a:rPr>
              <a:t>static</a:t>
            </a:r>
            <a:endParaRPr lang="en-US" sz="3600" dirty="0">
              <a:ea typeface="ＭＳ Ｐゴシック" pitchFamily="34" charset="-128"/>
            </a:endParaRPr>
          </a:p>
          <a:p>
            <a:pPr marL="0" indent="0" algn="ctr">
              <a:buNone/>
            </a:pPr>
            <a:r>
              <a:rPr lang="en-US" sz="3600" dirty="0" smtClean="0">
                <a:ea typeface="ＭＳ Ｐゴシック" pitchFamily="34" charset="-128"/>
              </a:rPr>
              <a:t>By convention, a constant variable is fully uppercase and words and </a:t>
            </a:r>
            <a:r>
              <a:rPr lang="en-US" sz="3600" dirty="0" err="1" smtClean="0">
                <a:ea typeface="ＭＳ Ｐゴシック" pitchFamily="34" charset="-128"/>
              </a:rPr>
              <a:t>separed</a:t>
            </a:r>
            <a:r>
              <a:rPr lang="en-US" sz="3600" dirty="0" smtClean="0">
                <a:ea typeface="ＭＳ Ｐゴシック" pitchFamily="34" charset="-128"/>
              </a:rPr>
              <a:t> by an underscore</a:t>
            </a:r>
            <a:endParaRPr lang="en-US" sz="36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Inheritance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7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5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What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is</a:t>
            </a:r>
            <a:r>
              <a:rPr lang="fr-FR" dirty="0" smtClean="0">
                <a:ea typeface="ＭＳ Ｐゴシック" pitchFamily="34" charset="-128"/>
              </a:rPr>
              <a:t> an </a:t>
            </a:r>
            <a:r>
              <a:rPr lang="fr-FR" dirty="0" err="1" smtClean="0">
                <a:ea typeface="ＭＳ Ｐゴシック" pitchFamily="34" charset="-128"/>
              </a:rPr>
              <a:t>object</a:t>
            </a:r>
            <a:r>
              <a:rPr lang="fr-FR" dirty="0" smtClean="0">
                <a:ea typeface="ＭＳ Ｐゴシック" pitchFamily="34" charset="-128"/>
              </a:rPr>
              <a:t>?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An entity has a </a:t>
            </a:r>
            <a:r>
              <a:rPr lang="en-US" b="1" dirty="0">
                <a:ea typeface="ＭＳ Ｐゴシック" pitchFamily="34" charset="-128"/>
              </a:rPr>
              <a:t>state</a:t>
            </a:r>
            <a:r>
              <a:rPr lang="en-US" dirty="0">
                <a:ea typeface="ＭＳ Ｐゴシック" pitchFamily="34" charset="-128"/>
              </a:rPr>
              <a:t> and a </a:t>
            </a:r>
            <a:r>
              <a:rPr lang="en-US" b="1" dirty="0">
                <a:ea typeface="ＭＳ Ｐゴシック" pitchFamily="34" charset="-128"/>
              </a:rPr>
              <a:t>behavior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Modeling</a:t>
            </a:r>
            <a:r>
              <a:rPr lang="en-US" dirty="0">
                <a:ea typeface="ＭＳ Ｐゴシック" pitchFamily="34" charset="-128"/>
              </a:rPr>
              <a:t> real entities …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Cars, Person, Bank account, …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… </a:t>
            </a:r>
            <a:r>
              <a:rPr lang="en-US" b="1" dirty="0" smtClean="0">
                <a:ea typeface="ＭＳ Ｐゴシック" pitchFamily="34" charset="-128"/>
              </a:rPr>
              <a:t>objects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having a name …</a:t>
            </a:r>
          </a:p>
          <a:p>
            <a:pPr lvl="2"/>
            <a:r>
              <a:rPr lang="en-US" dirty="0" err="1">
                <a:ea typeface="ＭＳ Ｐゴシック" pitchFamily="34" charset="-128"/>
              </a:rPr>
              <a:t>porsche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johnDoe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myAccount</a:t>
            </a:r>
            <a:r>
              <a:rPr lang="en-US" dirty="0">
                <a:ea typeface="ＭＳ Ｐゴシック" pitchFamily="34" charset="-128"/>
              </a:rPr>
              <a:t>, …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… having </a:t>
            </a:r>
            <a:r>
              <a:rPr lang="en-US" b="1" dirty="0">
                <a:ea typeface="ＭＳ Ｐゴシック" pitchFamily="34" charset="-128"/>
              </a:rPr>
              <a:t>attributes</a:t>
            </a:r>
            <a:r>
              <a:rPr lang="en-US" dirty="0">
                <a:ea typeface="ＭＳ Ｐゴシック" pitchFamily="34" charset="-128"/>
              </a:rPr>
              <a:t> …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color, weight, a balance, …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… and </a:t>
            </a:r>
            <a:r>
              <a:rPr lang="en-US" b="1" dirty="0">
                <a:ea typeface="ＭＳ Ｐゴシック" pitchFamily="34" charset="-128"/>
              </a:rPr>
              <a:t>methods</a:t>
            </a:r>
            <a:r>
              <a:rPr lang="en-US" dirty="0">
                <a:ea typeface="ＭＳ Ｐゴシック" pitchFamily="34" charset="-128"/>
              </a:rPr>
              <a:t>.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to slow down, to speak, to credit, 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Polymorphism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Object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160621" y="4513684"/>
            <a:ext cx="68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n-lt"/>
              </a:rPr>
              <a:t>Polymorphism, abstraction, </a:t>
            </a:r>
            <a:r>
              <a:rPr lang="en-US" sz="2400" i="1" dirty="0" smtClean="0">
                <a:latin typeface="+mn-lt"/>
              </a:rPr>
              <a:t>interface…</a:t>
            </a:r>
            <a:endParaRPr lang="en-US" sz="2400" i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337668"/>
            <a:ext cx="2324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Allows to use an instance with its mother type</a:t>
            </a:r>
          </a:p>
          <a:p>
            <a:r>
              <a:rPr lang="en-US" dirty="0" smtClean="0">
                <a:ea typeface="ＭＳ Ｐゴシック" pitchFamily="34" charset="-128"/>
              </a:rPr>
              <a:t>Example: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Create an array of Poultry and put Ducks and Chickens (where Chickens and Ducks are Poultries)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84859"/>
              </p:ext>
            </p:extLst>
          </p:nvPr>
        </p:nvGraphicFramePr>
        <p:xfrm>
          <a:off x="2571736" y="3145532"/>
          <a:ext cx="4000528" cy="1854200"/>
        </p:xfrm>
        <a:graphic>
          <a:graphicData uri="http://schemas.openxmlformats.org/drawingml/2006/table">
            <a:tbl>
              <a:tblPr firstRow="1" bandRow="1"/>
              <a:tblGrid>
                <a:gridCol w="4000528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fr-FR" dirty="0" err="1" smtClean="0"/>
                        <a:t>Array</a:t>
                      </a:r>
                      <a:r>
                        <a:rPr lang="fr-FR" dirty="0" smtClean="0"/>
                        <a:t> of </a:t>
                      </a:r>
                      <a:r>
                        <a:rPr lang="fr-FR" dirty="0" err="1" smtClean="0"/>
                        <a:t>Ducks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 smtClean="0"/>
                        <a:t>Duck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georges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 smtClean="0"/>
                        <a:t>Duck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gertrude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 smtClean="0"/>
                        <a:t>Chicken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georgette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 smtClean="0"/>
                        <a:t>Chicken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alberta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4" descr="5439-Designaxl-PouleMarr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4145664"/>
            <a:ext cx="43021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5" descr="5438-Designaxl-PouleBlanch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3983" y="4534601"/>
            <a:ext cx="4714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6" descr="Thunderbirddar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2796" y="3391601"/>
            <a:ext cx="40322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7" descr="Tatice-Thunderbi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9858" y="3748789"/>
            <a:ext cx="4032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63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Allows to declare a variable with the mother type and instantiate it with the subclass type: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à coins arrondis 4"/>
          <p:cNvSpPr/>
          <p:nvPr/>
        </p:nvSpPr>
        <p:spPr>
          <a:xfrm>
            <a:off x="0" y="1993404"/>
            <a:ext cx="9540552" cy="3653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 (String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myCat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Cat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("Fifou","Blue",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70,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"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","Tigrou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Aft>
                <a:spcPts val="1200"/>
              </a:spcAf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"Doudou"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"Green"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,6)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tabCatLike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[4];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tabCatLike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myCat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tabCatLike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myCatLike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"The first cat of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table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 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		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[0].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You </a:t>
            </a:r>
            <a:r>
              <a:rPr lang="en-US" dirty="0">
                <a:ea typeface="ＭＳ Ｐゴシック" pitchFamily="34" charset="-128"/>
              </a:rPr>
              <a:t>can only call methods defined into </a:t>
            </a:r>
            <a:r>
              <a:rPr lang="en-US" dirty="0" err="1">
                <a:ea typeface="ＭＳ Ｐゴシック" pitchFamily="34" charset="-128"/>
              </a:rPr>
              <a:t>CatLike</a:t>
            </a:r>
            <a:r>
              <a:rPr lang="en-US" dirty="0">
                <a:ea typeface="ＭＳ Ｐゴシック" pitchFamily="34" charset="-128"/>
              </a:rPr>
              <a:t> class on array elements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Because for the compiler, elements have </a:t>
            </a:r>
            <a:r>
              <a:rPr lang="en-US" dirty="0" err="1">
                <a:ea typeface="ＭＳ Ｐゴシック" pitchFamily="34" charset="-128"/>
              </a:rPr>
              <a:t>CatLike</a:t>
            </a:r>
            <a:r>
              <a:rPr lang="en-US" dirty="0">
                <a:ea typeface="ＭＳ Ｐゴシック" pitchFamily="34" charset="-128"/>
              </a:rPr>
              <a:t> type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To call a Cat method, </a:t>
            </a:r>
            <a:r>
              <a:rPr lang="en-US" b="1" dirty="0">
                <a:ea typeface="ＭＳ Ｐゴシック" pitchFamily="34" charset="-128"/>
              </a:rPr>
              <a:t>cast</a:t>
            </a:r>
            <a:r>
              <a:rPr lang="en-US" dirty="0">
                <a:ea typeface="ＭＳ Ｐゴシック" pitchFamily="34" charset="-128"/>
              </a:rPr>
              <a:t> the result into Cat </a:t>
            </a:r>
            <a:r>
              <a:rPr lang="en-US" dirty="0" smtClean="0">
                <a:ea typeface="ＭＳ Ｐゴシック" pitchFamily="34" charset="-128"/>
              </a:rPr>
              <a:t>type!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Cat </a:t>
            </a:r>
            <a:r>
              <a:rPr lang="en-US" dirty="0" err="1" smtClean="0">
                <a:ea typeface="ＭＳ Ｐゴシック" pitchFamily="34" charset="-128"/>
              </a:rPr>
              <a:t>myCat</a:t>
            </a:r>
            <a:r>
              <a:rPr lang="en-US" dirty="0" smtClean="0">
                <a:ea typeface="ＭＳ Ｐゴシック" pitchFamily="34" charset="-128"/>
              </a:rPr>
              <a:t> = (Cat) </a:t>
            </a:r>
            <a:r>
              <a:rPr lang="en-US" dirty="0" err="1" smtClean="0">
                <a:ea typeface="ＭＳ Ｐゴシック" pitchFamily="34" charset="-128"/>
              </a:rPr>
              <a:t>myCatLikeVariable</a:t>
            </a:r>
            <a:r>
              <a:rPr lang="en-US" dirty="0" smtClean="0">
                <a:ea typeface="ＭＳ Ｐゴシック" pitchFamily="34" charset="-128"/>
              </a:rPr>
              <a:t>;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/>
              <a:t>You have the </a:t>
            </a:r>
            <a:r>
              <a:rPr lang="en-US" b="1" dirty="0"/>
              <a:t>declared type</a:t>
            </a:r>
            <a:r>
              <a:rPr lang="en-US" dirty="0"/>
              <a:t> and the </a:t>
            </a:r>
            <a:r>
              <a:rPr lang="en-US" b="1" dirty="0"/>
              <a:t>real type</a:t>
            </a:r>
            <a:r>
              <a:rPr lang="en-US" b="1" dirty="0" smtClean="0"/>
              <a:t>.</a:t>
            </a:r>
          </a:p>
          <a:p>
            <a:pPr lvl="1"/>
            <a:r>
              <a:rPr lang="en-US" dirty="0"/>
              <a:t>You can put in an array of </a:t>
            </a:r>
            <a:r>
              <a:rPr lang="en-US" b="1" dirty="0"/>
              <a:t>declared </a:t>
            </a:r>
            <a:r>
              <a:rPr lang="en-US" b="1" dirty="0" smtClean="0"/>
              <a:t>type</a:t>
            </a:r>
            <a:r>
              <a:rPr lang="en-US" dirty="0" smtClean="0"/>
              <a:t>, instances of declared type and real type (as long as real type </a:t>
            </a:r>
            <a:r>
              <a:rPr lang="en-US" b="1" dirty="0" smtClean="0"/>
              <a:t>extends</a:t>
            </a:r>
            <a:r>
              <a:rPr lang="en-US" dirty="0" smtClean="0"/>
              <a:t> declared type)</a:t>
            </a:r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Object </a:t>
            </a:r>
            <a:r>
              <a:rPr lang="fr-FR" dirty="0" err="1" smtClean="0">
                <a:ea typeface="ＭＳ Ｐゴシック" pitchFamily="34" charset="-128"/>
              </a:rPr>
              <a:t>superclass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Object </a:t>
            </a:r>
            <a:r>
              <a:rPr lang="en-US" dirty="0" smtClean="0">
                <a:ea typeface="ＭＳ Ｐゴシック" pitchFamily="34" charset="-128"/>
              </a:rPr>
              <a:t>superclass: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Is </a:t>
            </a:r>
            <a:r>
              <a:rPr lang="en-US" dirty="0">
                <a:ea typeface="ＭＳ Ｐゴシック" pitchFamily="34" charset="-128"/>
              </a:rPr>
              <a:t>the root class of all </a:t>
            </a:r>
            <a:r>
              <a:rPr lang="en-US" dirty="0" smtClean="0">
                <a:ea typeface="ＭＳ Ｐゴシック" pitchFamily="34" charset="-128"/>
              </a:rPr>
              <a:t>classes! (Even if you don't extend it…)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Has </a:t>
            </a:r>
            <a:r>
              <a:rPr lang="en-US" dirty="0">
                <a:ea typeface="ＭＳ Ｐゴシック" pitchFamily="34" charset="-128"/>
              </a:rPr>
              <a:t>methods you can </a:t>
            </a:r>
            <a:r>
              <a:rPr lang="en-US" dirty="0" smtClean="0">
                <a:ea typeface="ＭＳ Ｐゴシック" pitchFamily="34" charset="-128"/>
              </a:rPr>
              <a:t>override: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89834"/>
              </p:ext>
            </p:extLst>
          </p:nvPr>
        </p:nvGraphicFramePr>
        <p:xfrm>
          <a:off x="323528" y="2697068"/>
          <a:ext cx="849694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5095"/>
                <a:gridCol w="46418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public 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boolean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e</a:t>
                      </a:r>
                      <a:r>
                        <a:rPr lang="fr-FR" dirty="0" err="1" smtClean="0"/>
                        <a:t>quals</a:t>
                      </a:r>
                      <a:r>
                        <a:rPr lang="fr-FR" dirty="0" smtClean="0"/>
                        <a:t>(Object o)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Indicates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whether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object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equal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baseline="0" dirty="0" err="1" smtClean="0"/>
                        <a:t>this</a:t>
                      </a:r>
                      <a:r>
                        <a:rPr lang="fr-FR" baseline="0" dirty="0" smtClean="0"/>
                        <a:t> one, </a:t>
                      </a:r>
                      <a:r>
                        <a:rPr lang="fr-FR" baseline="0" dirty="0" err="1" smtClean="0"/>
                        <a:t>according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your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choice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public String </a:t>
                      </a:r>
                      <a:r>
                        <a:rPr lang="fr-FR" dirty="0" err="1" smtClean="0"/>
                        <a:t>toString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Returns</a:t>
                      </a:r>
                      <a:r>
                        <a:rPr lang="fr-FR" dirty="0" smtClean="0"/>
                        <a:t> a String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representation</a:t>
                      </a:r>
                      <a:r>
                        <a:rPr lang="fr-FR" baseline="0" dirty="0" smtClean="0"/>
                        <a:t> of the </a:t>
                      </a:r>
                      <a:r>
                        <a:rPr lang="fr-FR" baseline="0" dirty="0" err="1" smtClean="0"/>
                        <a:t>object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public </a:t>
                      </a:r>
                      <a:r>
                        <a:rPr lang="fr-FR" dirty="0" err="1" smtClean="0"/>
                        <a:t>int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hashCode</a:t>
                      </a:r>
                      <a:r>
                        <a:rPr lang="fr-FR" baseline="0" dirty="0" smtClean="0"/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Returns</a:t>
                      </a:r>
                      <a:r>
                        <a:rPr lang="fr-FR" dirty="0" smtClean="0"/>
                        <a:t> the hash code value of </a:t>
                      </a:r>
                      <a:r>
                        <a:rPr lang="fr-FR" dirty="0" err="1" smtClean="0"/>
                        <a:t>this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object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public </a:t>
                      </a:r>
                      <a:r>
                        <a:rPr lang="fr-FR" dirty="0" err="1" smtClean="0"/>
                        <a:t>void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finalize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called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when</a:t>
                      </a:r>
                      <a:r>
                        <a:rPr lang="fr-FR" baseline="0" dirty="0" smtClean="0"/>
                        <a:t> the instance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destroyed</a:t>
                      </a:r>
                      <a:r>
                        <a:rPr lang="fr-FR" baseline="0" dirty="0" smtClean="0"/>
                        <a:t> by the </a:t>
                      </a:r>
                      <a:r>
                        <a:rPr lang="fr-FR" baseline="0" dirty="0" err="1" smtClean="0"/>
                        <a:t>Garbage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Collector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7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Object </a:t>
            </a:r>
            <a:r>
              <a:rPr lang="fr-FR" dirty="0" err="1" smtClean="0">
                <a:ea typeface="ＭＳ Ｐゴシック" pitchFamily="34" charset="-128"/>
              </a:rPr>
              <a:t>superclass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</a:t>
            </a:r>
            <a:r>
              <a:rPr lang="en-US" dirty="0" err="1">
                <a:ea typeface="ＭＳ Ｐゴシック" pitchFamily="34" charset="-128"/>
              </a:rPr>
              <a:t>toString</a:t>
            </a:r>
            <a:r>
              <a:rPr lang="en-US" dirty="0">
                <a:ea typeface="ＭＳ Ｐゴシック" pitchFamily="34" charset="-128"/>
              </a:rPr>
              <a:t>() </a:t>
            </a:r>
            <a:r>
              <a:rPr lang="en-US" dirty="0" smtClean="0">
                <a:ea typeface="ＭＳ Ｐゴシック" pitchFamily="34" charset="-128"/>
              </a:rPr>
              <a:t>method: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Useful to return a textual representation of an object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497460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wonderful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:)"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Object </a:t>
            </a:r>
            <a:r>
              <a:rPr lang="fr-FR" dirty="0" err="1" smtClean="0">
                <a:ea typeface="ＭＳ Ｐゴシック" pitchFamily="34" charset="-128"/>
              </a:rPr>
              <a:t>superclass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equals() method 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Returns true if two objects’ references are equals. It is:</a:t>
            </a:r>
            <a:endParaRPr lang="en-US" dirty="0">
              <a:ea typeface="ＭＳ Ｐゴシック" pitchFamily="34" charset="-128"/>
            </a:endParaRPr>
          </a:p>
          <a:p>
            <a:pPr lvl="2"/>
            <a:r>
              <a:rPr lang="en-US" dirty="0" smtClean="0">
                <a:ea typeface="ＭＳ Ｐゴシック" pitchFamily="34" charset="-128"/>
              </a:rPr>
              <a:t>Reflexive</a:t>
            </a:r>
            <a:r>
              <a:rPr lang="en-US" dirty="0">
                <a:ea typeface="ＭＳ Ｐゴシック" pitchFamily="34" charset="-128"/>
              </a:rPr>
              <a:t>: </a:t>
            </a:r>
            <a:r>
              <a:rPr lang="en-US" dirty="0" err="1">
                <a:ea typeface="ＭＳ Ｐゴシック" pitchFamily="34" charset="-128"/>
              </a:rPr>
              <a:t>x.equals</a:t>
            </a:r>
            <a:r>
              <a:rPr lang="en-US" dirty="0">
                <a:ea typeface="ＭＳ Ｐゴシック" pitchFamily="34" charset="-128"/>
              </a:rPr>
              <a:t>(x) should return true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Symmetric</a:t>
            </a:r>
            <a:r>
              <a:rPr lang="en-US" dirty="0">
                <a:ea typeface="ＭＳ Ｐゴシック" pitchFamily="34" charset="-128"/>
              </a:rPr>
              <a:t>: </a:t>
            </a:r>
            <a:r>
              <a:rPr lang="en-US" dirty="0" err="1">
                <a:ea typeface="ＭＳ Ｐゴシック" pitchFamily="34" charset="-128"/>
              </a:rPr>
              <a:t>x.equals</a:t>
            </a:r>
            <a:r>
              <a:rPr lang="en-US" dirty="0">
                <a:ea typeface="ＭＳ Ｐゴシック" pitchFamily="34" charset="-128"/>
              </a:rPr>
              <a:t>(y) should return true if and only if </a:t>
            </a:r>
            <a:r>
              <a:rPr lang="en-US" dirty="0" err="1">
                <a:ea typeface="ＭＳ Ｐゴシック" pitchFamily="34" charset="-128"/>
              </a:rPr>
              <a:t>y.equals</a:t>
            </a:r>
            <a:r>
              <a:rPr lang="en-US" dirty="0">
                <a:ea typeface="ＭＳ Ｐゴシック" pitchFamily="34" charset="-128"/>
              </a:rPr>
              <a:t>(x) returns true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T</a:t>
            </a:r>
            <a:r>
              <a:rPr lang="en-US" dirty="0" smtClean="0">
                <a:ea typeface="ＭＳ Ｐゴシック" pitchFamily="34" charset="-128"/>
              </a:rPr>
              <a:t>ransitive</a:t>
            </a:r>
            <a:r>
              <a:rPr lang="en-US" dirty="0">
                <a:ea typeface="ＭＳ Ｐゴシック" pitchFamily="34" charset="-128"/>
              </a:rPr>
              <a:t>: if </a:t>
            </a:r>
            <a:r>
              <a:rPr lang="en-US" dirty="0" err="1">
                <a:ea typeface="ＭＳ Ｐゴシック" pitchFamily="34" charset="-128"/>
              </a:rPr>
              <a:t>x.equals</a:t>
            </a:r>
            <a:r>
              <a:rPr lang="en-US" dirty="0">
                <a:ea typeface="ＭＳ Ｐゴシック" pitchFamily="34" charset="-128"/>
              </a:rPr>
              <a:t>(y) returns true and </a:t>
            </a:r>
            <a:r>
              <a:rPr lang="en-US" dirty="0" err="1">
                <a:ea typeface="ＭＳ Ｐゴシック" pitchFamily="34" charset="-128"/>
              </a:rPr>
              <a:t>y.equals</a:t>
            </a:r>
            <a:r>
              <a:rPr lang="en-US" dirty="0">
                <a:ea typeface="ＭＳ Ｐゴシック" pitchFamily="34" charset="-128"/>
              </a:rPr>
              <a:t>(z) returns true, then </a:t>
            </a:r>
            <a:r>
              <a:rPr lang="en-US" dirty="0" err="1">
                <a:ea typeface="ＭＳ Ｐゴシック" pitchFamily="34" charset="-128"/>
              </a:rPr>
              <a:t>x.equals</a:t>
            </a:r>
            <a:r>
              <a:rPr lang="en-US" dirty="0">
                <a:ea typeface="ＭＳ Ｐゴシック" pitchFamily="34" charset="-128"/>
              </a:rPr>
              <a:t>(z) should return true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Consistent</a:t>
            </a:r>
            <a:r>
              <a:rPr lang="en-US" dirty="0">
                <a:ea typeface="ＭＳ Ｐゴシック" pitchFamily="34" charset="-128"/>
              </a:rPr>
              <a:t>: multiple invocations of </a:t>
            </a:r>
            <a:r>
              <a:rPr lang="en-US" dirty="0" err="1">
                <a:ea typeface="ＭＳ Ｐゴシック" pitchFamily="34" charset="-128"/>
              </a:rPr>
              <a:t>x.equals</a:t>
            </a:r>
            <a:r>
              <a:rPr lang="en-US" dirty="0">
                <a:ea typeface="ＭＳ Ｐゴシック" pitchFamily="34" charset="-128"/>
              </a:rPr>
              <a:t>(y) consistently return true or consistently return false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For any non-null reference value x, </a:t>
            </a:r>
            <a:r>
              <a:rPr lang="en-US" dirty="0" err="1">
                <a:ea typeface="ＭＳ Ｐゴシック" pitchFamily="34" charset="-128"/>
              </a:rPr>
              <a:t>x.equals</a:t>
            </a:r>
            <a:r>
              <a:rPr lang="en-US" dirty="0">
                <a:ea typeface="ＭＳ Ｐゴシック" pitchFamily="34" charset="-128"/>
              </a:rPr>
              <a:t>(null) should return false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0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Object </a:t>
            </a:r>
            <a:r>
              <a:rPr lang="fr-FR" dirty="0" err="1" smtClean="0">
                <a:ea typeface="ＭＳ Ｐゴシック" pitchFamily="34" charset="-128"/>
              </a:rPr>
              <a:t>superclass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</a:t>
            </a:r>
            <a:r>
              <a:rPr lang="en-US" dirty="0" err="1">
                <a:ea typeface="ＭＳ Ｐゴシック" pitchFamily="34" charset="-128"/>
              </a:rPr>
              <a:t>hashCode</a:t>
            </a:r>
            <a:r>
              <a:rPr lang="en-US" dirty="0">
                <a:ea typeface="ＭＳ Ｐゴシック" pitchFamily="34" charset="-128"/>
              </a:rPr>
              <a:t>() and equals()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method: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Note that it is generally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necessary </a:t>
            </a:r>
            <a:r>
              <a:rPr lang="en-US" dirty="0">
                <a:ea typeface="ＭＳ Ｐゴシック" pitchFamily="34" charset="-128"/>
              </a:rPr>
              <a:t>to override the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hashCode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method whenever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>
                <a:ea typeface="ＭＳ Ｐゴシック" pitchFamily="34" charset="-128"/>
              </a:rPr>
              <a:t>equals one is </a:t>
            </a:r>
            <a:r>
              <a:rPr lang="en-US" dirty="0" smtClean="0">
                <a:ea typeface="ＭＳ Ｐゴシック" pitchFamily="34" charset="-128"/>
              </a:rPr>
              <a:t>override!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kern="0" dirty="0"/>
              <a:t>Don’t be afraid, Eclipse can 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generate </a:t>
            </a:r>
            <a:r>
              <a:rPr lang="en-US" kern="0" dirty="0"/>
              <a:t>these methods </a:t>
            </a:r>
            <a:r>
              <a:rPr lang="en-US" kern="0" dirty="0" smtClean="0">
                <a:sym typeface="Wingdings"/>
              </a:rPr>
              <a:t></a:t>
            </a:r>
            <a:endParaRPr lang="en-US" kern="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een shot 2011-04-21 at 1.57.2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" r="14905" b="12225"/>
          <a:stretch/>
        </p:blipFill>
        <p:spPr>
          <a:xfrm>
            <a:off x="5364088" y="1273324"/>
            <a:ext cx="3555415" cy="3816424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2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Abstract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Do not have a body</a:t>
            </a:r>
          </a:p>
          <a:p>
            <a:r>
              <a:rPr lang="en-US" dirty="0">
                <a:ea typeface="ＭＳ Ｐゴシック" pitchFamily="34" charset="-128"/>
              </a:rPr>
              <a:t>Can only be in abstract classes or in interfaces</a:t>
            </a:r>
          </a:p>
          <a:p>
            <a:r>
              <a:rPr lang="en-US" dirty="0">
                <a:ea typeface="ＭＳ Ｐゴシック" pitchFamily="34" charset="-128"/>
              </a:rPr>
              <a:t>Subclasses must define the </a:t>
            </a:r>
            <a:r>
              <a:rPr lang="en-US" dirty="0" smtClean="0">
                <a:ea typeface="ＭＳ Ｐゴシック" pitchFamily="34" charset="-128"/>
              </a:rPr>
              <a:t>body</a:t>
            </a:r>
            <a:endParaRPr lang="en-US" dirty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Why use it?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To generalize a behavior in all subclasses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Abstract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705372"/>
            <a:ext cx="8785225" cy="13681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abstract class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abstract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shout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//The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subclasses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MUST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redefine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!!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179512" y="3289548"/>
            <a:ext cx="8785225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 //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Method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redefinition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shout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Miaouuuu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What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is</a:t>
            </a:r>
            <a:r>
              <a:rPr lang="fr-FR" dirty="0" smtClean="0">
                <a:ea typeface="ＭＳ Ｐゴシック" pitchFamily="34" charset="-128"/>
              </a:rPr>
              <a:t> a class?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structure having </a:t>
            </a:r>
            <a:r>
              <a:rPr lang="en-US" b="1" dirty="0">
                <a:ea typeface="ＭＳ Ｐゴシック" pitchFamily="34" charset="-128"/>
              </a:rPr>
              <a:t>attributes</a:t>
            </a:r>
            <a:r>
              <a:rPr lang="en-US" dirty="0">
                <a:ea typeface="ＭＳ Ｐゴシック" pitchFamily="34" charset="-128"/>
              </a:rPr>
              <a:t> and </a:t>
            </a:r>
            <a:r>
              <a:rPr lang="en-US" b="1" dirty="0">
                <a:ea typeface="ＭＳ Ｐゴシック" pitchFamily="34" charset="-128"/>
              </a:rPr>
              <a:t>methods</a:t>
            </a:r>
          </a:p>
          <a:p>
            <a:r>
              <a:rPr lang="en-US" dirty="0">
                <a:ea typeface="ＭＳ Ｐゴシック" pitchFamily="34" charset="-128"/>
              </a:rPr>
              <a:t>Definition of a group of objects having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Same characteristics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Same behavior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Example: every car can slows down, has 4 wheels, …</a:t>
            </a:r>
          </a:p>
          <a:p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>
                <a:ea typeface="ＭＳ Ｐゴシック" pitchFamily="34" charset="-128"/>
              </a:rPr>
              <a:t>data type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That we can make </a:t>
            </a:r>
            <a:r>
              <a:rPr lang="en-US" b="1" dirty="0">
                <a:ea typeface="ＭＳ Ｐゴシック" pitchFamily="34" charset="-128"/>
              </a:rPr>
              <a:t>instances</a:t>
            </a:r>
            <a:r>
              <a:rPr lang="en-US" dirty="0">
                <a:ea typeface="ＭＳ Ｐゴシック" pitchFamily="34" charset="-128"/>
              </a:rPr>
              <a:t> of it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9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Abstract class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Kind of skeleton for subclasses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Declared with the abstract keyword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Can not be instantiated !!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No new </a:t>
            </a:r>
            <a:r>
              <a:rPr lang="en-US" dirty="0" err="1">
                <a:ea typeface="ＭＳ Ｐゴシック" pitchFamily="34" charset="-128"/>
              </a:rPr>
              <a:t>MyAbstractClass</a:t>
            </a:r>
            <a:r>
              <a:rPr lang="en-US" dirty="0">
                <a:ea typeface="ＭＳ Ｐゴシック" pitchFamily="34" charset="-128"/>
              </a:rPr>
              <a:t>();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Can contains :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Instance attributes and </a:t>
            </a:r>
            <a:r>
              <a:rPr lang="en-US" dirty="0" smtClean="0">
                <a:ea typeface="ＭＳ Ｐゴシック" pitchFamily="34" charset="-128"/>
              </a:rPr>
              <a:t>methods, class </a:t>
            </a:r>
            <a:r>
              <a:rPr lang="en-US" dirty="0">
                <a:ea typeface="ＭＳ Ｐゴシック" pitchFamily="34" charset="-128"/>
              </a:rPr>
              <a:t>attributes and methods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Constructors !!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Abstract methods :</a:t>
            </a:r>
          </a:p>
          <a:p>
            <a:pPr lvl="3"/>
            <a:r>
              <a:rPr lang="en-US" dirty="0">
                <a:ea typeface="ＭＳ Ｐゴシック" pitchFamily="34" charset="-128"/>
              </a:rPr>
              <a:t>Without body</a:t>
            </a:r>
          </a:p>
          <a:p>
            <a:pPr lvl="3"/>
            <a:r>
              <a:rPr lang="en-US" dirty="0">
                <a:ea typeface="ＭＳ Ｐゴシック" pitchFamily="34" charset="-128"/>
              </a:rPr>
              <a:t>Obligatory defined in the subclasses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5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An </a:t>
            </a:r>
            <a:r>
              <a:rPr lang="en-US" dirty="0">
                <a:ea typeface="ＭＳ Ｐゴシック" pitchFamily="34" charset="-128"/>
              </a:rPr>
              <a:t>agreement of class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Defines </a:t>
            </a:r>
            <a:r>
              <a:rPr lang="en-US" dirty="0">
                <a:ea typeface="ＭＳ Ｐゴシック" pitchFamily="34" charset="-128"/>
              </a:rPr>
              <a:t>the methods to </a:t>
            </a:r>
            <a:r>
              <a:rPr lang="en-US" i="1" dirty="0">
                <a:ea typeface="ＭＳ Ｐゴシック" pitchFamily="34" charset="-128"/>
              </a:rPr>
              <a:t>implement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Abstract </a:t>
            </a:r>
            <a:r>
              <a:rPr lang="en-US" dirty="0" smtClean="0">
                <a:ea typeface="ＭＳ Ｐゴシック" pitchFamily="34" charset="-128"/>
              </a:rPr>
              <a:t>Methods!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Can contain </a:t>
            </a:r>
            <a:r>
              <a:rPr lang="en-US" b="1" dirty="0">
                <a:ea typeface="ＭＳ Ｐゴシック" pitchFamily="34" charset="-128"/>
              </a:rPr>
              <a:t>public static final </a:t>
            </a:r>
            <a:r>
              <a:rPr lang="en-US" dirty="0">
                <a:ea typeface="ＭＳ Ｐゴシック" pitchFamily="34" charset="-128"/>
              </a:rPr>
              <a:t>variables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Can </a:t>
            </a:r>
            <a:r>
              <a:rPr lang="en-US" dirty="0">
                <a:ea typeface="ＭＳ Ｐゴシック" pitchFamily="34" charset="-128"/>
              </a:rPr>
              <a:t>not be instantiated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Declared with the </a:t>
            </a:r>
            <a:r>
              <a:rPr lang="en-US" b="1" dirty="0">
                <a:ea typeface="ＭＳ Ｐゴシック" pitchFamily="34" charset="-128"/>
              </a:rPr>
              <a:t>interface</a:t>
            </a:r>
            <a:r>
              <a:rPr lang="en-US" dirty="0">
                <a:ea typeface="ＭＳ Ｐゴシック" pitchFamily="34" charset="-128"/>
              </a:rPr>
              <a:t> keyword</a:t>
            </a:r>
          </a:p>
          <a:p>
            <a:pPr>
              <a:spcBef>
                <a:spcPts val="2424"/>
              </a:spcBef>
            </a:pPr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>
                <a:ea typeface="ＭＳ Ｐゴシック" pitchFamily="34" charset="-128"/>
              </a:rPr>
              <a:t>class can </a:t>
            </a:r>
            <a:r>
              <a:rPr lang="en-US" b="1" dirty="0">
                <a:ea typeface="ＭＳ Ｐゴシック" pitchFamily="34" charset="-128"/>
              </a:rPr>
              <a:t>implements</a:t>
            </a:r>
            <a:r>
              <a:rPr lang="en-US" dirty="0">
                <a:ea typeface="ＭＳ Ｐゴシック" pitchFamily="34" charset="-128"/>
              </a:rPr>
              <a:t> several interfaces</a:t>
            </a:r>
          </a:p>
          <a:p>
            <a:r>
              <a:rPr lang="en-US" dirty="0">
                <a:ea typeface="ＭＳ Ｐゴシック" pitchFamily="34" charset="-128"/>
              </a:rPr>
              <a:t>An interface can </a:t>
            </a:r>
            <a:r>
              <a:rPr lang="en-US" b="1" dirty="0">
                <a:ea typeface="ＭＳ Ｐゴシック" pitchFamily="34" charset="-128"/>
              </a:rPr>
              <a:t>extends</a:t>
            </a:r>
            <a:r>
              <a:rPr lang="en-US" dirty="0">
                <a:ea typeface="ＭＳ Ｐゴシック" pitchFamily="34" charset="-128"/>
              </a:rPr>
              <a:t> several interfaces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215391" y="1650678"/>
            <a:ext cx="8785225" cy="17828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shout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Methods</a:t>
            </a:r>
            <a:r>
              <a:rPr lang="fr-FR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are </a:t>
            </a:r>
            <a:r>
              <a:rPr lang="fr-FR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implicitly</a:t>
            </a:r>
            <a:r>
              <a:rPr lang="fr-FR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abstract</a:t>
            </a: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eat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hunt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Interface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0"/>
            <a:r>
              <a:rPr lang="en-US" kern="0" dirty="0"/>
              <a:t>In Tiger, we must define the methods of the Animal &amp; Wild interfaces and abstract methods of </a:t>
            </a:r>
            <a:r>
              <a:rPr lang="en-US" kern="0" dirty="0" err="1" smtClean="0"/>
              <a:t>CatLike</a:t>
            </a:r>
            <a:endParaRPr lang="en-US" kern="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195736" y="2776200"/>
            <a:ext cx="993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</a:rPr>
              <a:t>extends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300192" y="2829760"/>
            <a:ext cx="1364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</a:rPr>
              <a:t>implements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2" name="ZoneTexte 23"/>
          <p:cNvSpPr txBox="1">
            <a:spLocks noChangeArrowheads="1"/>
          </p:cNvSpPr>
          <p:nvPr/>
        </p:nvSpPr>
        <p:spPr bwMode="auto">
          <a:xfrm>
            <a:off x="1426468" y="2153394"/>
            <a:ext cx="2857500" cy="369887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abstract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class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CatLike {</a:t>
            </a:r>
          </a:p>
        </p:txBody>
      </p:sp>
      <p:sp>
        <p:nvSpPr>
          <p:cNvPr id="23" name="ZoneTexte 24"/>
          <p:cNvSpPr txBox="1">
            <a:spLocks noChangeArrowheads="1"/>
          </p:cNvSpPr>
          <p:nvPr/>
        </p:nvSpPr>
        <p:spPr bwMode="auto">
          <a:xfrm>
            <a:off x="4822031" y="2153394"/>
            <a:ext cx="2857500" cy="369887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interface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800" b="0" i="1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Wild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{</a:t>
            </a:r>
          </a:p>
        </p:txBody>
      </p:sp>
      <p:sp>
        <p:nvSpPr>
          <p:cNvPr id="24" name="ZoneTexte 25"/>
          <p:cNvSpPr txBox="1">
            <a:spLocks noChangeArrowheads="1"/>
          </p:cNvSpPr>
          <p:nvPr/>
        </p:nvSpPr>
        <p:spPr bwMode="auto">
          <a:xfrm>
            <a:off x="1464469" y="3505572"/>
            <a:ext cx="6215062" cy="369888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class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Tiger 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extends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CatLike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implements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800" b="0" i="1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Wild</a:t>
            </a: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{</a:t>
            </a:r>
          </a:p>
        </p:txBody>
      </p:sp>
      <p:cxnSp>
        <p:nvCxnSpPr>
          <p:cNvPr id="25" name="Connecteur droit avec flèche 31"/>
          <p:cNvCxnSpPr>
            <a:cxnSpLocks noChangeShapeType="1"/>
            <a:stCxn id="24" idx="0"/>
            <a:endCxn id="22" idx="2"/>
          </p:cNvCxnSpPr>
          <p:nvPr/>
        </p:nvCxnSpPr>
        <p:spPr bwMode="auto">
          <a:xfrm flipH="1" flipV="1">
            <a:off x="2855218" y="2523281"/>
            <a:ext cx="1716782" cy="982291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cxnSp>
        <p:nvCxnSpPr>
          <p:cNvPr id="26" name="Connecteur droit avec flèche 33"/>
          <p:cNvCxnSpPr>
            <a:cxnSpLocks noChangeShapeType="1"/>
            <a:endCxn id="23" idx="2"/>
          </p:cNvCxnSpPr>
          <p:nvPr/>
        </p:nvCxnSpPr>
        <p:spPr bwMode="auto">
          <a:xfrm flipV="1">
            <a:off x="6228184" y="2523281"/>
            <a:ext cx="22597" cy="982291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27" name="ZoneTexte 24"/>
          <p:cNvSpPr txBox="1">
            <a:spLocks noChangeArrowheads="1"/>
          </p:cNvSpPr>
          <p:nvPr/>
        </p:nvSpPr>
        <p:spPr bwMode="auto">
          <a:xfrm>
            <a:off x="4810844" y="975445"/>
            <a:ext cx="2857500" cy="369887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interface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Animal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{</a:t>
            </a:r>
          </a:p>
        </p:txBody>
      </p:sp>
      <p:cxnSp>
        <p:nvCxnSpPr>
          <p:cNvPr id="28" name="Connecteur droit avec flèche 31"/>
          <p:cNvCxnSpPr>
            <a:cxnSpLocks noChangeShapeType="1"/>
            <a:stCxn id="23" idx="0"/>
            <a:endCxn id="27" idx="2"/>
          </p:cNvCxnSpPr>
          <p:nvPr/>
        </p:nvCxnSpPr>
        <p:spPr bwMode="auto">
          <a:xfrm flipH="1" flipV="1">
            <a:off x="6239594" y="1345332"/>
            <a:ext cx="11187" cy="808062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6671913" y="1564697"/>
            <a:ext cx="993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</a:rPr>
              <a:t>extends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(1/9)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 </a:t>
            </a:r>
            <a:r>
              <a:rPr lang="fr-FR" dirty="0" err="1"/>
              <a:t>you</a:t>
            </a:r>
            <a:r>
              <a:rPr lang="fr-FR" dirty="0"/>
              <a:t> know the </a:t>
            </a:r>
            <a:r>
              <a:rPr lang="fr-FR" dirty="0" err="1"/>
              <a:t>Conway’s</a:t>
            </a:r>
            <a:r>
              <a:rPr lang="fr-FR" dirty="0"/>
              <a:t> Game of Life ?</a:t>
            </a:r>
          </a:p>
          <a:p>
            <a:pPr lvl="1"/>
            <a:r>
              <a:rPr lang="fr-FR" dirty="0" err="1"/>
              <a:t>It’s</a:t>
            </a:r>
            <a:r>
              <a:rPr lang="fr-FR" dirty="0"/>
              <a:t> a cellular automation </a:t>
            </a:r>
            <a:r>
              <a:rPr lang="fr-FR" dirty="0" err="1"/>
              <a:t>devised</a:t>
            </a:r>
            <a:r>
              <a:rPr lang="fr-FR" dirty="0"/>
              <a:t> by the British </a:t>
            </a:r>
            <a:r>
              <a:rPr lang="fr-FR" dirty="0" err="1"/>
              <a:t>mathematician</a:t>
            </a:r>
            <a:r>
              <a:rPr lang="fr-FR" dirty="0"/>
              <a:t> John Horton </a:t>
            </a:r>
            <a:r>
              <a:rPr lang="fr-FR" dirty="0" err="1"/>
              <a:t>Conway</a:t>
            </a:r>
            <a:r>
              <a:rPr lang="fr-FR" dirty="0"/>
              <a:t> in 1970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zero-player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</a:t>
            </a:r>
          </a:p>
          <a:p>
            <a:pPr lvl="2"/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evolution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by </a:t>
            </a:r>
            <a:r>
              <a:rPr lang="fr-FR" dirty="0" err="1"/>
              <a:t>its</a:t>
            </a:r>
            <a:r>
              <a:rPr lang="fr-FR" dirty="0"/>
              <a:t> initial state, </a:t>
            </a:r>
            <a:r>
              <a:rPr lang="fr-FR" dirty="0" err="1"/>
              <a:t>requiring</a:t>
            </a:r>
            <a:r>
              <a:rPr lang="fr-FR" dirty="0"/>
              <a:t> no </a:t>
            </a:r>
            <a:r>
              <a:rPr lang="fr-FR" dirty="0" err="1"/>
              <a:t>further</a:t>
            </a:r>
            <a:r>
              <a:rPr lang="fr-FR" dirty="0"/>
              <a:t> input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/>
              <a:t>We’re</a:t>
            </a:r>
            <a:r>
              <a:rPr lang="fr-FR" dirty="0"/>
              <a:t> </a:t>
            </a:r>
            <a:r>
              <a:rPr lang="fr-FR" dirty="0" err="1"/>
              <a:t>gonna</a:t>
            </a:r>
            <a:r>
              <a:rPr lang="fr-FR" dirty="0"/>
              <a:t> </a:t>
            </a:r>
            <a:r>
              <a:rPr lang="fr-FR" dirty="0" err="1"/>
              <a:t>develop</a:t>
            </a:r>
            <a:r>
              <a:rPr lang="fr-FR" dirty="0"/>
              <a:t> one in Java </a:t>
            </a:r>
            <a:r>
              <a:rPr lang="fr-FR" dirty="0" err="1"/>
              <a:t>Language</a:t>
            </a:r>
            <a:r>
              <a:rPr lang="fr-FR" dirty="0"/>
              <a:t> !</a:t>
            </a:r>
          </a:p>
          <a:p>
            <a:pPr lvl="1"/>
            <a:endParaRPr lang="fr-FR" dirty="0" smtClean="0"/>
          </a:p>
          <a:p>
            <a:pPr lvl="1"/>
            <a:r>
              <a:rPr lang="en-US" dirty="0"/>
              <a:t>More information is available on Wikipedia :</a:t>
            </a: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http://en.wikipedia.org/wiki/Conway%</a:t>
            </a:r>
            <a:r>
              <a:rPr lang="en-US" sz="2000" dirty="0" smtClean="0">
                <a:hlinkClick r:id="rId2"/>
              </a:rPr>
              <a:t>27s_Game_of_Life</a:t>
            </a:r>
            <a:endParaRPr lang="en-US" sz="200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(2/9)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rules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universe</a:t>
            </a:r>
            <a:r>
              <a:rPr lang="fr-FR" dirty="0"/>
              <a:t> of the Game of Life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infinite</a:t>
            </a:r>
            <a:r>
              <a:rPr lang="fr-FR" dirty="0"/>
              <a:t> </a:t>
            </a:r>
            <a:r>
              <a:rPr lang="fr-FR" dirty="0" err="1"/>
              <a:t>two-dimensional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of </a:t>
            </a:r>
            <a:r>
              <a:rPr lang="fr-FR" dirty="0" err="1"/>
              <a:t>cells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one of </a:t>
            </a:r>
            <a:r>
              <a:rPr lang="fr-FR" dirty="0" err="1"/>
              <a:t>two</a:t>
            </a:r>
            <a:r>
              <a:rPr lang="fr-FR" dirty="0"/>
              <a:t> possible states :</a:t>
            </a:r>
          </a:p>
          <a:p>
            <a:pPr lvl="1"/>
            <a:r>
              <a:rPr lang="fr-FR" dirty="0"/>
              <a:t>Live or Dead.</a:t>
            </a:r>
          </a:p>
          <a:p>
            <a:endParaRPr lang="fr-FR" dirty="0"/>
          </a:p>
          <a:p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interacts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eight</a:t>
            </a:r>
            <a:r>
              <a:rPr lang="fr-FR" dirty="0"/>
              <a:t> </a:t>
            </a:r>
            <a:r>
              <a:rPr lang="fr-FR" dirty="0" err="1"/>
              <a:t>neighbors</a:t>
            </a:r>
            <a:r>
              <a:rPr lang="fr-FR" dirty="0"/>
              <a:t>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6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(3/9)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rules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  <a:p>
            <a:pPr lvl="1"/>
            <a:r>
              <a:rPr lang="fr-FR" dirty="0" err="1"/>
              <a:t>At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new </a:t>
            </a:r>
            <a:r>
              <a:rPr lang="fr-FR" dirty="0" err="1"/>
              <a:t>generation</a:t>
            </a:r>
            <a:r>
              <a:rPr lang="fr-FR" dirty="0"/>
              <a:t>, the </a:t>
            </a:r>
            <a:r>
              <a:rPr lang="fr-FR" dirty="0" err="1"/>
              <a:t>following</a:t>
            </a:r>
            <a:r>
              <a:rPr lang="fr-FR" dirty="0"/>
              <a:t> transitions </a:t>
            </a:r>
            <a:r>
              <a:rPr lang="fr-FR" dirty="0" err="1"/>
              <a:t>occur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 err="1"/>
              <a:t>Any</a:t>
            </a:r>
            <a:r>
              <a:rPr lang="fr-FR" dirty="0"/>
              <a:t> live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fewer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live </a:t>
            </a:r>
            <a:r>
              <a:rPr lang="fr-FR" dirty="0" err="1"/>
              <a:t>neighbours</a:t>
            </a:r>
            <a:r>
              <a:rPr lang="fr-FR" dirty="0"/>
              <a:t> dies, as if </a:t>
            </a:r>
            <a:r>
              <a:rPr lang="fr-FR" dirty="0" err="1"/>
              <a:t>caused</a:t>
            </a:r>
            <a:r>
              <a:rPr lang="fr-FR" dirty="0"/>
              <a:t> by </a:t>
            </a:r>
            <a:r>
              <a:rPr lang="fr-FR" dirty="0" err="1"/>
              <a:t>under</a:t>
            </a:r>
            <a:r>
              <a:rPr lang="fr-FR" dirty="0"/>
              <a:t>-population.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 err="1"/>
              <a:t>Any</a:t>
            </a:r>
            <a:r>
              <a:rPr lang="fr-FR" dirty="0"/>
              <a:t> live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or </a:t>
            </a:r>
            <a:r>
              <a:rPr lang="fr-FR" dirty="0" err="1"/>
              <a:t>three</a:t>
            </a:r>
            <a:r>
              <a:rPr lang="fr-FR" dirty="0"/>
              <a:t> live </a:t>
            </a:r>
            <a:r>
              <a:rPr lang="fr-FR" dirty="0" err="1"/>
              <a:t>neighbours</a:t>
            </a:r>
            <a:r>
              <a:rPr lang="fr-FR" dirty="0"/>
              <a:t> </a:t>
            </a:r>
            <a:r>
              <a:rPr lang="fr-FR" dirty="0" err="1"/>
              <a:t>lives</a:t>
            </a:r>
            <a:r>
              <a:rPr lang="fr-FR" dirty="0"/>
              <a:t> on to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 err="1"/>
              <a:t>Any</a:t>
            </a:r>
            <a:r>
              <a:rPr lang="fr-FR" dirty="0"/>
              <a:t> live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live </a:t>
            </a:r>
            <a:r>
              <a:rPr lang="fr-FR" dirty="0" err="1"/>
              <a:t>neighbours</a:t>
            </a:r>
            <a:r>
              <a:rPr lang="fr-FR" dirty="0"/>
              <a:t> dies, as if by </a:t>
            </a:r>
            <a:r>
              <a:rPr lang="fr-FR" dirty="0" err="1"/>
              <a:t>overcrowding</a:t>
            </a:r>
            <a:r>
              <a:rPr lang="fr-FR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dead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exactly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live </a:t>
            </a:r>
            <a:r>
              <a:rPr lang="fr-FR" dirty="0" err="1"/>
              <a:t>neighbours</a:t>
            </a:r>
            <a:r>
              <a:rPr lang="fr-FR" dirty="0"/>
              <a:t> </a:t>
            </a:r>
            <a:r>
              <a:rPr lang="fr-FR" dirty="0" err="1"/>
              <a:t>becomes</a:t>
            </a:r>
            <a:r>
              <a:rPr lang="fr-FR" dirty="0"/>
              <a:t> a live </a:t>
            </a:r>
            <a:r>
              <a:rPr lang="fr-FR" dirty="0" err="1"/>
              <a:t>cell</a:t>
            </a:r>
            <a:r>
              <a:rPr lang="fr-FR" dirty="0"/>
              <a:t>, as if by reproduction.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2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(4/9)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go to code </a:t>
            </a:r>
            <a:r>
              <a:rPr lang="fr-FR" dirty="0" err="1"/>
              <a:t>it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a new Java </a:t>
            </a:r>
            <a:r>
              <a:rPr lang="fr-FR" dirty="0" smtClean="0"/>
              <a:t>Project</a:t>
            </a:r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a new package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b="1" dirty="0" err="1" smtClean="0"/>
              <a:t>com.myschool.gameoflife</a:t>
            </a:r>
            <a:endParaRPr lang="fr-FR" dirty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going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/>
              <a:t>five </a:t>
            </a:r>
            <a:r>
              <a:rPr lang="fr-FR" dirty="0" smtClean="0"/>
              <a:t>java file </a:t>
            </a:r>
            <a:r>
              <a:rPr lang="fr-FR" dirty="0" err="1" smtClean="0"/>
              <a:t>inside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:</a:t>
            </a:r>
            <a:endParaRPr lang="fr-FR" dirty="0"/>
          </a:p>
          <a:p>
            <a:pPr lvl="2"/>
            <a:r>
              <a:rPr lang="fr-FR" b="1" dirty="0" err="1"/>
              <a:t>Launcher</a:t>
            </a:r>
            <a:r>
              <a:rPr lang="fr-FR" dirty="0"/>
              <a:t> : Just a simple class </a:t>
            </a:r>
            <a:r>
              <a:rPr lang="fr-FR" dirty="0" err="1"/>
              <a:t>containing</a:t>
            </a:r>
            <a:r>
              <a:rPr lang="fr-FR" dirty="0"/>
              <a:t> the main </a:t>
            </a:r>
            <a:r>
              <a:rPr lang="fr-FR" dirty="0" err="1" smtClean="0"/>
              <a:t>method</a:t>
            </a:r>
            <a:endParaRPr lang="fr-FR" dirty="0"/>
          </a:p>
          <a:p>
            <a:pPr lvl="2"/>
            <a:r>
              <a:rPr lang="fr-FR" b="1" dirty="0"/>
              <a:t>World</a:t>
            </a:r>
            <a:r>
              <a:rPr lang="fr-FR" dirty="0"/>
              <a:t> : </a:t>
            </a:r>
            <a:r>
              <a:rPr lang="fr-FR" dirty="0" err="1"/>
              <a:t>Represent</a:t>
            </a:r>
            <a:r>
              <a:rPr lang="fr-FR" dirty="0"/>
              <a:t> the world of the </a:t>
            </a:r>
            <a:r>
              <a:rPr lang="fr-FR" dirty="0" err="1" smtClean="0"/>
              <a:t>game</a:t>
            </a:r>
            <a:endParaRPr lang="fr-FR" dirty="0"/>
          </a:p>
          <a:p>
            <a:pPr lvl="2"/>
            <a:r>
              <a:rPr lang="fr-FR" b="1" dirty="0" err="1"/>
              <a:t>Cell</a:t>
            </a:r>
            <a:r>
              <a:rPr lang="fr-FR" dirty="0"/>
              <a:t> : </a:t>
            </a:r>
            <a:r>
              <a:rPr lang="fr-FR" dirty="0" err="1"/>
              <a:t>Represent</a:t>
            </a:r>
            <a:r>
              <a:rPr lang="fr-FR" dirty="0"/>
              <a:t> a </a:t>
            </a:r>
            <a:r>
              <a:rPr lang="fr-FR" dirty="0" err="1"/>
              <a:t>cell</a:t>
            </a:r>
            <a:r>
              <a:rPr lang="fr-FR" dirty="0"/>
              <a:t> of the </a:t>
            </a:r>
            <a:r>
              <a:rPr lang="fr-FR" dirty="0" err="1" smtClean="0"/>
              <a:t>game</a:t>
            </a:r>
            <a:endParaRPr lang="fr-FR" dirty="0"/>
          </a:p>
          <a:p>
            <a:pPr lvl="2"/>
            <a:r>
              <a:rPr lang="fr-FR" b="1" dirty="0" err="1"/>
              <a:t>DeadCell</a:t>
            </a:r>
            <a:r>
              <a:rPr lang="fr-FR" dirty="0"/>
              <a:t> :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representing</a:t>
            </a:r>
            <a:r>
              <a:rPr lang="fr-FR" dirty="0"/>
              <a:t> a </a:t>
            </a:r>
            <a:r>
              <a:rPr lang="fr-FR" dirty="0" err="1"/>
              <a:t>dead</a:t>
            </a:r>
            <a:r>
              <a:rPr lang="fr-FR" dirty="0"/>
              <a:t> </a:t>
            </a:r>
            <a:r>
              <a:rPr lang="fr-FR" dirty="0" smtClean="0"/>
              <a:t>one</a:t>
            </a:r>
            <a:endParaRPr lang="fr-FR" dirty="0"/>
          </a:p>
          <a:p>
            <a:pPr lvl="2"/>
            <a:r>
              <a:rPr lang="fr-FR" b="1" dirty="0" err="1"/>
              <a:t>AliveCell</a:t>
            </a:r>
            <a:r>
              <a:rPr lang="fr-FR" dirty="0"/>
              <a:t> :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representing</a:t>
            </a:r>
            <a:r>
              <a:rPr lang="fr-FR" dirty="0"/>
              <a:t> an alive </a:t>
            </a:r>
            <a:r>
              <a:rPr lang="fr-FR" dirty="0" smtClean="0"/>
              <a:t>one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9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(5/9)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go to code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an interface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b="1" dirty="0" err="1"/>
              <a:t>Cell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It must </a:t>
            </a:r>
            <a:r>
              <a:rPr lang="fr-FR" dirty="0" err="1"/>
              <a:t>contain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abstract </a:t>
            </a:r>
            <a:r>
              <a:rPr lang="fr-FR" dirty="0" err="1"/>
              <a:t>methods</a:t>
            </a:r>
            <a:r>
              <a:rPr lang="fr-FR" dirty="0"/>
              <a:t> :</a:t>
            </a:r>
          </a:p>
          <a:p>
            <a:pPr lvl="3"/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newGeneration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nbNeighbours</a:t>
            </a:r>
            <a:r>
              <a:rPr lang="fr-FR" dirty="0"/>
              <a:t>) :</a:t>
            </a:r>
          </a:p>
          <a:p>
            <a:pPr lvl="4"/>
            <a:r>
              <a:rPr lang="fr-FR" dirty="0"/>
              <a:t>Return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 on the </a:t>
            </a:r>
            <a:r>
              <a:rPr lang="fr-FR" dirty="0" err="1"/>
              <a:t>number</a:t>
            </a:r>
            <a:r>
              <a:rPr lang="fr-FR" dirty="0"/>
              <a:t> of </a:t>
            </a:r>
            <a:r>
              <a:rPr lang="fr-FR" dirty="0" err="1"/>
              <a:t>neighbours</a:t>
            </a:r>
            <a:r>
              <a:rPr lang="fr-FR" dirty="0"/>
              <a:t>.</a:t>
            </a:r>
          </a:p>
          <a:p>
            <a:pPr lvl="3"/>
            <a:r>
              <a:rPr lang="fr-FR" dirty="0"/>
              <a:t>String </a:t>
            </a:r>
            <a:r>
              <a:rPr lang="fr-FR" dirty="0" err="1"/>
              <a:t>getAsString</a:t>
            </a:r>
            <a:r>
              <a:rPr lang="fr-FR" dirty="0"/>
              <a:t>() :</a:t>
            </a:r>
          </a:p>
          <a:p>
            <a:pPr lvl="4"/>
            <a:r>
              <a:rPr lang="fr-FR" dirty="0" smtClean="0"/>
              <a:t>Return </a:t>
            </a:r>
            <a:r>
              <a:rPr lang="fr-FR" dirty="0"/>
              <a:t>a String </a:t>
            </a:r>
            <a:r>
              <a:rPr lang="fr-FR" dirty="0" err="1"/>
              <a:t>representation</a:t>
            </a:r>
            <a:r>
              <a:rPr lang="fr-FR" dirty="0"/>
              <a:t> of the </a:t>
            </a:r>
            <a:r>
              <a:rPr lang="fr-FR" dirty="0" err="1"/>
              <a:t>cell</a:t>
            </a:r>
            <a:r>
              <a:rPr lang="fr-FR" dirty="0"/>
              <a:t> state.</a:t>
            </a:r>
          </a:p>
          <a:p>
            <a:pPr lvl="3"/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 smtClean="0"/>
              <a:t>isAlive</a:t>
            </a:r>
            <a:r>
              <a:rPr lang="fr-FR" dirty="0" smtClean="0"/>
              <a:t>() :</a:t>
            </a:r>
            <a:endParaRPr lang="fr-FR" dirty="0"/>
          </a:p>
          <a:p>
            <a:pPr lvl="4"/>
            <a:r>
              <a:rPr lang="fr-FR" dirty="0"/>
              <a:t>Return if the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currently</a:t>
            </a:r>
            <a:r>
              <a:rPr lang="fr-FR" dirty="0"/>
              <a:t> alive or not.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(6/9)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go to code </a:t>
            </a:r>
            <a:r>
              <a:rPr lang="fr-FR" dirty="0" err="1"/>
              <a:t>it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a class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b="1" dirty="0" err="1" smtClean="0"/>
              <a:t>DeadCell</a:t>
            </a:r>
            <a:r>
              <a:rPr lang="fr-FR" dirty="0" smtClean="0"/>
              <a:t>:</a:t>
            </a:r>
            <a:endParaRPr lang="fr-FR" dirty="0"/>
          </a:p>
          <a:p>
            <a:pPr lvl="2"/>
            <a:r>
              <a:rPr lang="fr-FR" dirty="0"/>
              <a:t>It must </a:t>
            </a:r>
            <a:r>
              <a:rPr lang="fr-FR" dirty="0" err="1"/>
              <a:t>implement</a:t>
            </a:r>
            <a:r>
              <a:rPr lang="fr-FR" dirty="0"/>
              <a:t> the </a:t>
            </a:r>
            <a:r>
              <a:rPr lang="fr-FR" dirty="0" err="1"/>
              <a:t>Cell</a:t>
            </a:r>
            <a:r>
              <a:rPr lang="fr-FR" dirty="0"/>
              <a:t> interface,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 smtClean="0"/>
              <a:t>rules</a:t>
            </a:r>
            <a:endParaRPr lang="fr-FR" dirty="0"/>
          </a:p>
          <a:p>
            <a:pPr lvl="2"/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you’ll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getAsString</a:t>
            </a:r>
            <a:r>
              <a:rPr lang="fr-FR" dirty="0"/>
              <a:t>()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represent</a:t>
            </a:r>
            <a:r>
              <a:rPr lang="fr-FR" dirty="0"/>
              <a:t> </a:t>
            </a:r>
            <a:r>
              <a:rPr lang="fr-FR" dirty="0" err="1"/>
              <a:t>dead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by a minus ( - </a:t>
            </a:r>
            <a:r>
              <a:rPr lang="fr-FR" dirty="0" smtClean="0"/>
              <a:t>)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/>
              <a:t>Create</a:t>
            </a:r>
            <a:r>
              <a:rPr lang="fr-FR" dirty="0"/>
              <a:t> a class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b="1" dirty="0" err="1" smtClean="0"/>
              <a:t>AliveCell</a:t>
            </a:r>
            <a:r>
              <a:rPr lang="fr-FR" dirty="0" smtClean="0"/>
              <a:t>:</a:t>
            </a:r>
            <a:endParaRPr lang="fr-FR" dirty="0"/>
          </a:p>
          <a:p>
            <a:pPr lvl="2"/>
            <a:r>
              <a:rPr lang="fr-FR" dirty="0"/>
              <a:t>It must </a:t>
            </a:r>
            <a:r>
              <a:rPr lang="fr-FR" dirty="0" err="1"/>
              <a:t>implement</a:t>
            </a:r>
            <a:r>
              <a:rPr lang="fr-FR" dirty="0"/>
              <a:t> the </a:t>
            </a:r>
            <a:r>
              <a:rPr lang="fr-FR" dirty="0" err="1"/>
              <a:t>Cell</a:t>
            </a:r>
            <a:r>
              <a:rPr lang="fr-FR" dirty="0"/>
              <a:t> interface,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 smtClean="0"/>
              <a:t>rules</a:t>
            </a:r>
            <a:endParaRPr lang="fr-FR" dirty="0"/>
          </a:p>
          <a:p>
            <a:pPr lvl="2"/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you’ll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getAsString</a:t>
            </a:r>
            <a:r>
              <a:rPr lang="fr-FR" dirty="0"/>
              <a:t>()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represent</a:t>
            </a:r>
            <a:r>
              <a:rPr lang="fr-FR" dirty="0"/>
              <a:t> </a:t>
            </a:r>
            <a:r>
              <a:rPr lang="fr-FR" dirty="0" smtClean="0"/>
              <a:t>alive </a:t>
            </a:r>
            <a:r>
              <a:rPr lang="fr-FR" dirty="0" err="1"/>
              <a:t>cells</a:t>
            </a:r>
            <a:r>
              <a:rPr lang="fr-FR" dirty="0"/>
              <a:t> by a </a:t>
            </a:r>
            <a:r>
              <a:rPr lang="fr-FR" dirty="0" err="1" smtClean="0"/>
              <a:t>zero</a:t>
            </a:r>
            <a:r>
              <a:rPr lang="fr-FR" dirty="0" smtClean="0"/>
              <a:t> ( </a:t>
            </a:r>
            <a:r>
              <a:rPr lang="fr-FR" dirty="0"/>
              <a:t>0</a:t>
            </a:r>
            <a:r>
              <a:rPr lang="fr-FR" dirty="0" smtClean="0"/>
              <a:t> )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2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What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is</a:t>
            </a:r>
            <a:r>
              <a:rPr lang="fr-FR" dirty="0" smtClean="0">
                <a:ea typeface="ＭＳ Ｐゴシック" pitchFamily="34" charset="-128"/>
              </a:rPr>
              <a:t> a class?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66378" y="1214422"/>
            <a:ext cx="8411244" cy="4077658"/>
            <a:chOff x="395536" y="1214422"/>
            <a:chExt cx="8411244" cy="4077658"/>
          </a:xfrm>
        </p:grpSpPr>
        <p:grpSp>
          <p:nvGrpSpPr>
            <p:cNvPr id="7" name="Groupe 9"/>
            <p:cNvGrpSpPr/>
            <p:nvPr/>
          </p:nvGrpSpPr>
          <p:grpSpPr>
            <a:xfrm>
              <a:off x="3143240" y="1214422"/>
              <a:ext cx="3214710" cy="2357455"/>
              <a:chOff x="1357290" y="1357298"/>
              <a:chExt cx="3214710" cy="2357455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gray">
              <a:xfrm>
                <a:off x="1357290" y="1357298"/>
                <a:ext cx="3214710" cy="476250"/>
              </a:xfrm>
              <a:prstGeom prst="rect">
                <a:avLst/>
              </a:prstGeom>
              <a:solidFill>
                <a:srgbClr val="DAE6F0"/>
              </a:solidFill>
              <a:ln w="190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400" b="1" dirty="0">
                    <a:solidFill>
                      <a:schemeClr val="accent4"/>
                    </a:solidFill>
                  </a:rPr>
                  <a:t>The Car class</a:t>
                </a: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gray">
              <a:xfrm>
                <a:off x="1357290" y="1814498"/>
                <a:ext cx="3214710" cy="900122"/>
              </a:xfrm>
              <a:prstGeom prst="rect">
                <a:avLst/>
              </a:prstGeom>
              <a:gradFill>
                <a:gsLst>
                  <a:gs pos="0">
                    <a:srgbClr val="DAE6F0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n w="190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182880"/>
              <a:lstStyle/>
              <a:p>
                <a:pPr marL="252000" algn="l">
                  <a:spcBef>
                    <a:spcPts val="0"/>
                  </a:spcBef>
                  <a:defRPr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String color</a:t>
                </a:r>
              </a:p>
              <a:p>
                <a:pPr marL="252000" algn="l">
                  <a:spcBef>
                    <a:spcPts val="0"/>
                  </a:spcBef>
                  <a:defRPr/>
                </a:pPr>
                <a:r>
                  <a:rPr lang="en-US" sz="1800" dirty="0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float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 err="1" smtClean="0">
                    <a:latin typeface="Courier New" pitchFamily="49" charset="0"/>
                    <a:cs typeface="Courier New" pitchFamily="49" charset="0"/>
                  </a:rPr>
                  <a:t>currentSpeed</a:t>
                </a: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 marL="252000" algn="l">
                  <a:spcBef>
                    <a:spcPts val="0"/>
                  </a:spcBef>
                  <a:defRPr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String brand</a:t>
                </a:r>
              </a:p>
            </p:txBody>
          </p:sp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gray">
              <a:xfrm>
                <a:off x="1357290" y="2714621"/>
                <a:ext cx="3214710" cy="1000132"/>
              </a:xfrm>
              <a:prstGeom prst="rect">
                <a:avLst/>
              </a:prstGeom>
              <a:gradFill>
                <a:gsLst>
                  <a:gs pos="0">
                    <a:srgbClr val="DAE6F0"/>
                  </a:gs>
                  <a:gs pos="39999">
                    <a:schemeClr val="bg1"/>
                  </a:gs>
                  <a:gs pos="70000">
                    <a:schemeClr val="bg1"/>
                  </a:gs>
                  <a:gs pos="100000">
                    <a:srgbClr val="DAE6F0"/>
                  </a:gs>
                </a:gsLst>
                <a:lin ang="5400000" scaled="0"/>
              </a:gradFill>
              <a:ln w="190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182880"/>
              <a:lstStyle/>
              <a:p>
                <a:pPr marL="457200" indent="-457200" algn="l">
                  <a:spcBef>
                    <a:spcPts val="0"/>
                  </a:spcBef>
                  <a:defRPr/>
                </a:pPr>
                <a:r>
                  <a:rPr lang="en-US" sz="1800" dirty="0" smtClean="0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800" dirty="0" err="1" smtClean="0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break()</a:t>
                </a:r>
              </a:p>
              <a:p>
                <a:pPr marL="457200" indent="-457200" algn="l">
                  <a:spcBef>
                    <a:spcPts val="0"/>
                  </a:spcBef>
                  <a:defRPr/>
                </a:pPr>
                <a:r>
                  <a:rPr lang="en-US" sz="1800" dirty="0" smtClean="0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800" dirty="0" err="1" smtClean="0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accelerate()</a:t>
                </a:r>
              </a:p>
              <a:p>
                <a:pPr marL="457200" indent="-457200" algn="l">
                  <a:spcBef>
                    <a:spcPts val="0"/>
                  </a:spcBef>
                  <a:defRPr/>
                </a:pPr>
                <a:r>
                  <a:rPr lang="en-US" sz="1800" dirty="0" smtClean="0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800" dirty="0" err="1" smtClean="0">
                    <a:solidFill>
                      <a:srgbClr val="7F0055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start()</a:t>
                </a:r>
              </a:p>
            </p:txBody>
          </p:sp>
        </p:grpSp>
        <p:pic>
          <p:nvPicPr>
            <p:cNvPr id="11" name="Picture 15" descr="C:\Documents and Settings\Rudeboy\Bureau\voiture_roug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3577580"/>
              <a:ext cx="1714500" cy="171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4" descr="C:\Documents and Settings\Rudeboy\Bureau\voiture_jaune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3505572"/>
              <a:ext cx="1714500" cy="171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Flèche droite 12"/>
            <p:cNvSpPr/>
            <p:nvPr/>
          </p:nvSpPr>
          <p:spPr bwMode="auto">
            <a:xfrm rot="18176380" flipH="1">
              <a:off x="1228577" y="2426343"/>
              <a:ext cx="2116990" cy="733663"/>
            </a:xfrm>
            <a:prstGeom prst="rightArrow">
              <a:avLst>
                <a:gd name="adj1" fmla="val 50000"/>
                <a:gd name="adj2" fmla="val 7339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make</a:t>
              </a: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instance</a:t>
              </a:r>
            </a:p>
          </p:txBody>
        </p:sp>
        <p:sp>
          <p:nvSpPr>
            <p:cNvPr id="14" name="Flèche droite 13"/>
            <p:cNvSpPr/>
            <p:nvPr/>
          </p:nvSpPr>
          <p:spPr bwMode="auto">
            <a:xfrm rot="3423620">
              <a:off x="6230481" y="2426343"/>
              <a:ext cx="2116990" cy="733663"/>
            </a:xfrm>
            <a:prstGeom prst="rightArrow">
              <a:avLst>
                <a:gd name="adj1" fmla="val 50000"/>
                <a:gd name="adj2" fmla="val 7339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make</a:t>
              </a: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instance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2411760" y="3793604"/>
            <a:ext cx="43204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+mn-lt"/>
              </a:rPr>
              <a:t>Each</a:t>
            </a:r>
            <a:r>
              <a:rPr lang="fr-FR" sz="2400" dirty="0" smtClean="0">
                <a:latin typeface="+mn-lt"/>
              </a:rPr>
              <a:t> car has the </a:t>
            </a:r>
            <a:r>
              <a:rPr lang="fr-FR" sz="2400" dirty="0" err="1" smtClean="0">
                <a:latin typeface="+mn-lt"/>
              </a:rPr>
              <a:t>same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 smtClean="0">
                <a:latin typeface="+mn-lt"/>
              </a:rPr>
              <a:t>attributes</a:t>
            </a:r>
            <a:r>
              <a:rPr lang="fr-FR" sz="2400" dirty="0" smtClean="0">
                <a:latin typeface="+mn-lt"/>
              </a:rPr>
              <a:t> but not the </a:t>
            </a:r>
            <a:r>
              <a:rPr lang="fr-FR" sz="2400" dirty="0" err="1" smtClean="0">
                <a:latin typeface="+mn-lt"/>
              </a:rPr>
              <a:t>same</a:t>
            </a:r>
            <a:r>
              <a:rPr lang="fr-FR" sz="2400" dirty="0" smtClean="0">
                <a:latin typeface="+mn-lt"/>
              </a:rPr>
              <a:t> value for </a:t>
            </a:r>
            <a:r>
              <a:rPr lang="fr-FR" sz="2400" dirty="0" err="1" smtClean="0">
                <a:latin typeface="+mn-lt"/>
              </a:rPr>
              <a:t>them</a:t>
            </a:r>
            <a:r>
              <a:rPr lang="fr-FR" sz="2400" dirty="0" smtClean="0">
                <a:latin typeface="+mn-lt"/>
              </a:rPr>
              <a:t>.</a:t>
            </a:r>
          </a:p>
          <a:p>
            <a:r>
              <a:rPr lang="fr-FR" sz="2400" dirty="0" err="1" smtClean="0">
                <a:latin typeface="+mn-lt"/>
              </a:rPr>
              <a:t>Each</a:t>
            </a:r>
            <a:r>
              <a:rPr lang="fr-FR" sz="2400" dirty="0" smtClean="0">
                <a:latin typeface="+mn-lt"/>
              </a:rPr>
              <a:t> car has the </a:t>
            </a:r>
            <a:r>
              <a:rPr lang="fr-FR" sz="2400" dirty="0" err="1" smtClean="0">
                <a:latin typeface="+mn-lt"/>
              </a:rPr>
              <a:t>same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 smtClean="0">
                <a:latin typeface="+mn-lt"/>
              </a:rPr>
              <a:t>behavior</a:t>
            </a:r>
            <a:r>
              <a:rPr lang="fr-FR" sz="2400" dirty="0" smtClean="0">
                <a:latin typeface="+mn-lt"/>
              </a:rPr>
              <a:t>.</a:t>
            </a:r>
            <a:endParaRPr lang="fr-F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99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(7/9)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go to code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a class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b="1" dirty="0"/>
              <a:t>World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It must have </a:t>
            </a:r>
            <a:r>
              <a:rPr lang="fr-FR" dirty="0" smtClean="0"/>
              <a:t>one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r>
              <a:rPr lang="fr-FR" dirty="0"/>
              <a:t>:</a:t>
            </a:r>
          </a:p>
          <a:p>
            <a:pPr lvl="3"/>
            <a:r>
              <a:rPr lang="fr-FR" dirty="0"/>
              <a:t>World(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nbColumns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nbRows</a:t>
            </a:r>
            <a:r>
              <a:rPr lang="fr-FR" dirty="0"/>
              <a:t>) :</a:t>
            </a:r>
          </a:p>
          <a:p>
            <a:pPr lvl="4">
              <a:buFontTx/>
              <a:buChar char="-"/>
            </a:pPr>
            <a:r>
              <a:rPr lang="fr-FR" dirty="0" err="1" smtClean="0"/>
              <a:t>Initialize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random</a:t>
            </a:r>
            <a:r>
              <a:rPr lang="fr-FR" dirty="0"/>
              <a:t> world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specified</a:t>
            </a:r>
            <a:r>
              <a:rPr lang="fr-FR" dirty="0"/>
              <a:t> size</a:t>
            </a:r>
            <a:r>
              <a:rPr lang="fr-FR" dirty="0" smtClean="0"/>
              <a:t>.</a:t>
            </a:r>
          </a:p>
          <a:p>
            <a:pPr lvl="4">
              <a:buFontTx/>
              <a:buChar char="-"/>
            </a:pPr>
            <a:r>
              <a:rPr lang="fr-FR" dirty="0" smtClean="0"/>
              <a:t>The world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as a double dimension </a:t>
            </a:r>
            <a:r>
              <a:rPr lang="fr-FR" dirty="0" err="1" smtClean="0"/>
              <a:t>array</a:t>
            </a:r>
            <a:r>
              <a:rPr lang="fr-FR" dirty="0" smtClean="0"/>
              <a:t> of </a:t>
            </a:r>
            <a:r>
              <a:rPr lang="fr-FR" dirty="0" err="1" smtClean="0"/>
              <a:t>Cell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(8/9)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go to code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a class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b="1" dirty="0"/>
              <a:t>World</a:t>
            </a:r>
            <a:r>
              <a:rPr lang="fr-FR" dirty="0"/>
              <a:t> :</a:t>
            </a:r>
          </a:p>
          <a:p>
            <a:pPr lvl="2"/>
            <a:r>
              <a:rPr lang="fr-FR" dirty="0" err="1"/>
              <a:t>Define</a:t>
            </a:r>
            <a:r>
              <a:rPr lang="fr-FR" dirty="0"/>
              <a:t> a public </a:t>
            </a:r>
            <a:r>
              <a:rPr lang="fr-FR" dirty="0" err="1"/>
              <a:t>method</a:t>
            </a:r>
            <a:r>
              <a:rPr lang="fr-FR" dirty="0"/>
              <a:t> :</a:t>
            </a:r>
          </a:p>
          <a:p>
            <a:pPr lvl="3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newGeneration</a:t>
            </a:r>
            <a:r>
              <a:rPr lang="fr-FR" dirty="0"/>
              <a:t>() :</a:t>
            </a:r>
          </a:p>
          <a:p>
            <a:pPr lvl="4"/>
            <a:r>
              <a:rPr lang="fr-FR" dirty="0"/>
              <a:t>Change the world to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3"/>
            <a:r>
              <a:rPr lang="fr-FR" dirty="0" err="1"/>
              <a:t>Override</a:t>
            </a:r>
            <a:r>
              <a:rPr lang="fr-FR" dirty="0"/>
              <a:t> the </a:t>
            </a:r>
            <a:r>
              <a:rPr lang="fr-FR" dirty="0" err="1"/>
              <a:t>toString</a:t>
            </a:r>
            <a:r>
              <a:rPr lang="fr-FR" dirty="0"/>
              <a:t>() </a:t>
            </a:r>
            <a:r>
              <a:rPr lang="fr-FR" dirty="0" err="1"/>
              <a:t>method</a:t>
            </a:r>
            <a:r>
              <a:rPr lang="fr-FR" dirty="0"/>
              <a:t> :</a:t>
            </a:r>
          </a:p>
          <a:p>
            <a:pPr lvl="4"/>
            <a:r>
              <a:rPr lang="fr-FR" dirty="0"/>
              <a:t>It must return a String value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and the world content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(9/9)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go to code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a class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b="1" dirty="0" err="1"/>
              <a:t>Launcher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It must </a:t>
            </a:r>
            <a:r>
              <a:rPr lang="fr-FR" dirty="0" err="1"/>
              <a:t>contain</a:t>
            </a:r>
            <a:r>
              <a:rPr lang="fr-FR" dirty="0"/>
              <a:t> the main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the World </a:t>
            </a:r>
            <a:r>
              <a:rPr lang="fr-FR" dirty="0" err="1"/>
              <a:t>object</a:t>
            </a:r>
            <a:r>
              <a:rPr lang="fr-FR" dirty="0"/>
              <a:t> and </a:t>
            </a:r>
            <a:r>
              <a:rPr lang="fr-FR" dirty="0" err="1"/>
              <a:t>manipulate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Polymorphism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505572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Package design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Object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160621" y="4513684"/>
            <a:ext cx="68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n-lt"/>
              </a:rPr>
              <a:t>Why is it useful to divide our application?</a:t>
            </a:r>
          </a:p>
        </p:txBody>
      </p:sp>
      <p:pic>
        <p:nvPicPr>
          <p:cNvPr id="6" name="Picture 5" descr="Mgs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9428"/>
            <a:ext cx="2680317" cy="2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Each Java class is located in a package</a:t>
            </a:r>
          </a:p>
          <a:p>
            <a:r>
              <a:rPr lang="en-US" dirty="0">
                <a:ea typeface="ＭＳ Ｐゴシック" pitchFamily="34" charset="-128"/>
              </a:rPr>
              <a:t>A package gathers classes :</a:t>
            </a: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fr.mycompany.myproject.myobjectstype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Use </a:t>
            </a:r>
            <a:r>
              <a:rPr lang="en-US" dirty="0">
                <a:ea typeface="ＭＳ Ｐゴシック" pitchFamily="34" charset="-128"/>
              </a:rPr>
              <a:t>the </a:t>
            </a:r>
            <a:r>
              <a:rPr lang="en-US" b="1" dirty="0">
                <a:ea typeface="ＭＳ Ｐゴシック" pitchFamily="34" charset="-128"/>
              </a:rPr>
              <a:t>package</a:t>
            </a:r>
            <a:r>
              <a:rPr lang="en-US" dirty="0">
                <a:ea typeface="ＭＳ Ｐゴシック" pitchFamily="34" charset="-128"/>
              </a:rPr>
              <a:t> keyword to indicate </a:t>
            </a:r>
            <a:r>
              <a:rPr lang="en-US" dirty="0" smtClean="0">
                <a:ea typeface="ＭＳ Ｐゴシック" pitchFamily="34" charset="-128"/>
              </a:rPr>
              <a:t>in which package the </a:t>
            </a:r>
            <a:r>
              <a:rPr lang="en-US" dirty="0">
                <a:ea typeface="ＭＳ Ｐゴシック" pitchFamily="34" charset="-128"/>
              </a:rPr>
              <a:t>class </a:t>
            </a:r>
            <a:r>
              <a:rPr lang="en-US" dirty="0" smtClean="0">
                <a:ea typeface="ＭＳ Ｐゴシック" pitchFamily="34" charset="-128"/>
              </a:rPr>
              <a:t>is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Packages make physical folders on your </a:t>
            </a:r>
            <a:r>
              <a:rPr lang="en-US" dirty="0" smtClean="0">
                <a:ea typeface="ＭＳ Ｐゴシック" pitchFamily="34" charset="-128"/>
              </a:rPr>
              <a:t>project folder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Each dot in the package name indicates </a:t>
            </a:r>
            <a:r>
              <a:rPr lang="en-US" dirty="0" smtClean="0">
                <a:ea typeface="ＭＳ Ｐゴシック" pitchFamily="34" charset="-128"/>
              </a:rPr>
              <a:t>a new </a:t>
            </a:r>
            <a:r>
              <a:rPr lang="en-US" dirty="0">
                <a:ea typeface="ＭＳ Ｐゴシック" pitchFamily="34" charset="-128"/>
              </a:rPr>
              <a:t>folder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Package design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Illustration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Package design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rot="5400000" flipV="1">
            <a:off x="2295476" y="2741216"/>
            <a:ext cx="792088" cy="16544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13" name="Connecteur droit 50"/>
          <p:cNvCxnSpPr>
            <a:cxnSpLocks noChangeShapeType="1"/>
          </p:cNvCxnSpPr>
          <p:nvPr/>
        </p:nvCxnSpPr>
        <p:spPr bwMode="auto">
          <a:xfrm>
            <a:off x="2683248" y="2708473"/>
            <a:ext cx="1143000" cy="1588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cxnSp>
        <p:nvCxnSpPr>
          <p:cNvPr id="14" name="Connecteur droit 51"/>
          <p:cNvCxnSpPr>
            <a:cxnSpLocks noChangeShapeType="1"/>
          </p:cNvCxnSpPr>
          <p:nvPr/>
        </p:nvCxnSpPr>
        <p:spPr bwMode="auto">
          <a:xfrm>
            <a:off x="2683248" y="3143945"/>
            <a:ext cx="1143000" cy="1587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sp>
        <p:nvSpPr>
          <p:cNvPr id="15" name="Line 4"/>
          <p:cNvSpPr>
            <a:spLocks noChangeShapeType="1"/>
          </p:cNvSpPr>
          <p:nvPr/>
        </p:nvSpPr>
        <p:spPr bwMode="auto">
          <a:xfrm rot="5400000" flipV="1">
            <a:off x="-146806" y="2675199"/>
            <a:ext cx="1947067" cy="1712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16" name="Connecteur droit 36"/>
          <p:cNvCxnSpPr>
            <a:cxnSpLocks noChangeShapeType="1"/>
          </p:cNvCxnSpPr>
          <p:nvPr/>
        </p:nvCxnSpPr>
        <p:spPr bwMode="auto">
          <a:xfrm>
            <a:off x="825873" y="2131145"/>
            <a:ext cx="1143000" cy="1587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cxnSp>
        <p:nvCxnSpPr>
          <p:cNvPr id="17" name="Connecteur droit 38"/>
          <p:cNvCxnSpPr>
            <a:cxnSpLocks noChangeShapeType="1"/>
          </p:cNvCxnSpPr>
          <p:nvPr/>
        </p:nvCxnSpPr>
        <p:spPr bwMode="auto">
          <a:xfrm>
            <a:off x="825873" y="3648000"/>
            <a:ext cx="1143000" cy="1588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pic>
        <p:nvPicPr>
          <p:cNvPr id="18" name="Picture 27" descr="cap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2064" y="2371452"/>
            <a:ext cx="29464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11560" y="1129308"/>
            <a:ext cx="1872208" cy="612899"/>
          </a:xfrm>
          <a:prstGeom prst="rect">
            <a:avLst/>
          </a:prstGeom>
          <a:solidFill>
            <a:srgbClr val="DAE6F0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MyProject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97373" y="1916832"/>
            <a:ext cx="3606675" cy="436612"/>
          </a:xfrm>
          <a:prstGeom prst="rect">
            <a:avLst/>
          </a:prstGeom>
          <a:solidFill>
            <a:srgbClr val="D68484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myprogram.mygraphicinterface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397373" y="3505572"/>
            <a:ext cx="3606675" cy="360040"/>
          </a:xfrm>
          <a:prstGeom prst="rect">
            <a:avLst/>
          </a:prstGeom>
          <a:solidFill>
            <a:srgbClr val="D68484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myprogram.myobjects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729410" y="2495748"/>
            <a:ext cx="1634678" cy="361752"/>
          </a:xfrm>
          <a:prstGeom prst="rect">
            <a:avLst/>
          </a:prstGeom>
          <a:solidFill>
            <a:srgbClr val="C3F1BD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l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MyPopUp.java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729410" y="2929508"/>
            <a:ext cx="1634678" cy="360040"/>
          </a:xfrm>
          <a:prstGeom prst="rect">
            <a:avLst/>
          </a:prstGeom>
          <a:solidFill>
            <a:srgbClr val="C3F1BD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l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MyWindow.java</a:t>
            </a: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rot="5400000" flipV="1">
            <a:off x="2312020" y="4253384"/>
            <a:ext cx="792088" cy="16544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28" name="Connecteur droit 50"/>
          <p:cNvCxnSpPr>
            <a:cxnSpLocks noChangeShapeType="1"/>
          </p:cNvCxnSpPr>
          <p:nvPr/>
        </p:nvCxnSpPr>
        <p:spPr bwMode="auto">
          <a:xfrm>
            <a:off x="2699792" y="4220641"/>
            <a:ext cx="1143000" cy="1588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cxnSp>
        <p:nvCxnSpPr>
          <p:cNvPr id="29" name="Connecteur droit 51"/>
          <p:cNvCxnSpPr>
            <a:cxnSpLocks noChangeShapeType="1"/>
          </p:cNvCxnSpPr>
          <p:nvPr/>
        </p:nvCxnSpPr>
        <p:spPr bwMode="auto">
          <a:xfrm>
            <a:off x="2699792" y="4656113"/>
            <a:ext cx="1143000" cy="1587"/>
          </a:xfrm>
          <a:prstGeom prst="line">
            <a:avLst/>
          </a:prstGeom>
          <a:noFill/>
          <a:ln w="25400" algn="ctr">
            <a:solidFill>
              <a:srgbClr val="336699"/>
            </a:solidFill>
            <a:round/>
            <a:headEnd/>
            <a:tailEnd/>
          </a:ln>
        </p:spPr>
      </p:cxn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745954" y="4007916"/>
            <a:ext cx="1634678" cy="361752"/>
          </a:xfrm>
          <a:prstGeom prst="rect">
            <a:avLst/>
          </a:prstGeom>
          <a:solidFill>
            <a:srgbClr val="C3F1BD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l">
              <a:defRPr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Car.java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745954" y="4441676"/>
            <a:ext cx="1634678" cy="360040"/>
          </a:xfrm>
          <a:prstGeom prst="rect">
            <a:avLst/>
          </a:prstGeom>
          <a:solidFill>
            <a:srgbClr val="C3F1BD"/>
          </a:solidFill>
          <a:ln w="12700" algn="ctr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l">
              <a:defRPr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Person.java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Declaration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MUST be the first instruction of your class if it is inside a package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Naming convention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Reverse domain </a:t>
            </a:r>
            <a:r>
              <a:rPr lang="en-US" dirty="0" smtClean="0">
                <a:ea typeface="ＭＳ Ｐゴシック" pitchFamily="34" charset="-128"/>
              </a:rPr>
              <a:t>name – </a:t>
            </a:r>
            <a:r>
              <a:rPr lang="en-US" i="1" dirty="0" err="1" smtClean="0">
                <a:ea typeface="ＭＳ Ｐゴシック" pitchFamily="34" charset="-128"/>
              </a:rPr>
              <a:t>eg</a:t>
            </a:r>
            <a:r>
              <a:rPr lang="en-US" i="1" dirty="0" smtClean="0">
                <a:ea typeface="ＭＳ Ｐゴシック" pitchFamily="34" charset="-128"/>
              </a:rPr>
              <a:t>: </a:t>
            </a:r>
            <a:r>
              <a:rPr lang="en-US" i="1" dirty="0" err="1" smtClean="0">
                <a:ea typeface="ＭＳ Ｐゴシック" pitchFamily="34" charset="-128"/>
              </a:rPr>
              <a:t>com.myschool.myproject</a:t>
            </a:r>
            <a:endParaRPr lang="en-US" i="1" dirty="0">
              <a:ea typeface="ＭＳ Ｐゴシック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The name of your program or </a:t>
            </a:r>
            <a:r>
              <a:rPr lang="en-US" dirty="0" smtClean="0">
                <a:ea typeface="ＭＳ Ｐゴシック" pitchFamily="34" charset="-128"/>
              </a:rPr>
              <a:t>module – </a:t>
            </a:r>
            <a:r>
              <a:rPr lang="en-US" i="1" dirty="0" err="1" smtClean="0">
                <a:ea typeface="ＭＳ Ｐゴシック" pitchFamily="34" charset="-128"/>
              </a:rPr>
              <a:t>eg</a:t>
            </a:r>
            <a:r>
              <a:rPr lang="en-US" i="1" dirty="0" smtClean="0">
                <a:ea typeface="ＭＳ Ｐゴシック" pitchFamily="34" charset="-128"/>
              </a:rPr>
              <a:t>: </a:t>
            </a:r>
            <a:r>
              <a:rPr lang="en-US" i="1" dirty="0" err="1" smtClean="0">
                <a:ea typeface="ＭＳ Ｐゴシック" pitchFamily="34" charset="-128"/>
              </a:rPr>
              <a:t>myproject</a:t>
            </a:r>
            <a:endParaRPr lang="en-US" i="1" dirty="0">
              <a:ea typeface="ＭＳ Ｐゴシック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The name of your </a:t>
            </a:r>
            <a:r>
              <a:rPr lang="en-US" dirty="0" smtClean="0">
                <a:ea typeface="ＭＳ Ｐゴシック" pitchFamily="34" charset="-128"/>
              </a:rPr>
              <a:t>submodules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– </a:t>
            </a:r>
            <a:r>
              <a:rPr lang="en-US" i="1" dirty="0" err="1" smtClean="0">
                <a:ea typeface="ＭＳ Ｐゴシック" pitchFamily="34" charset="-128"/>
              </a:rPr>
              <a:t>eg</a:t>
            </a:r>
            <a:r>
              <a:rPr lang="en-US" i="1" dirty="0" smtClean="0">
                <a:ea typeface="ＭＳ Ｐゴシック" pitchFamily="34" charset="-128"/>
              </a:rPr>
              <a:t>: model or </a:t>
            </a:r>
            <a:r>
              <a:rPr lang="en-US" i="1" dirty="0" err="1">
                <a:ea typeface="ＭＳ Ｐゴシック" pitchFamily="34" charset="-128"/>
              </a:rPr>
              <a:t>ui</a:t>
            </a:r>
            <a:r>
              <a:rPr lang="en-US" i="1" dirty="0">
                <a:ea typeface="ＭＳ Ｐゴシック" pitchFamily="34" charset="-128"/>
              </a:rPr>
              <a:t> or </a:t>
            </a:r>
            <a:r>
              <a:rPr lang="en-US" i="1" dirty="0" err="1">
                <a:ea typeface="ＭＳ Ｐゴシック" pitchFamily="34" charset="-128"/>
              </a:rPr>
              <a:t>dao</a:t>
            </a:r>
            <a:endParaRPr lang="en-US" i="1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Package design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137420"/>
            <a:ext cx="8785225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Aft>
                <a:spcPts val="1200"/>
              </a:spcAft>
            </a:pPr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fr-FR" b="1" dirty="0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com.myschool.myproject.model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fr-FR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 {...}</a:t>
            </a:r>
          </a:p>
        </p:txBody>
      </p:sp>
    </p:spTree>
    <p:extLst>
      <p:ext uri="{BB962C8B-B14F-4D97-AF65-F5344CB8AC3E}">
        <p14:creationId xmlns:p14="http://schemas.microsoft.com/office/powerpoint/2010/main" val="202092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Note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ea typeface="ＭＳ Ｐゴシック" pitchFamily="34" charset="-128"/>
              </a:rPr>
              <a:t>We use a dot "." to separate </a:t>
            </a:r>
            <a:endParaRPr lang="en-US" sz="3600" dirty="0" smtClean="0">
              <a:ea typeface="ＭＳ Ｐゴシック" pitchFamily="34" charset="-128"/>
            </a:endParaRPr>
          </a:p>
          <a:p>
            <a:pPr marL="0" indent="0" algn="ctr">
              <a:buNone/>
            </a:pPr>
            <a:r>
              <a:rPr lang="en-US" sz="3600" dirty="0" smtClean="0">
                <a:ea typeface="ＭＳ Ｐゴシック" pitchFamily="34" charset="-128"/>
              </a:rPr>
              <a:t>the package parts</a:t>
            </a:r>
          </a:p>
          <a:p>
            <a:pPr marL="0" indent="0" algn="ctr">
              <a:buNone/>
            </a:pPr>
            <a:endParaRPr lang="en-US" sz="3600" dirty="0">
              <a:ea typeface="ＭＳ Ｐゴシック" pitchFamily="34" charset="-128"/>
            </a:endParaRPr>
          </a:p>
          <a:p>
            <a:pPr marL="0" indent="0" algn="ctr">
              <a:buNone/>
            </a:pPr>
            <a:r>
              <a:rPr lang="en-US" sz="3600" dirty="0" smtClean="0">
                <a:ea typeface="ＭＳ Ｐゴシック" pitchFamily="34" charset="-128"/>
              </a:rPr>
              <a:t>By convention, the </a:t>
            </a:r>
            <a:r>
              <a:rPr lang="en-US" sz="3600" dirty="0">
                <a:ea typeface="ＭＳ Ｐゴシック" pitchFamily="34" charset="-128"/>
              </a:rPr>
              <a:t>whole package name must be in lower case </a:t>
            </a:r>
            <a:r>
              <a:rPr lang="en-US" sz="3600" dirty="0" smtClean="0">
                <a:ea typeface="ＭＳ Ｐゴシック" pitchFamily="34" charset="-128"/>
              </a:rPr>
              <a:t>and</a:t>
            </a:r>
          </a:p>
          <a:p>
            <a:pPr marL="0" indent="0" algn="ctr">
              <a:buNone/>
            </a:pPr>
            <a:r>
              <a:rPr lang="en-US" sz="3600" dirty="0" smtClean="0">
                <a:ea typeface="ＭＳ Ｐゴシック" pitchFamily="34" charset="-128"/>
              </a:rPr>
              <a:t>only </a:t>
            </a:r>
            <a:r>
              <a:rPr lang="en-US" sz="3600" dirty="0">
                <a:ea typeface="ＭＳ Ｐゴシック" pitchFamily="34" charset="-128"/>
              </a:rPr>
              <a:t>contains letters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Package design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Import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Importing a class allows us to work with </a:t>
            </a:r>
            <a:r>
              <a:rPr lang="en-US" dirty="0" smtClean="0">
                <a:ea typeface="ＭＳ Ｐゴシック" pitchFamily="34" charset="-128"/>
              </a:rPr>
              <a:t>it: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If not, how Java knows which User definition you </a:t>
            </a:r>
            <a:r>
              <a:rPr lang="en-US" dirty="0" smtClean="0">
                <a:ea typeface="ＭＳ Ｐゴシック" pitchFamily="34" charset="-128"/>
              </a:rPr>
              <a:t>use?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Done with the import keyword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Package design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641476"/>
            <a:ext cx="8785225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com.myschool.myproject.vehicle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solidFill>
                <a:srgbClr val="8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com.myschool.myproject.model.User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Now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can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use the User class in the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current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fr-FR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endParaRPr lang="fr-FR" b="1" dirty="0">
              <a:solidFill>
                <a:srgbClr val="40008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{</a:t>
            </a:r>
          </a:p>
          <a:p>
            <a:pPr lvl="1"/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fr-FR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currentSpeed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user; 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Let’s</a:t>
            </a:r>
            <a:r>
              <a:rPr lang="fr-F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use the class </a:t>
            </a:r>
            <a:r>
              <a:rPr lang="fr-FR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included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9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Object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160621" y="4513684"/>
            <a:ext cx="68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n-lt"/>
              </a:rPr>
              <a:t>Removing unused references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065412"/>
            <a:ext cx="2265684" cy="23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How to </a:t>
            </a:r>
            <a:r>
              <a:rPr lang="fr-FR" dirty="0" err="1" smtClean="0">
                <a:ea typeface="ＭＳ Ｐゴシック" pitchFamily="34" charset="-128"/>
              </a:rPr>
              <a:t>make</a:t>
            </a:r>
            <a:r>
              <a:rPr lang="fr-FR" dirty="0" smtClean="0">
                <a:ea typeface="ＭＳ Ｐゴシック" pitchFamily="34" charset="-128"/>
              </a:rPr>
              <a:t> a class?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Create a file with the </a:t>
            </a:r>
            <a:r>
              <a:rPr lang="en-US" b="1" dirty="0">
                <a:ea typeface="ＭＳ Ｐゴシック" pitchFamily="34" charset="-128"/>
              </a:rPr>
              <a:t>.java</a:t>
            </a:r>
            <a:r>
              <a:rPr lang="en-US" dirty="0">
                <a:ea typeface="ＭＳ Ｐゴシック" pitchFamily="34" charset="-128"/>
              </a:rPr>
              <a:t> extension</a:t>
            </a:r>
          </a:p>
          <a:p>
            <a:r>
              <a:rPr lang="en-US" dirty="0">
                <a:ea typeface="ＭＳ Ｐゴシック" pitchFamily="34" charset="-128"/>
              </a:rPr>
              <a:t>Usually each file contain only one class</a:t>
            </a:r>
          </a:p>
          <a:p>
            <a:r>
              <a:rPr lang="en-US" dirty="0">
                <a:ea typeface="ＭＳ Ｐゴシック" pitchFamily="34" charset="-128"/>
              </a:rPr>
              <a:t>Each file </a:t>
            </a:r>
            <a:r>
              <a:rPr lang="en-US" b="1" dirty="0">
                <a:ea typeface="ＭＳ Ｐゴシック" pitchFamily="34" charset="-128"/>
              </a:rPr>
              <a:t>MUST</a:t>
            </a:r>
            <a:r>
              <a:rPr lang="en-US" dirty="0">
                <a:ea typeface="ＭＳ Ｐゴシック" pitchFamily="34" charset="-128"/>
              </a:rPr>
              <a:t> contain only one public class and they must have the same name</a:t>
            </a:r>
          </a:p>
          <a:p>
            <a:r>
              <a:rPr lang="en-US" dirty="0">
                <a:ea typeface="ＭＳ Ｐゴシック" pitchFamily="34" charset="-128"/>
              </a:rPr>
              <a:t>The </a:t>
            </a:r>
            <a:r>
              <a:rPr lang="en-US" b="1" dirty="0">
                <a:ea typeface="ＭＳ Ｐゴシック" pitchFamily="34" charset="-128"/>
              </a:rPr>
              <a:t>class</a:t>
            </a:r>
            <a:r>
              <a:rPr lang="en-US" dirty="0">
                <a:ea typeface="ＭＳ Ｐゴシック" pitchFamily="34" charset="-128"/>
              </a:rPr>
              <a:t> keyword is used to declare a class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937620"/>
            <a:ext cx="8785225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{</a:t>
            </a:r>
          </a:p>
          <a:p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1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Design of </a:t>
            </a:r>
            <a:r>
              <a:rPr lang="fr-FR" dirty="0" err="1" smtClean="0">
                <a:ea typeface="ＭＳ Ｐゴシック" pitchFamily="34" charset="-128"/>
              </a:rPr>
              <a:t>object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referencing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Two memory areas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The Stack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The </a:t>
            </a:r>
            <a:r>
              <a:rPr lang="en-US" dirty="0" smtClean="0">
                <a:ea typeface="ＭＳ Ｐゴシック" pitchFamily="34" charset="-128"/>
              </a:rPr>
              <a:t>Heap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The Stack contains primitive types and references to objects</a:t>
            </a:r>
          </a:p>
          <a:p>
            <a:r>
              <a:rPr lang="en-US" dirty="0" smtClean="0">
                <a:ea typeface="ＭＳ Ｐゴシック" pitchFamily="34" charset="-128"/>
              </a:rPr>
              <a:t>Heap contains objects values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Design of </a:t>
            </a:r>
            <a:r>
              <a:rPr lang="fr-FR" dirty="0" err="1" smtClean="0">
                <a:ea typeface="ＭＳ Ｐゴシック" pitchFamily="34" charset="-128"/>
              </a:rPr>
              <a:t>object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referencing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Memory schema: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 bwMode="auto">
          <a:xfrm>
            <a:off x="1749301" y="1784797"/>
            <a:ext cx="4929187" cy="92868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DAE6F0"/>
              </a:gs>
            </a:gsLst>
            <a:lin ang="16200000" scaled="1"/>
            <a:tileRect/>
          </a:gra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Ellipse 39"/>
          <p:cNvSpPr/>
          <p:nvPr/>
        </p:nvSpPr>
        <p:spPr bwMode="auto">
          <a:xfrm>
            <a:off x="1285852" y="2946608"/>
            <a:ext cx="6000792" cy="214314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DAE6F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106488" y="1999109"/>
            <a:ext cx="1428750" cy="4937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535238" y="1999109"/>
            <a:ext cx="1428750" cy="4937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963988" y="1999109"/>
            <a:ext cx="1428750" cy="49371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Bulle ronde 43"/>
          <p:cNvSpPr>
            <a:spLocks noChangeArrowheads="1"/>
          </p:cNvSpPr>
          <p:nvPr/>
        </p:nvSpPr>
        <p:spPr bwMode="auto">
          <a:xfrm>
            <a:off x="7249988" y="913284"/>
            <a:ext cx="1714500" cy="1085825"/>
          </a:xfrm>
          <a:prstGeom prst="wedgeEllipseCallout">
            <a:avLst>
              <a:gd name="adj1" fmla="val -83440"/>
              <a:gd name="adj2" fmla="val 38889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Stack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memory</a:t>
            </a:r>
          </a:p>
        </p:txBody>
      </p:sp>
      <p:sp>
        <p:nvSpPr>
          <p:cNvPr id="46" name="Bulle ronde 44"/>
          <p:cNvSpPr>
            <a:spLocks noChangeArrowheads="1"/>
          </p:cNvSpPr>
          <p:nvPr/>
        </p:nvSpPr>
        <p:spPr bwMode="auto">
          <a:xfrm>
            <a:off x="7321996" y="2497460"/>
            <a:ext cx="1714500" cy="1020642"/>
          </a:xfrm>
          <a:prstGeom prst="wedgeEllipseCallout">
            <a:avLst>
              <a:gd name="adj1" fmla="val -83440"/>
              <a:gd name="adj2" fmla="val 38889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Heap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memory</a:t>
            </a:r>
          </a:p>
        </p:txBody>
      </p:sp>
      <p:sp>
        <p:nvSpPr>
          <p:cNvPr id="47" name="Ellipse 15"/>
          <p:cNvSpPr>
            <a:spLocks noChangeArrowheads="1"/>
          </p:cNvSpPr>
          <p:nvPr/>
        </p:nvSpPr>
        <p:spPr bwMode="auto">
          <a:xfrm>
            <a:off x="1714500" y="3232352"/>
            <a:ext cx="2357438" cy="1357313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r>
              <a:rPr lang="fr-FR" sz="1600">
                <a:latin typeface="Arial" pitchFamily="34" charset="0"/>
                <a:cs typeface="Arial" pitchFamily="34" charset="0"/>
              </a:rPr>
              <a:t>Object which resides in heap memory at</a:t>
            </a:r>
          </a:p>
        </p:txBody>
      </p:sp>
      <p:sp>
        <p:nvSpPr>
          <p:cNvPr id="48" name="Ellipse 17"/>
          <p:cNvSpPr>
            <a:spLocks noChangeArrowheads="1"/>
          </p:cNvSpPr>
          <p:nvPr/>
        </p:nvSpPr>
        <p:spPr bwMode="auto">
          <a:xfrm>
            <a:off x="4500579" y="3232352"/>
            <a:ext cx="2357437" cy="1357313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r>
              <a:rPr lang="fr-FR" sz="1600">
                <a:latin typeface="Arial" pitchFamily="34" charset="0"/>
                <a:cs typeface="Arial" pitchFamily="34" charset="0"/>
              </a:rPr>
              <a:t>Object which resides in heap memory at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2214563" y="4375352"/>
            <a:ext cx="1428750" cy="357188"/>
          </a:xfrm>
          <a:prstGeom prst="rect">
            <a:avLst/>
          </a:prstGeom>
          <a:solidFill>
            <a:srgbClr val="DAE6F0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1001…0001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4929188" y="4375352"/>
            <a:ext cx="1438275" cy="357188"/>
          </a:xfrm>
          <a:prstGeom prst="rect">
            <a:avLst/>
          </a:prstGeom>
          <a:solidFill>
            <a:srgbClr val="DAE6F0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1011…1101</a:t>
            </a:r>
          </a:p>
        </p:txBody>
      </p:sp>
      <p:cxnSp>
        <p:nvCxnSpPr>
          <p:cNvPr id="51" name="Connecteur droit avec flèche 53"/>
          <p:cNvCxnSpPr>
            <a:cxnSpLocks noChangeShapeType="1"/>
            <a:endCxn id="47" idx="0"/>
          </p:cNvCxnSpPr>
          <p:nvPr/>
        </p:nvCxnSpPr>
        <p:spPr bwMode="auto">
          <a:xfrm flipH="1">
            <a:off x="2893219" y="2497460"/>
            <a:ext cx="163191" cy="734892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cxnSp>
        <p:nvCxnSpPr>
          <p:cNvPr id="52" name="Connecteur droit avec flèche 54"/>
          <p:cNvCxnSpPr>
            <a:cxnSpLocks noChangeShapeType="1"/>
            <a:endCxn id="48" idx="0"/>
          </p:cNvCxnSpPr>
          <p:nvPr/>
        </p:nvCxnSpPr>
        <p:spPr bwMode="auto">
          <a:xfrm>
            <a:off x="5292081" y="2497460"/>
            <a:ext cx="387217" cy="734892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535238" y="2057847"/>
            <a:ext cx="1441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1001…0001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093788" y="2057847"/>
            <a:ext cx="1441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1001…0001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963988" y="2057847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1011…1101</a:t>
            </a:r>
          </a:p>
        </p:txBody>
      </p:sp>
    </p:spTree>
    <p:extLst>
      <p:ext uri="{BB962C8B-B14F-4D97-AF65-F5344CB8AC3E}">
        <p14:creationId xmlns:p14="http://schemas.microsoft.com/office/powerpoint/2010/main" val="39844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/>
      <p:bldP spid="5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Remove</a:t>
            </a:r>
            <a:r>
              <a:rPr lang="fr-FR" dirty="0" smtClean="0">
                <a:ea typeface="ＭＳ Ｐゴシック" pitchFamily="34" charset="-128"/>
              </a:rPr>
              <a:t> a </a:t>
            </a:r>
            <a:r>
              <a:rPr lang="fr-FR" dirty="0" err="1" smtClean="0">
                <a:ea typeface="ＭＳ Ｐゴシック" pitchFamily="34" charset="-128"/>
              </a:rPr>
              <a:t>reference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Affect to a reference variable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 null value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 new object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641476"/>
            <a:ext cx="8785225" cy="2448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"White"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Aft>
                <a:spcPts val="1200"/>
              </a:spcAft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myCat.color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White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CatLike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Remove old ref.</a:t>
            </a:r>
          </a:p>
          <a:p>
            <a:pPr>
              <a:spcAft>
                <a:spcPts val="1200"/>
              </a:spcAft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myCat.color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Red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1200"/>
              </a:spcAft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myCat.color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en-US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!!</a:t>
            </a:r>
            <a:endParaRPr lang="en-US" sz="2000" b="1" dirty="0">
              <a:solidFill>
                <a:srgbClr val="339933"/>
              </a:solidFill>
              <a:latin typeface="Courier New" pitchFamily="49" charset="0"/>
              <a:cs typeface="Courier New" pitchFamily="49" charset="0"/>
              <a:sym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Design of </a:t>
            </a:r>
            <a:r>
              <a:rPr lang="fr-FR" dirty="0" err="1" smtClean="0">
                <a:ea typeface="ＭＳ Ｐゴシック" pitchFamily="34" charset="-128"/>
              </a:rPr>
              <a:t>object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dereferencing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 bwMode="auto">
          <a:xfrm>
            <a:off x="1643063" y="985293"/>
            <a:ext cx="4929187" cy="10081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DAE6F0"/>
              </a:gs>
            </a:gsLst>
            <a:lin ang="16200000" scaled="1"/>
            <a:tileRect/>
          </a:gra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Ellipse 7"/>
          <p:cNvSpPr/>
          <p:nvPr/>
        </p:nvSpPr>
        <p:spPr bwMode="auto">
          <a:xfrm>
            <a:off x="1285852" y="3289548"/>
            <a:ext cx="6000792" cy="18002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DAE6F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3429000" y="1057300"/>
            <a:ext cx="1428750" cy="49371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Bulle ronde 12"/>
          <p:cNvSpPr>
            <a:spLocks noChangeArrowheads="1"/>
          </p:cNvSpPr>
          <p:nvPr/>
        </p:nvSpPr>
        <p:spPr bwMode="auto">
          <a:xfrm>
            <a:off x="7143750" y="985293"/>
            <a:ext cx="1714500" cy="1080120"/>
          </a:xfrm>
          <a:prstGeom prst="wedgeEllipseCallout">
            <a:avLst>
              <a:gd name="adj1" fmla="val -82644"/>
              <a:gd name="adj2" fmla="val -8000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Stack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memory</a:t>
            </a:r>
          </a:p>
        </p:txBody>
      </p:sp>
      <p:sp>
        <p:nvSpPr>
          <p:cNvPr id="35" name="Bulle ronde 14"/>
          <p:cNvSpPr>
            <a:spLocks noChangeArrowheads="1"/>
          </p:cNvSpPr>
          <p:nvPr/>
        </p:nvSpPr>
        <p:spPr bwMode="auto">
          <a:xfrm>
            <a:off x="7215188" y="2713484"/>
            <a:ext cx="1714500" cy="1050454"/>
          </a:xfrm>
          <a:prstGeom prst="wedgeEllipseCallout">
            <a:avLst>
              <a:gd name="adj1" fmla="val -83440"/>
              <a:gd name="adj2" fmla="val 38889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Heap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memory</a:t>
            </a:r>
          </a:p>
        </p:txBody>
      </p:sp>
      <p:sp>
        <p:nvSpPr>
          <p:cNvPr id="36" name="Ellipse 15"/>
          <p:cNvSpPr>
            <a:spLocks noChangeArrowheads="1"/>
          </p:cNvSpPr>
          <p:nvPr/>
        </p:nvSpPr>
        <p:spPr bwMode="auto">
          <a:xfrm>
            <a:off x="1714500" y="3575293"/>
            <a:ext cx="2357438" cy="10104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r>
              <a:rPr lang="fr-FR" sz="1600">
                <a:latin typeface="Arial" pitchFamily="34" charset="0"/>
                <a:cs typeface="Arial" pitchFamily="34" charset="0"/>
              </a:rPr>
              <a:t>New CatLike Object created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2214563" y="4369668"/>
            <a:ext cx="1428750" cy="357188"/>
          </a:xfrm>
          <a:prstGeom prst="rect">
            <a:avLst/>
          </a:prstGeom>
          <a:solidFill>
            <a:srgbClr val="DAE6F0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1001…0001</a:t>
            </a:r>
          </a:p>
        </p:txBody>
      </p:sp>
      <p:sp>
        <p:nvSpPr>
          <p:cNvPr id="38" name="Ellipse 28"/>
          <p:cNvSpPr>
            <a:spLocks noChangeArrowheads="1"/>
          </p:cNvSpPr>
          <p:nvPr/>
        </p:nvSpPr>
        <p:spPr bwMode="auto">
          <a:xfrm>
            <a:off x="4429125" y="3575293"/>
            <a:ext cx="2357438" cy="10104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r>
              <a:rPr lang="fr-FR" sz="160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929188" y="4369668"/>
            <a:ext cx="1428750" cy="357188"/>
          </a:xfrm>
          <a:prstGeom prst="rect">
            <a:avLst/>
          </a:prstGeom>
          <a:solidFill>
            <a:srgbClr val="DAE6F0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06813" y="2352763"/>
            <a:ext cx="1793875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new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CatLike()</a:t>
            </a: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Connecteur droit avec flèche 16"/>
          <p:cNvCxnSpPr>
            <a:cxnSpLocks noChangeShapeType="1"/>
            <a:stCxn id="40" idx="2"/>
            <a:endCxn id="36" idx="7"/>
          </p:cNvCxnSpPr>
          <p:nvPr/>
        </p:nvCxnSpPr>
        <p:spPr bwMode="auto">
          <a:xfrm flipH="1">
            <a:off x="3726699" y="2752813"/>
            <a:ext cx="877052" cy="970450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571625" y="2352763"/>
            <a:ext cx="2368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CatLike myCat   =  </a:t>
            </a: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Connecteur droit avec flèche 19"/>
          <p:cNvCxnSpPr>
            <a:cxnSpLocks noChangeShapeType="1"/>
          </p:cNvCxnSpPr>
          <p:nvPr/>
        </p:nvCxnSpPr>
        <p:spPr bwMode="auto">
          <a:xfrm flipV="1">
            <a:off x="2915816" y="1921397"/>
            <a:ext cx="864096" cy="504055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9000" y="1128737"/>
            <a:ext cx="1441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1001…0001</a:t>
            </a:r>
          </a:p>
        </p:txBody>
      </p:sp>
      <p:cxnSp>
        <p:nvCxnSpPr>
          <p:cNvPr id="45" name="Connecteur droit avec flèche 21"/>
          <p:cNvCxnSpPr>
            <a:cxnSpLocks noChangeShapeType="1"/>
          </p:cNvCxnSpPr>
          <p:nvPr/>
        </p:nvCxnSpPr>
        <p:spPr bwMode="auto">
          <a:xfrm flipH="1">
            <a:off x="3059832" y="1842542"/>
            <a:ext cx="1226418" cy="2023070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arrow" w="med" len="med"/>
          </a:ln>
        </p:spPr>
      </p:cxn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-738188" y="1128737"/>
            <a:ext cx="595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 err="1">
                <a:latin typeface="Arial" pitchFamily="34" charset="0"/>
                <a:cs typeface="Arial" pitchFamily="34" charset="0"/>
              </a:rPr>
              <a:t>null</a:t>
            </a:r>
            <a:endParaRPr lang="fr-F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Multiplier 23"/>
          <p:cNvSpPr/>
          <p:nvPr/>
        </p:nvSpPr>
        <p:spPr bwMode="auto">
          <a:xfrm rot="1358874">
            <a:off x="3457862" y="2319426"/>
            <a:ext cx="714375" cy="714375"/>
          </a:xfrm>
          <a:prstGeom prst="mathMultiply">
            <a:avLst/>
          </a:prstGeom>
          <a:solidFill>
            <a:srgbClr val="D68484"/>
          </a:soli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Bulle ronde 24"/>
          <p:cNvSpPr>
            <a:spLocks noChangeArrowheads="1"/>
          </p:cNvSpPr>
          <p:nvPr/>
        </p:nvSpPr>
        <p:spPr bwMode="auto">
          <a:xfrm>
            <a:off x="251520" y="2209428"/>
            <a:ext cx="3034605" cy="983581"/>
          </a:xfrm>
          <a:prstGeom prst="wedgeEllipseCallout">
            <a:avLst>
              <a:gd name="adj1" fmla="val 14468"/>
              <a:gd name="adj2" fmla="val 75361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instance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</a:t>
            </a:r>
            <a:r>
              <a:rPr lang="fr-FR" kern="0" noProof="0" dirty="0">
                <a:solidFill>
                  <a:srgbClr val="336699"/>
                </a:solidFill>
                <a:cs typeface="Arial" pitchFamily="34" charset="0"/>
              </a:rPr>
              <a:t> 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no more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referenced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830638" y="2864967"/>
            <a:ext cx="167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myCat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null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Bulle ronde 26"/>
          <p:cNvSpPr>
            <a:spLocks noChangeArrowheads="1"/>
          </p:cNvSpPr>
          <p:nvPr/>
        </p:nvSpPr>
        <p:spPr bwMode="auto">
          <a:xfrm>
            <a:off x="5143500" y="2065412"/>
            <a:ext cx="2000250" cy="913855"/>
          </a:xfrm>
          <a:prstGeom prst="wedgeEllipseCallout">
            <a:avLst>
              <a:gd name="adj1" fmla="val -46519"/>
              <a:gd name="adj2" fmla="val 43366"/>
            </a:avLst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New instruction</a:t>
            </a: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429000" y="1557362"/>
            <a:ext cx="1428750" cy="3571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3643313" y="1557362"/>
            <a:ext cx="925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myCat</a:t>
            </a:r>
          </a:p>
        </p:txBody>
      </p:sp>
    </p:spTree>
    <p:extLst>
      <p:ext uri="{BB962C8B-B14F-4D97-AF65-F5344CB8AC3E}">
        <p14:creationId xmlns:p14="http://schemas.microsoft.com/office/powerpoint/2010/main" val="105945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2461E-6 L 0.50087 -0.0060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3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2" grpId="0"/>
      <p:bldP spid="42" grpId="1"/>
      <p:bldP spid="44" grpId="0"/>
      <p:bldP spid="44" grpId="1"/>
      <p:bldP spid="46" grpId="0"/>
      <p:bldP spid="47" grpId="0" animBg="1"/>
      <p:bldP spid="47" grpId="1" animBg="1"/>
      <p:bldP spid="48" grpId="0" animBg="1"/>
      <p:bldP spid="49" grpId="0"/>
      <p:bldP spid="49" grpId="1"/>
      <p:bldP spid="50" grpId="0" animBg="1"/>
      <p:bldP spid="50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Concept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The Garbage Collector…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Cleans the memory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Destroys no more referenced instances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Is called automatically, but you can suggest the JVM to execute it with:</a:t>
            </a:r>
          </a:p>
          <a:p>
            <a:pPr marL="0" indent="0" algn="ctr">
              <a:buNone/>
            </a:pPr>
            <a:r>
              <a:rPr lang="en-US" sz="2000" b="1" dirty="0" err="1" smtClean="0">
                <a:latin typeface="Courier New"/>
                <a:ea typeface="ＭＳ Ｐゴシック" pitchFamily="34" charset="-128"/>
                <a:cs typeface="Courier New"/>
              </a:rPr>
              <a:t>System.gc</a:t>
            </a:r>
            <a:r>
              <a:rPr lang="en-US" sz="2000" b="1" dirty="0" smtClean="0">
                <a:latin typeface="Courier New"/>
                <a:ea typeface="ＭＳ Ｐゴシック" pitchFamily="34" charset="-128"/>
                <a:cs typeface="Courier New"/>
              </a:rPr>
              <a:t>();</a:t>
            </a:r>
          </a:p>
          <a:p>
            <a:r>
              <a:rPr lang="en-US" dirty="0" smtClean="0">
                <a:ea typeface="ＭＳ Ｐゴシック" pitchFamily="34" charset="-128"/>
              </a:rPr>
              <a:t>The object method finalize() is called before the instance is destroyed: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215391" y="4731065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b="1" dirty="0">
                <a:solidFill>
                  <a:srgbClr val="4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finalize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}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Game of Life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In </a:t>
            </a:r>
            <a:r>
              <a:rPr lang="fr-FR" dirty="0" err="1"/>
              <a:t>your</a:t>
            </a:r>
            <a:r>
              <a:rPr lang="fr-FR" dirty="0"/>
              <a:t> main </a:t>
            </a:r>
            <a:r>
              <a:rPr lang="fr-FR" dirty="0" err="1"/>
              <a:t>method</a:t>
            </a:r>
            <a:r>
              <a:rPr lang="fr-FR" dirty="0"/>
              <a:t> :</a:t>
            </a:r>
          </a:p>
          <a:p>
            <a:pPr lvl="2"/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big</a:t>
            </a:r>
            <a:r>
              <a:rPr lang="fr-FR" dirty="0"/>
              <a:t> world (&gt;= </a:t>
            </a:r>
            <a:r>
              <a:rPr lang="fr-FR" dirty="0" smtClean="0"/>
              <a:t>1000x1000 </a:t>
            </a:r>
            <a:r>
              <a:rPr lang="fr-FR" dirty="0"/>
              <a:t>for instance).</a:t>
            </a:r>
          </a:p>
          <a:p>
            <a:pPr lvl="2"/>
            <a:r>
              <a:rPr lang="fr-FR" dirty="0" err="1"/>
              <a:t>Write</a:t>
            </a:r>
            <a:r>
              <a:rPr lang="fr-FR" dirty="0"/>
              <a:t> a </a:t>
            </a:r>
            <a:r>
              <a:rPr lang="fr-FR" dirty="0" err="1"/>
              <a:t>loop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the 1000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generations</a:t>
            </a:r>
            <a:r>
              <a:rPr lang="fr-FR" dirty="0"/>
              <a:t>.</a:t>
            </a:r>
          </a:p>
          <a:p>
            <a:pPr lvl="2"/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iteration</a:t>
            </a:r>
            <a:r>
              <a:rPr lang="fr-FR" dirty="0"/>
              <a:t>, </a:t>
            </a:r>
            <a:r>
              <a:rPr lang="fr-FR" dirty="0" err="1"/>
              <a:t>add</a:t>
            </a:r>
            <a:r>
              <a:rPr lang="fr-FR" dirty="0"/>
              <a:t> a 3-second pause </a:t>
            </a:r>
            <a:r>
              <a:rPr lang="fr-FR" dirty="0" err="1"/>
              <a:t>thanks</a:t>
            </a:r>
            <a:r>
              <a:rPr lang="fr-FR" dirty="0"/>
              <a:t> to the </a:t>
            </a:r>
            <a:r>
              <a:rPr lang="fr-FR" dirty="0" err="1"/>
              <a:t>following</a:t>
            </a:r>
            <a:r>
              <a:rPr lang="fr-FR" dirty="0"/>
              <a:t> instruction :</a:t>
            </a:r>
          </a:p>
          <a:p>
            <a:pPr marL="0" indent="0" algn="ctr">
              <a:buNone/>
            </a:pPr>
            <a:r>
              <a:rPr lang="fr-FR" dirty="0" err="1"/>
              <a:t>Thread.sleep</a:t>
            </a:r>
            <a:r>
              <a:rPr lang="fr-FR" dirty="0"/>
              <a:t>(3000);</a:t>
            </a:r>
          </a:p>
          <a:p>
            <a:endParaRPr lang="fr-FR" dirty="0"/>
          </a:p>
          <a:p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smtClean="0"/>
              <a:t>application!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Launch</a:t>
            </a:r>
            <a:r>
              <a:rPr lang="fr-FR" dirty="0"/>
              <a:t> </a:t>
            </a:r>
            <a:r>
              <a:rPr lang="fr-FR" dirty="0" err="1" smtClean="0"/>
              <a:t>VisualVM</a:t>
            </a:r>
            <a:r>
              <a:rPr lang="fr-FR" dirty="0" smtClean="0"/>
              <a:t>!</a:t>
            </a:r>
            <a:endParaRPr lang="fr-FR" dirty="0"/>
          </a:p>
          <a:p>
            <a:pPr lvl="1"/>
            <a:r>
              <a:rPr lang="fr-FR" dirty="0"/>
              <a:t>It 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supposed</a:t>
            </a:r>
            <a:r>
              <a:rPr lang="fr-FR" dirty="0"/>
              <a:t> 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the bin </a:t>
            </a:r>
            <a:r>
              <a:rPr lang="fr-FR" dirty="0" err="1"/>
              <a:t>folder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JDK installation </a:t>
            </a:r>
            <a:r>
              <a:rPr lang="fr-FR" dirty="0" err="1" smtClean="0"/>
              <a:t>folder</a:t>
            </a:r>
            <a:endParaRPr lang="fr-FR" dirty="0"/>
          </a:p>
          <a:p>
            <a:pPr lvl="1"/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running </a:t>
            </a:r>
            <a:r>
              <a:rPr lang="fr-FR" dirty="0" smtClean="0"/>
              <a:t>application</a:t>
            </a:r>
            <a:endParaRPr lang="fr-FR" dirty="0"/>
          </a:p>
          <a:p>
            <a:pPr lvl="1"/>
            <a:r>
              <a:rPr lang="fr-FR" dirty="0"/>
              <a:t>Observe the Monitor and Sampler </a:t>
            </a:r>
            <a:r>
              <a:rPr lang="fr-FR" dirty="0" err="1"/>
              <a:t>tabs</a:t>
            </a:r>
            <a:r>
              <a:rPr lang="fr-FR" dirty="0"/>
              <a:t> and look the </a:t>
            </a:r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r>
              <a:rPr lang="fr-FR" dirty="0"/>
              <a:t> in </a:t>
            </a:r>
            <a:r>
              <a:rPr lang="fr-FR" dirty="0" smtClean="0"/>
              <a:t>action!</a:t>
            </a:r>
          </a:p>
          <a:p>
            <a:pPr lvl="1"/>
            <a:endParaRPr lang="fr-FR" dirty="0"/>
          </a:p>
          <a:p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launch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the </a:t>
            </a:r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r>
              <a:rPr lang="fr-FR" dirty="0"/>
              <a:t> and look </a:t>
            </a:r>
            <a:r>
              <a:rPr lang="fr-FR" dirty="0" err="1"/>
              <a:t>at</a:t>
            </a:r>
            <a:r>
              <a:rPr lang="fr-FR" dirty="0"/>
              <a:t> the </a:t>
            </a:r>
            <a:r>
              <a:rPr lang="fr-FR" dirty="0" err="1"/>
              <a:t>memory</a:t>
            </a:r>
            <a:r>
              <a:rPr lang="fr-FR" dirty="0"/>
              <a:t> </a:t>
            </a:r>
            <a:r>
              <a:rPr lang="fr-FR" dirty="0" smtClean="0"/>
              <a:t>graph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Conventions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ea typeface="ＭＳ Ｐゴシック" pitchFamily="34" charset="-128"/>
              </a:rPr>
              <a:t>The class name begins by</a:t>
            </a:r>
          </a:p>
          <a:p>
            <a:pPr marL="0" indent="0" algn="ctr">
              <a:buNone/>
            </a:pPr>
            <a:r>
              <a:rPr lang="en-US" sz="3600" dirty="0" smtClean="0">
                <a:ea typeface="ＭＳ Ｐゴシック" pitchFamily="34" charset="-128"/>
              </a:rPr>
              <a:t>an upper case</a:t>
            </a:r>
          </a:p>
          <a:p>
            <a:pPr marL="0" indent="0" algn="ctr">
              <a:buNone/>
            </a:pPr>
            <a:endParaRPr lang="en-US" sz="3600" dirty="0">
              <a:ea typeface="ＭＳ Ｐゴシック" pitchFamily="34" charset="-128"/>
            </a:endParaRPr>
          </a:p>
          <a:p>
            <a:pPr marL="0" indent="0" algn="ctr">
              <a:buNone/>
            </a:pPr>
            <a:r>
              <a:rPr lang="en-US" sz="3600" dirty="0" smtClean="0">
                <a:ea typeface="ＭＳ Ｐゴシック" pitchFamily="34" charset="-128"/>
              </a:rPr>
              <a:t>We also put an upper case for each </a:t>
            </a:r>
          </a:p>
          <a:p>
            <a:pPr marL="0" indent="0" algn="ctr">
              <a:buNone/>
            </a:pPr>
            <a:r>
              <a:rPr lang="en-US" sz="3600" dirty="0" smtClean="0">
                <a:ea typeface="ＭＳ Ｐゴシック" pitchFamily="34" charset="-128"/>
              </a:rPr>
              <a:t>word in the name</a:t>
            </a:r>
            <a:endParaRPr lang="en-US" sz="3600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Classes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8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F76D274CBC944928D2890BF319710" ma:contentTypeVersion="1" ma:contentTypeDescription="Crée un document." ma:contentTypeScope="" ma:versionID="c72ffda818b367c01f7526ba5b07f75e">
  <xsd:schema xmlns:xsd="http://www.w3.org/2001/XMLSchema" xmlns:xs="http://www.w3.org/2001/XMLSchema" xmlns:p="http://schemas.microsoft.com/office/2006/metadata/properties" xmlns:ns2="cac1e2cd-caea-4862-842c-e8cbcf68099c" targetNamespace="http://schemas.microsoft.com/office/2006/metadata/properties" ma:root="true" ma:fieldsID="fe37b5e3d64c70c9d8d05e70a557c182" ns2:_="">
    <xsd:import namespace="cac1e2cd-caea-4862-842c-e8cbcf68099c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2cd-caea-4862-842c-e8cbcf680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73F284-EB30-4BA1-AC16-06C1D1CDFC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4E8C47-B986-4F0E-AB37-00E70E98F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1e2cd-caea-4862-842c-e8cbcf680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EBA95C-F50E-4725-946E-116979F634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4607</Words>
  <Application>Microsoft Macintosh PowerPoint</Application>
  <PresentationFormat>Présentation à l'écran (16:10)</PresentationFormat>
  <Paragraphs>1084</Paragraphs>
  <Slides>86</Slides>
  <Notes>63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86</vt:i4>
      </vt:variant>
    </vt:vector>
  </HeadingPairs>
  <TitlesOfParts>
    <vt:vector size="97" baseType="lpstr">
      <vt:lpstr>Calibri</vt:lpstr>
      <vt:lpstr>Calibri (Heading)</vt:lpstr>
      <vt:lpstr>Courier New</vt:lpstr>
      <vt:lpstr>Georgia</vt:lpstr>
      <vt:lpstr>MS PGothic</vt:lpstr>
      <vt:lpstr>ＭＳ Ｐゴシック</vt:lpstr>
      <vt:lpstr>Myriad Pro</vt:lpstr>
      <vt:lpstr>Verdana</vt:lpstr>
      <vt:lpstr>Wingdings</vt:lpstr>
      <vt:lpstr>Arial</vt:lpstr>
      <vt:lpstr>SUPINFOTheme</vt:lpstr>
      <vt:lpstr>Présentation PowerPoint</vt:lpstr>
      <vt:lpstr>Course objectives</vt:lpstr>
      <vt:lpstr>Course objectives</vt:lpstr>
      <vt:lpstr>Classes</vt:lpstr>
      <vt:lpstr>What is an object?</vt:lpstr>
      <vt:lpstr>What is a class?</vt:lpstr>
      <vt:lpstr>What is a class?</vt:lpstr>
      <vt:lpstr>How to make a class?</vt:lpstr>
      <vt:lpstr>Conventions</vt:lpstr>
      <vt:lpstr>How to create instances?</vt:lpstr>
      <vt:lpstr>What is a constructor?</vt:lpstr>
      <vt:lpstr>Constructor overloading</vt:lpstr>
      <vt:lpstr>Design of instanciation</vt:lpstr>
      <vt:lpstr>Accessing attributes/Methods</vt:lpstr>
      <vt:lpstr>Instance variables</vt:lpstr>
      <vt:lpstr>Instance methods</vt:lpstr>
      <vt:lpstr>Instance access</vt:lpstr>
      <vt:lpstr>Class variables</vt:lpstr>
      <vt:lpstr>Class methods</vt:lpstr>
      <vt:lpstr>Class access</vt:lpstr>
      <vt:lpstr>Conventions</vt:lpstr>
      <vt:lpstr>Conventions</vt:lpstr>
      <vt:lpstr>The "this" pointer</vt:lpstr>
      <vt:lpstr>Quizz</vt:lpstr>
      <vt:lpstr>Member visibility</vt:lpstr>
      <vt:lpstr>Presentation</vt:lpstr>
      <vt:lpstr>Public Access</vt:lpstr>
      <vt:lpstr>Private Access</vt:lpstr>
      <vt:lpstr>Default Access</vt:lpstr>
      <vt:lpstr>Protected Access</vt:lpstr>
      <vt:lpstr>Présentation PowerPoint</vt:lpstr>
      <vt:lpstr>Présentation PowerPoint</vt:lpstr>
      <vt:lpstr>Aggregation &amp; Encapsulation</vt:lpstr>
      <vt:lpstr>Aggregation</vt:lpstr>
      <vt:lpstr>Aggregation</vt:lpstr>
      <vt:lpstr>Encapsulation</vt:lpstr>
      <vt:lpstr>Encapsulation</vt:lpstr>
      <vt:lpstr>Encapsulation</vt:lpstr>
      <vt:lpstr>Getter/Setter</vt:lpstr>
      <vt:lpstr>Getter/Setter</vt:lpstr>
      <vt:lpstr>Getter/Setter</vt:lpstr>
      <vt:lpstr>Getter/Setter</vt:lpstr>
      <vt:lpstr>JavaBean</vt:lpstr>
      <vt:lpstr>Inheritance</vt:lpstr>
      <vt:lpstr>From the concept…</vt:lpstr>
      <vt:lpstr>…to the code</vt:lpstr>
      <vt:lpstr>Illustration</vt:lpstr>
      <vt:lpstr>super keyword</vt:lpstr>
      <vt:lpstr>Note</vt:lpstr>
      <vt:lpstr>Polymorphism</vt:lpstr>
      <vt:lpstr>Presentation</vt:lpstr>
      <vt:lpstr>Presentation</vt:lpstr>
      <vt:lpstr>Presentation</vt:lpstr>
      <vt:lpstr>Object superclass</vt:lpstr>
      <vt:lpstr>Object superclass</vt:lpstr>
      <vt:lpstr>Object superclass</vt:lpstr>
      <vt:lpstr>Object superclass</vt:lpstr>
      <vt:lpstr>Abstract methods</vt:lpstr>
      <vt:lpstr>Abstract methods</vt:lpstr>
      <vt:lpstr>Abstract class</vt:lpstr>
      <vt:lpstr>Interface</vt:lpstr>
      <vt:lpstr>Interface</vt:lpstr>
      <vt:lpstr>Interface</vt:lpstr>
      <vt:lpstr>Exercises (1/9)</vt:lpstr>
      <vt:lpstr>Exercises (2/9)</vt:lpstr>
      <vt:lpstr>Exercises (3/9)</vt:lpstr>
      <vt:lpstr>Exercises (4/9)</vt:lpstr>
      <vt:lpstr>Exercises (5/9)</vt:lpstr>
      <vt:lpstr>Exercises (6/9)</vt:lpstr>
      <vt:lpstr>Exercises (7/9)</vt:lpstr>
      <vt:lpstr>Exercises (8/9)</vt:lpstr>
      <vt:lpstr>Exercises (9/9)</vt:lpstr>
      <vt:lpstr>Package design</vt:lpstr>
      <vt:lpstr>Presentation</vt:lpstr>
      <vt:lpstr>Illustration</vt:lpstr>
      <vt:lpstr>Declaration</vt:lpstr>
      <vt:lpstr>Note</vt:lpstr>
      <vt:lpstr>Import</vt:lpstr>
      <vt:lpstr>Garbage collector</vt:lpstr>
      <vt:lpstr>Design of object referencing</vt:lpstr>
      <vt:lpstr>Design of object referencing</vt:lpstr>
      <vt:lpstr>Remove a reference</vt:lpstr>
      <vt:lpstr>Design of object dereferencing</vt:lpstr>
      <vt:lpstr>Concept</vt:lpstr>
      <vt:lpstr>Exercises (1/2)</vt:lpstr>
      <vt:lpstr>Exercises (2/2)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276</cp:revision>
  <dcterms:created xsi:type="dcterms:W3CDTF">2010-02-28T17:00:24Z</dcterms:created>
  <dcterms:modified xsi:type="dcterms:W3CDTF">2017-01-25T09:11:52Z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0x0101001EEF76D274CBC944928D2890BF319710</vt:lpwstr>
  </property>
</Properties>
</file>