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059" r:id="rId4"/>
  </p:sldMasterIdLst>
  <p:notesMasterIdLst>
    <p:notesMasterId r:id="rId35"/>
  </p:notesMasterIdLst>
  <p:handoutMasterIdLst>
    <p:handoutMasterId r:id="rId36"/>
  </p:handoutMasterIdLst>
  <p:sldIdLst>
    <p:sldId id="444" r:id="rId5"/>
    <p:sldId id="456" r:id="rId6"/>
    <p:sldId id="457" r:id="rId7"/>
    <p:sldId id="453" r:id="rId8"/>
    <p:sldId id="530" r:id="rId9"/>
    <p:sldId id="451" r:id="rId10"/>
    <p:sldId id="531" r:id="rId11"/>
    <p:sldId id="532" r:id="rId12"/>
    <p:sldId id="535" r:id="rId13"/>
    <p:sldId id="536" r:id="rId14"/>
    <p:sldId id="537" r:id="rId15"/>
    <p:sldId id="538" r:id="rId16"/>
    <p:sldId id="539" r:id="rId17"/>
    <p:sldId id="540" r:id="rId18"/>
    <p:sldId id="570" r:id="rId19"/>
    <p:sldId id="542" r:id="rId20"/>
    <p:sldId id="543" r:id="rId21"/>
    <p:sldId id="544" r:id="rId22"/>
    <p:sldId id="547" r:id="rId23"/>
    <p:sldId id="548" r:id="rId24"/>
    <p:sldId id="549" r:id="rId25"/>
    <p:sldId id="550" r:id="rId26"/>
    <p:sldId id="551" r:id="rId27"/>
    <p:sldId id="556" r:id="rId28"/>
    <p:sldId id="557" r:id="rId29"/>
    <p:sldId id="558" r:id="rId30"/>
    <p:sldId id="559" r:id="rId31"/>
    <p:sldId id="553" r:id="rId32"/>
    <p:sldId id="554" r:id="rId33"/>
    <p:sldId id="555" r:id="rId34"/>
  </p:sldIdLst>
  <p:sldSz cx="9144000" cy="5715000" type="screen16x10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E2C5"/>
    <a:srgbClr val="5F5F5F"/>
    <a:srgbClr val="808080"/>
    <a:srgbClr val="479B8F"/>
    <a:srgbClr val="A2AEBA"/>
    <a:srgbClr val="BFC7CF"/>
    <a:srgbClr val="D9DE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92"/>
    <p:restoredTop sz="88925" autoAdjust="0"/>
  </p:normalViewPr>
  <p:slideViewPr>
    <p:cSldViewPr>
      <p:cViewPr varScale="1">
        <p:scale>
          <a:sx n="114" d="100"/>
          <a:sy n="114" d="100"/>
        </p:scale>
        <p:origin x="576" y="168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370138" y="0"/>
            <a:ext cx="45116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900">
                <a:solidFill>
                  <a:srgbClr val="5F5F5F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0" y="0"/>
            <a:ext cx="19113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defRPr sz="900">
                <a:solidFill>
                  <a:srgbClr val="5F5F5F"/>
                </a:solidFill>
              </a:defRPr>
            </a:lvl1pPr>
          </a:lstStyle>
          <a:p>
            <a:fld id="{36397F7C-9109-41AA-AF3F-C9CBB169BBFF}" type="datetime1">
              <a:rPr lang="en-US"/>
              <a:pPr/>
              <a:t>1/22/17</a:t>
            </a:fld>
            <a:endParaRPr lang="en-US"/>
          </a:p>
        </p:txBody>
      </p:sp>
      <p:sp>
        <p:nvSpPr>
          <p:cNvPr id="5017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5811838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defRPr sz="900">
                <a:solidFill>
                  <a:srgbClr val="5F5F5F"/>
                </a:solidFill>
              </a:defRPr>
            </a:lvl1pPr>
          </a:lstStyle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5017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348413" y="8831263"/>
            <a:ext cx="5334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900">
                <a:solidFill>
                  <a:srgbClr val="5F5F5F"/>
                </a:solidFill>
              </a:defRPr>
            </a:lvl1pPr>
          </a:lstStyle>
          <a:p>
            <a:fld id="{7C415679-3D27-438F-AC74-489F5AF573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6685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293938" y="0"/>
            <a:ext cx="45878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900">
                <a:solidFill>
                  <a:srgbClr val="5F5F5F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0" y="0"/>
            <a:ext cx="20653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defRPr sz="900">
                <a:solidFill>
                  <a:srgbClr val="5F5F5F"/>
                </a:solidFill>
              </a:defRPr>
            </a:lvl1pPr>
          </a:lstStyle>
          <a:p>
            <a:fld id="{7EF0411E-54B7-49D7-BF23-01683CC1CD67}" type="datetime1">
              <a:rPr lang="en-US"/>
              <a:pPr/>
              <a:t>1/22/17</a:t>
            </a:fld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54050" y="696913"/>
            <a:ext cx="55753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416425"/>
            <a:ext cx="55054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56578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defRPr sz="900">
                <a:solidFill>
                  <a:srgbClr val="5F5F5F"/>
                </a:solidFill>
              </a:defRPr>
            </a:lvl1pPr>
          </a:lstStyle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23025" y="8829675"/>
            <a:ext cx="4572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900">
                <a:solidFill>
                  <a:srgbClr val="5F5F5F"/>
                </a:solidFill>
              </a:defRPr>
            </a:lvl1pPr>
          </a:lstStyle>
          <a:p>
            <a:fld id="{F2894214-72F6-4306-9C26-759FB68F50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70154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6386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461963" eaLnBrk="1" hangingPunct="1">
              <a:spcBef>
                <a:spcPct val="0"/>
              </a:spcBef>
            </a:pPr>
            <a:endParaRPr lang="fr-FR" dirty="0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6387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23925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23925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23925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23925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F4B6F243-784B-48EC-BF02-72CF66F805A2}" type="slidenum">
              <a:rPr lang="fr-FR" sz="900">
                <a:solidFill>
                  <a:srgbClr val="5F5F5F"/>
                </a:solidFill>
              </a:rPr>
              <a:pPr/>
              <a:t>1</a:t>
            </a:fld>
            <a:endParaRPr lang="fr-FR" sz="90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1871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1/22/17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1/22/17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1/22/17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1/22/17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1/22/17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1/22/17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1/22/17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1/22/17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1/22/17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1/22/17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1/22/17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1/22/17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1/22/17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1/22/17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1/22/17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1/22/17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1/22/17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1/22/17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1/22/17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775359"/>
            <a:ext cx="7772400" cy="1225021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B40B297-F50D-484C-ACFB-7B14BBEC6D9D}" type="datetimeFigureOut">
              <a:rPr lang="fr-FR"/>
              <a:pPr/>
              <a:t>22/01/2017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5A90ED0-21BE-4D02-8F9A-847F055022D2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443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152C86D-858F-4436-887E-FAA64C472B10}" type="datetimeFigureOut">
              <a:rPr lang="fr-FR"/>
              <a:pPr/>
              <a:t>22/01/2017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C6402C7-27C9-430B-A647-BD0442B840CC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0675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28870"/>
            <a:ext cx="2057400" cy="4876271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28870"/>
            <a:ext cx="6019800" cy="4876271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1631552-3809-4475-B076-571F79DD8438}" type="datetimeFigureOut">
              <a:rPr lang="fr-FR"/>
              <a:pPr/>
              <a:t>22/01/2017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C7DE801-10D8-4981-85E5-572F3102C766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471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8F3536A-E70C-492D-8B6C-9516539BB90B}" type="datetimeFigureOut">
              <a:rPr lang="fr-FR"/>
              <a:pPr/>
              <a:t>22/01/2017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292AB4E-4968-48F9-A167-C51B46BC94FD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867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672419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1F0D905-E438-41C5-8546-C118A5946D7D}" type="datetimeFigureOut">
              <a:rPr lang="fr-FR"/>
              <a:pPr/>
              <a:t>22/01/2017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C1FF16F-B8D2-48F4-BB40-50C6ADBAEB93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3505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Espace réservé de la date 4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56FFFF1-2C65-4327-9840-2B43B23FD6B1}" type="datetimeFigureOut">
              <a:rPr lang="fr-FR"/>
              <a:pPr/>
              <a:t>22/01/2017</a:t>
            </a:fld>
            <a:endParaRPr lang="fr-FR"/>
          </a:p>
        </p:txBody>
      </p:sp>
      <p:sp>
        <p:nvSpPr>
          <p:cNvPr id="7" name="Espace réservé du pied de page 5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9" name="Espace réservé du numéro de diapositive 6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579B318-7D5E-4DF4-970F-6BCF490CBACA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596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33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33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0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8" name="Espace réservé de la date 6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F6554C8-55AE-4EFB-BB46-A79A617C7A68}" type="datetimeFigureOut">
              <a:rPr lang="fr-FR"/>
              <a:pPr/>
              <a:t>22/01/2017</a:t>
            </a:fld>
            <a:endParaRPr lang="fr-FR"/>
          </a:p>
        </p:txBody>
      </p:sp>
      <p:sp>
        <p:nvSpPr>
          <p:cNvPr id="9" name="Espace réservé du pied de page 7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11" name="Espace réservé du numéro de diapositive 8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3618072-F17A-45BB-8575-F110F243281F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6070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Espace réservé de la date 2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8A0FB1A-DC0F-4BA7-8E04-D8DDB0C51F6A}" type="datetimeFigureOut">
              <a:rPr lang="fr-FR"/>
              <a:pPr/>
              <a:t>22/01/2017</a:t>
            </a:fld>
            <a:endParaRPr lang="fr-FR"/>
          </a:p>
        </p:txBody>
      </p:sp>
      <p:sp>
        <p:nvSpPr>
          <p:cNvPr id="5" name="Espace réservé du pied de page 3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4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67239F0-C809-4D9B-BADE-E677263A850B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170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B55CAE2-4705-4758-B174-288BF2998352}" type="datetimeFigureOut">
              <a:rPr lang="fr-FR"/>
              <a:pPr/>
              <a:t>22/01/2017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788FAD3-7D0D-492B-87C9-E1D04BF51D86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2999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11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27546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11" y="1195920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7A2DD87-EF16-4542-8E2C-04CB6C2EC50F}" type="datetimeFigureOut">
              <a:rPr lang="fr-FR"/>
              <a:pPr/>
              <a:t>22/01/2017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6398663-00F0-4FB6-95EF-D9E088BC8153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6239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472786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77BE084-309E-469E-847E-32D69B823DBE}" type="datetimeFigureOut">
              <a:rPr lang="fr-FR"/>
              <a:pPr/>
              <a:t>22/01/2017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075C14B-8D76-4463-8862-8299E72AFFA4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2794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1116013" y="336550"/>
            <a:ext cx="7777162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</a:p>
        </p:txBody>
      </p:sp>
      <p:sp>
        <p:nvSpPr>
          <p:cNvPr id="1028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128713"/>
            <a:ext cx="8435975" cy="423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pic>
        <p:nvPicPr>
          <p:cNvPr id="1030" name="Image 2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5305425"/>
            <a:ext cx="1362075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84" r:id="rId1"/>
    <p:sldLayoutId id="2147484485" r:id="rId2"/>
    <p:sldLayoutId id="2147484486" r:id="rId3"/>
    <p:sldLayoutId id="2147484487" r:id="rId4"/>
    <p:sldLayoutId id="2147484488" r:id="rId5"/>
    <p:sldLayoutId id="2147484489" r:id="rId6"/>
    <p:sldLayoutId id="2147484490" r:id="rId7"/>
    <p:sldLayoutId id="2147484491" r:id="rId8"/>
    <p:sldLayoutId id="2147484492" r:id="rId9"/>
    <p:sldLayoutId id="2147484493" r:id="rId10"/>
    <p:sldLayoutId id="2147484494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/>
          <p:cNvSpPr txBox="1"/>
          <p:nvPr/>
        </p:nvSpPr>
        <p:spPr>
          <a:xfrm>
            <a:off x="898525" y="2603500"/>
            <a:ext cx="7916863" cy="230832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fr-FR" sz="3200" dirty="0" smtClean="0">
                <a:latin typeface="Myriad Pro"/>
                <a:ea typeface="MS PGothic" charset="0"/>
                <a:cs typeface="Myriad Pro"/>
              </a:rPr>
              <a:t>Exceptions</a:t>
            </a:r>
            <a:endParaRPr lang="fr-FR" sz="3200" dirty="0">
              <a:latin typeface="Myriad Pro"/>
              <a:ea typeface="MS PGothic" charset="0"/>
              <a:cs typeface="Myriad Pro"/>
            </a:endParaRPr>
          </a:p>
          <a:p>
            <a:pPr>
              <a:defRPr/>
            </a:pPr>
            <a:endParaRPr lang="fr-FR" dirty="0">
              <a:solidFill>
                <a:schemeClr val="tx1">
                  <a:lumMod val="95000"/>
                  <a:lumOff val="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fr-F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 charset="0"/>
                <a:ea typeface="ＭＳ Ｐゴシック" charset="0"/>
                <a:cs typeface="ＭＳ Ｐゴシック" charset="0"/>
              </a:rPr>
              <a:t>Java Standard Edition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fr-FR" sz="1400" dirty="0">
              <a:solidFill>
                <a:schemeClr val="tx1">
                  <a:lumMod val="95000"/>
                  <a:lumOff val="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fr-FR" sz="1400" dirty="0">
              <a:solidFill>
                <a:schemeClr val="tx1">
                  <a:lumMod val="95000"/>
                  <a:lumOff val="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fr-FR" sz="1200" dirty="0">
              <a:solidFill>
                <a:schemeClr val="tx1">
                  <a:lumMod val="95000"/>
                  <a:lumOff val="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fr-FR" sz="1200" dirty="0">
              <a:solidFill>
                <a:schemeClr val="tx1">
                  <a:lumMod val="95000"/>
                  <a:lumOff val="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fr-FR" sz="1200" dirty="0">
              <a:solidFill>
                <a:schemeClr val="tx1">
                  <a:lumMod val="95000"/>
                  <a:lumOff val="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fr-FR" sz="1200" dirty="0">
              <a:solidFill>
                <a:schemeClr val="tx1">
                  <a:lumMod val="95000"/>
                  <a:lumOff val="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216" y="2235612"/>
            <a:ext cx="2301456" cy="26152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The </a:t>
            </a:r>
            <a:r>
              <a:rPr lang="fr-FR" dirty="0" err="1" smtClean="0">
                <a:ea typeface="ＭＳ Ｐゴシック" pitchFamily="34" charset="-128"/>
              </a:rPr>
              <a:t>try</a:t>
            </a:r>
            <a:r>
              <a:rPr lang="fr-FR" dirty="0" smtClean="0">
                <a:ea typeface="ＭＳ Ｐゴシック" pitchFamily="34" charset="-128"/>
              </a:rPr>
              <a:t> block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The </a:t>
            </a:r>
            <a:r>
              <a:rPr lang="fr-FR" dirty="0" err="1" smtClean="0">
                <a:ea typeface="ＭＳ Ｐゴシック" pitchFamily="34" charset="-128"/>
              </a:rPr>
              <a:t>try</a:t>
            </a:r>
            <a:r>
              <a:rPr lang="fr-FR" dirty="0" smtClean="0">
                <a:ea typeface="ＭＳ Ｐゴシック" pitchFamily="34" charset="-128"/>
              </a:rPr>
              <a:t>/catch/</a:t>
            </a:r>
            <a:r>
              <a:rPr lang="fr-FR" dirty="0" err="1" smtClean="0">
                <a:ea typeface="ＭＳ Ｐゴシック" pitchFamily="34" charset="-128"/>
              </a:rPr>
              <a:t>finally</a:t>
            </a:r>
            <a:r>
              <a:rPr lang="fr-FR" dirty="0" smtClean="0">
                <a:ea typeface="ＭＳ Ｐゴシック" pitchFamily="34" charset="-128"/>
              </a:rPr>
              <a:t> blocks</a:t>
            </a:r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8713"/>
            <a:ext cx="8435975" cy="4230687"/>
          </a:xfrm>
        </p:spPr>
        <p:txBody>
          <a:bodyPr/>
          <a:lstStyle/>
          <a:p>
            <a:r>
              <a:rPr lang="fr-FR" dirty="0"/>
              <a:t>The </a:t>
            </a:r>
            <a:r>
              <a:rPr lang="fr-FR" b="1" dirty="0" err="1"/>
              <a:t>try</a:t>
            </a:r>
            <a:r>
              <a:rPr lang="fr-FR" dirty="0"/>
              <a:t> block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encapsulate</a:t>
            </a:r>
            <a:r>
              <a:rPr lang="fr-FR" dirty="0"/>
              <a:t> </a:t>
            </a:r>
            <a:r>
              <a:rPr lang="fr-FR" i="1" dirty="0" err="1"/>
              <a:t>risky</a:t>
            </a:r>
            <a:r>
              <a:rPr lang="fr-FR" dirty="0"/>
              <a:t> </a:t>
            </a:r>
            <a:r>
              <a:rPr lang="fr-FR" dirty="0" smtClean="0"/>
              <a:t>code:</a:t>
            </a:r>
            <a:endParaRPr lang="fr-FR" dirty="0"/>
          </a:p>
          <a:p>
            <a:pPr lvl="1"/>
            <a:r>
              <a:rPr lang="fr-FR" dirty="0"/>
              <a:t>That </a:t>
            </a:r>
            <a:r>
              <a:rPr lang="fr-FR" dirty="0" err="1"/>
              <a:t>might</a:t>
            </a:r>
            <a:r>
              <a:rPr lang="fr-FR" dirty="0"/>
              <a:t> </a:t>
            </a:r>
            <a:r>
              <a:rPr lang="fr-FR" dirty="0" err="1"/>
              <a:t>throw</a:t>
            </a:r>
            <a:r>
              <a:rPr lang="fr-FR" dirty="0"/>
              <a:t> an </a:t>
            </a:r>
            <a:r>
              <a:rPr lang="fr-FR" dirty="0" smtClean="0"/>
              <a:t>exception!</a:t>
            </a:r>
            <a:endParaRPr lang="fr-FR" dirty="0"/>
          </a:p>
        </p:txBody>
      </p:sp>
      <p:sp>
        <p:nvSpPr>
          <p:cNvPr id="6" name="AutoShape 10"/>
          <p:cNvSpPr>
            <a:spLocks/>
          </p:cNvSpPr>
          <p:nvPr/>
        </p:nvSpPr>
        <p:spPr bwMode="auto">
          <a:xfrm>
            <a:off x="611560" y="2611169"/>
            <a:ext cx="3174628" cy="1905000"/>
          </a:xfrm>
          <a:prstGeom prst="roundRect">
            <a:avLst>
              <a:gd name="adj" fmla="val 9995"/>
            </a:avLst>
          </a:prstGeom>
          <a:solidFill>
            <a:srgbClr val="D2E0ED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40639" bIns="0" anchor="ctr"/>
          <a:lstStyle/>
          <a:p>
            <a:pPr marL="39688"/>
            <a:r>
              <a:rPr lang="en-US" sz="1400" b="1" dirty="0" smtClean="0">
                <a:solidFill>
                  <a:srgbClr val="4D0069"/>
                </a:solidFill>
                <a:latin typeface="Courier New"/>
                <a:cs typeface="Courier New"/>
                <a:sym typeface="Georgia" pitchFamily="18" charset="0"/>
              </a:rPr>
              <a:t>public</a:t>
            </a:r>
            <a:r>
              <a:rPr lang="en-US" sz="1400" b="1" dirty="0" smtClean="0">
                <a:solidFill>
                  <a:schemeClr val="tx1"/>
                </a:solidFill>
                <a:latin typeface="Courier New"/>
                <a:cs typeface="Courier New"/>
                <a:sym typeface="Georgia" pitchFamily="18" charset="0"/>
              </a:rPr>
              <a:t> </a:t>
            </a:r>
            <a:r>
              <a:rPr lang="en-US" sz="1400" b="1" dirty="0">
                <a:solidFill>
                  <a:srgbClr val="4D0069"/>
                </a:solidFill>
                <a:latin typeface="Courier New"/>
                <a:cs typeface="Courier New"/>
                <a:sym typeface="Georgia" pitchFamily="18" charset="0"/>
              </a:rPr>
              <a:t>void</a:t>
            </a:r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  <a:sym typeface="Georgia" pitchFamily="18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Courier New"/>
                <a:cs typeface="Courier New"/>
                <a:sym typeface="Georgia" pitchFamily="18" charset="0"/>
              </a:rPr>
              <a:t>doSomething</a:t>
            </a:r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  <a:sym typeface="Georgia" pitchFamily="18" charset="0"/>
              </a:rPr>
              <a:t>() {</a:t>
            </a:r>
          </a:p>
          <a:p>
            <a:pPr marL="39688"/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  <a:sym typeface="Georgia" pitchFamily="18" charset="0"/>
              </a:rPr>
              <a:t>      </a:t>
            </a:r>
            <a:r>
              <a:rPr lang="en-US" sz="1400" b="1" dirty="0" err="1">
                <a:solidFill>
                  <a:schemeClr val="tx1"/>
                </a:solidFill>
                <a:latin typeface="Courier New"/>
                <a:cs typeface="Courier New"/>
                <a:sym typeface="Georgia" pitchFamily="18" charset="0"/>
              </a:rPr>
              <a:t>doSomeStuff</a:t>
            </a:r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  <a:sym typeface="Georgia" pitchFamily="18" charset="0"/>
              </a:rPr>
              <a:t>();</a:t>
            </a:r>
          </a:p>
          <a:p>
            <a:pPr marL="39688"/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  <a:sym typeface="Georgia" pitchFamily="18" charset="0"/>
              </a:rPr>
              <a:t>      </a:t>
            </a:r>
            <a:r>
              <a:rPr lang="en-US" sz="1400" b="1" dirty="0" err="1">
                <a:solidFill>
                  <a:schemeClr val="tx1"/>
                </a:solidFill>
                <a:latin typeface="Courier New"/>
                <a:cs typeface="Courier New"/>
                <a:sym typeface="Georgia" pitchFamily="18" charset="0"/>
              </a:rPr>
              <a:t>doSomeOtherStuff</a:t>
            </a:r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  <a:sym typeface="Georgia" pitchFamily="18" charset="0"/>
              </a:rPr>
              <a:t>();</a:t>
            </a:r>
          </a:p>
          <a:p>
            <a:pPr marL="39688"/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  <a:sym typeface="Georgia" pitchFamily="18" charset="0"/>
              </a:rPr>
              <a:t>      </a:t>
            </a:r>
            <a:r>
              <a:rPr lang="en-US" sz="1400" b="1" dirty="0" err="1">
                <a:solidFill>
                  <a:schemeClr val="tx1"/>
                </a:solidFill>
                <a:latin typeface="Courier New"/>
                <a:cs typeface="Courier New"/>
                <a:sym typeface="Georgia" pitchFamily="18" charset="0"/>
              </a:rPr>
              <a:t>doItAgain</a:t>
            </a:r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  <a:sym typeface="Georgia" pitchFamily="18" charset="0"/>
              </a:rPr>
              <a:t>();</a:t>
            </a:r>
            <a:endParaRPr lang="en-US" sz="1400" b="1" dirty="0">
              <a:solidFill>
                <a:srgbClr val="4D0069"/>
              </a:solidFill>
              <a:latin typeface="Courier New"/>
              <a:cs typeface="Courier New"/>
              <a:sym typeface="Georgia" pitchFamily="18" charset="0"/>
            </a:endParaRPr>
          </a:p>
          <a:p>
            <a:pPr marL="39688"/>
            <a:r>
              <a:rPr lang="en-US" sz="1400" b="1" dirty="0">
                <a:solidFill>
                  <a:srgbClr val="4D0069"/>
                </a:solidFill>
                <a:latin typeface="Courier New"/>
                <a:cs typeface="Courier New"/>
                <a:sym typeface="Georgia" pitchFamily="18" charset="0"/>
              </a:rPr>
              <a:t>      </a:t>
            </a:r>
            <a:r>
              <a:rPr lang="en-US" sz="1400" b="1" dirty="0" err="1">
                <a:solidFill>
                  <a:srgbClr val="4D0069"/>
                </a:solidFill>
                <a:latin typeface="Courier New"/>
                <a:cs typeface="Courier New"/>
                <a:sym typeface="Georgia" pitchFamily="18" charset="0"/>
              </a:rPr>
              <a:t>int</a:t>
            </a:r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  <a:sym typeface="Georgia" pitchFamily="18" charset="0"/>
              </a:rPr>
              <a:t> a = 2/0;</a:t>
            </a:r>
          </a:p>
          <a:p>
            <a:pPr marL="39688"/>
            <a:r>
              <a:rPr lang="en-US" sz="1400" b="1" dirty="0" smtClean="0">
                <a:solidFill>
                  <a:schemeClr val="tx1"/>
                </a:solidFill>
                <a:latin typeface="Courier New"/>
                <a:cs typeface="Courier New"/>
                <a:sym typeface="Georgia" pitchFamily="18" charset="0"/>
              </a:rPr>
              <a:t>}</a:t>
            </a:r>
            <a:endParaRPr lang="en-US" sz="1400" b="1" dirty="0">
              <a:solidFill>
                <a:schemeClr val="tx1"/>
              </a:solidFill>
              <a:latin typeface="Courier New"/>
              <a:cs typeface="Courier New"/>
              <a:sym typeface="Georgia" pitchFamily="18" charset="0"/>
            </a:endParaRPr>
          </a:p>
        </p:txBody>
      </p:sp>
      <p:pic>
        <p:nvPicPr>
          <p:cNvPr id="7" name="Picture 11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2941369"/>
            <a:ext cx="2239144" cy="22391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grpSp>
        <p:nvGrpSpPr>
          <p:cNvPr id="8" name="Group 12"/>
          <p:cNvGrpSpPr>
            <a:grpSpLocks/>
          </p:cNvGrpSpPr>
          <p:nvPr/>
        </p:nvGrpSpPr>
        <p:grpSpPr bwMode="auto">
          <a:xfrm rot="13740000" flipH="1">
            <a:off x="2554288" y="3652569"/>
            <a:ext cx="1549400" cy="1638300"/>
            <a:chOff x="0" y="0"/>
            <a:chExt cx="975" cy="1032"/>
          </a:xfrm>
        </p:grpSpPr>
        <p:sp>
          <p:nvSpPr>
            <p:cNvPr id="9" name="AutoShape 13"/>
            <p:cNvSpPr>
              <a:spLocks/>
            </p:cNvSpPr>
            <p:nvPr/>
          </p:nvSpPr>
          <p:spPr bwMode="auto">
            <a:xfrm>
              <a:off x="0" y="0"/>
              <a:ext cx="975" cy="1032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0" y="0"/>
                  </a:moveTo>
                  <a:cubicBezTo>
                    <a:pt x="11929" y="0"/>
                    <a:pt x="21600" y="9671"/>
                    <a:pt x="21600" y="21600"/>
                  </a:cubicBezTo>
                </a:path>
              </a:pathLst>
            </a:custGeom>
            <a:noFill/>
            <a:ln w="76200">
              <a:solidFill>
                <a:srgbClr val="777777"/>
              </a:solidFill>
              <a:miter lim="800000"/>
              <a:headEnd/>
              <a:tailEnd type="arrow" w="lg" len="lg"/>
            </a:ln>
          </p:spPr>
          <p:txBody>
            <a:bodyPr lIns="0" tIns="0" rIns="0" bIns="0"/>
            <a:lstStyle/>
            <a:p>
              <a:endParaRPr lang="fr-FR"/>
            </a:p>
          </p:txBody>
        </p:sp>
      </p:grpSp>
      <p:sp>
        <p:nvSpPr>
          <p:cNvPr id="10" name="AutoShape 14"/>
          <p:cNvSpPr>
            <a:spLocks/>
          </p:cNvSpPr>
          <p:nvPr/>
        </p:nvSpPr>
        <p:spPr bwMode="auto">
          <a:xfrm>
            <a:off x="4709096" y="2425452"/>
            <a:ext cx="4064000" cy="2448272"/>
          </a:xfrm>
          <a:prstGeom prst="roundRect">
            <a:avLst>
              <a:gd name="adj" fmla="val 6273"/>
            </a:avLst>
          </a:prstGeom>
          <a:solidFill>
            <a:srgbClr val="D2E0ED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40639" bIns="0" anchor="ctr"/>
          <a:lstStyle/>
          <a:p>
            <a:pPr marL="39688"/>
            <a:r>
              <a:rPr lang="en-US" b="1" dirty="0" smtClean="0">
                <a:solidFill>
                  <a:srgbClr val="4D0069"/>
                </a:solidFill>
                <a:latin typeface="Courier New"/>
                <a:cs typeface="Courier New"/>
                <a:sym typeface="Georgia" pitchFamily="18" charset="0"/>
              </a:rPr>
              <a:t>public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  <a:sym typeface="Georgia" pitchFamily="18" charset="0"/>
              </a:rPr>
              <a:t> </a:t>
            </a:r>
            <a:r>
              <a:rPr lang="en-US" b="1" dirty="0">
                <a:solidFill>
                  <a:srgbClr val="4D0069"/>
                </a:solidFill>
                <a:latin typeface="Courier New"/>
                <a:cs typeface="Courier New"/>
                <a:sym typeface="Georgia" pitchFamily="18" charset="0"/>
              </a:rPr>
              <a:t>void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  <a:sym typeface="Georgia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/>
                <a:cs typeface="Courier New"/>
                <a:sym typeface="Georgia" pitchFamily="18" charset="0"/>
              </a:rPr>
              <a:t>doSomething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  <a:sym typeface="Georgia" pitchFamily="18" charset="0"/>
              </a:rPr>
              <a:t>() {</a:t>
            </a:r>
          </a:p>
          <a:p>
            <a:pPr marL="39688"/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  <a:sym typeface="Georgia" pitchFamily="18" charset="0"/>
              </a:rPr>
              <a:t> </a:t>
            </a:r>
            <a:r>
              <a:rPr lang="en-US" b="1" dirty="0">
                <a:latin typeface="Courier New"/>
                <a:cs typeface="Courier New"/>
                <a:sym typeface="Georgia" pitchFamily="18" charset="0"/>
              </a:rPr>
              <a:t> </a:t>
            </a:r>
            <a:r>
              <a:rPr lang="en-US" b="1" dirty="0" smtClean="0">
                <a:latin typeface="Courier New"/>
                <a:cs typeface="Courier New"/>
                <a:sym typeface="Georgia" pitchFamily="18" charset="0"/>
              </a:rPr>
              <a:t>  </a:t>
            </a:r>
            <a:r>
              <a:rPr lang="en-US" b="1" dirty="0" err="1" smtClean="0">
                <a:solidFill>
                  <a:schemeClr val="tx1"/>
                </a:solidFill>
                <a:latin typeface="Courier New"/>
                <a:cs typeface="Courier New"/>
                <a:sym typeface="Georgia" pitchFamily="18" charset="0"/>
              </a:rPr>
              <a:t>doSomeStuff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  <a:sym typeface="Georgia" pitchFamily="18" charset="0"/>
              </a:rPr>
              <a:t>();</a:t>
            </a:r>
          </a:p>
          <a:p>
            <a:pPr marL="39688"/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  <a:sym typeface="Georgia" pitchFamily="18" charset="0"/>
              </a:rPr>
              <a:t>    </a:t>
            </a:r>
            <a:r>
              <a:rPr lang="en-US" b="1" dirty="0" err="1" smtClean="0">
                <a:solidFill>
                  <a:schemeClr val="tx1"/>
                </a:solidFill>
                <a:latin typeface="Courier New"/>
                <a:cs typeface="Courier New"/>
                <a:sym typeface="Georgia" pitchFamily="18" charset="0"/>
              </a:rPr>
              <a:t>doSomeOtherStuff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  <a:sym typeface="Georgia" pitchFamily="18" charset="0"/>
              </a:rPr>
              <a:t>();</a:t>
            </a:r>
          </a:p>
          <a:p>
            <a:pPr marL="39688"/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  <a:sym typeface="Georgia" pitchFamily="18" charset="0"/>
              </a:rPr>
              <a:t> </a:t>
            </a:r>
            <a:r>
              <a:rPr lang="en-US" b="1" dirty="0">
                <a:latin typeface="Courier New"/>
                <a:cs typeface="Courier New"/>
                <a:sym typeface="Georgia" pitchFamily="18" charset="0"/>
              </a:rPr>
              <a:t> </a:t>
            </a:r>
            <a:r>
              <a:rPr lang="en-US" b="1" dirty="0" smtClean="0">
                <a:latin typeface="Courier New"/>
                <a:cs typeface="Courier New"/>
                <a:sym typeface="Georgia" pitchFamily="18" charset="0"/>
              </a:rPr>
              <a:t>  </a:t>
            </a:r>
            <a:r>
              <a:rPr lang="en-US" b="1" dirty="0" err="1" smtClean="0">
                <a:solidFill>
                  <a:schemeClr val="tx1"/>
                </a:solidFill>
                <a:latin typeface="Courier New"/>
                <a:cs typeface="Courier New"/>
                <a:sym typeface="Georgia" pitchFamily="18" charset="0"/>
              </a:rPr>
              <a:t>doItAgain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  <a:sym typeface="Georgia" pitchFamily="18" charset="0"/>
              </a:rPr>
              <a:t>();</a:t>
            </a:r>
            <a:endParaRPr lang="en-US" b="1" dirty="0">
              <a:solidFill>
                <a:srgbClr val="4D0069"/>
              </a:solidFill>
              <a:latin typeface="Courier New"/>
              <a:cs typeface="Courier New"/>
              <a:sym typeface="Georgia" pitchFamily="18" charset="0"/>
            </a:endParaRPr>
          </a:p>
          <a:p>
            <a:pPr marL="39688"/>
            <a:endParaRPr lang="en-US" b="1" dirty="0">
              <a:solidFill>
                <a:srgbClr val="4D0069"/>
              </a:solidFill>
              <a:latin typeface="Courier New"/>
              <a:cs typeface="Courier New"/>
              <a:sym typeface="Georgia" pitchFamily="18" charset="0"/>
            </a:endParaRPr>
          </a:p>
          <a:p>
            <a:pPr marL="39688"/>
            <a:r>
              <a:rPr lang="en-US" b="1" dirty="0">
                <a:solidFill>
                  <a:srgbClr val="4D0069"/>
                </a:solidFill>
                <a:latin typeface="Courier New"/>
                <a:cs typeface="Courier New"/>
                <a:sym typeface="Georgia" pitchFamily="18" charset="0"/>
              </a:rPr>
              <a:t>    </a:t>
            </a:r>
            <a:r>
              <a:rPr lang="en-US" b="1" dirty="0" err="1" smtClean="0">
                <a:solidFill>
                  <a:srgbClr val="4D0069"/>
                </a:solidFill>
                <a:latin typeface="Courier New"/>
                <a:cs typeface="Courier New"/>
                <a:sym typeface="Georgia" pitchFamily="18" charset="0"/>
              </a:rPr>
              <a:t>int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  <a:sym typeface="Georgia" pitchFamily="18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  <a:sym typeface="Georgia" pitchFamily="18" charset="0"/>
              </a:rPr>
              <a:t>a = 2/0;</a:t>
            </a:r>
          </a:p>
          <a:p>
            <a:pPr marL="573088" lvl="1"/>
            <a:endParaRPr lang="en-US" b="1" dirty="0">
              <a:solidFill>
                <a:schemeClr val="tx1"/>
              </a:solidFill>
              <a:latin typeface="Courier New"/>
              <a:cs typeface="Courier New"/>
              <a:sym typeface="Georgia" pitchFamily="18" charset="0"/>
            </a:endParaRPr>
          </a:p>
          <a:p>
            <a:pPr marL="39688"/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  <a:sym typeface="Georgia" pitchFamily="18" charset="0"/>
              </a:rPr>
              <a:t>}</a:t>
            </a:r>
            <a:endParaRPr lang="en-US" b="1" dirty="0">
              <a:solidFill>
                <a:schemeClr val="tx1"/>
              </a:solidFill>
              <a:latin typeface="Courier New"/>
              <a:cs typeface="Courier New"/>
              <a:sym typeface="Georgia" pitchFamily="18" charset="0"/>
            </a:endParaRPr>
          </a:p>
        </p:txBody>
      </p:sp>
      <p:sp>
        <p:nvSpPr>
          <p:cNvPr id="11" name="Rectangle 15"/>
          <p:cNvSpPr>
            <a:spLocks/>
          </p:cNvSpPr>
          <p:nvPr/>
        </p:nvSpPr>
        <p:spPr bwMode="auto">
          <a:xfrm>
            <a:off x="5001196" y="3682687"/>
            <a:ext cx="733646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b="1" dirty="0">
                <a:solidFill>
                  <a:srgbClr val="4D0069"/>
                </a:solidFill>
                <a:latin typeface="Courier New"/>
                <a:cs typeface="Courier New"/>
                <a:sym typeface="Georgia" pitchFamily="18" charset="0"/>
              </a:rPr>
              <a:t>try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  <a:sym typeface="Georgia" pitchFamily="18" charset="0"/>
              </a:rPr>
              <a:t> {</a:t>
            </a:r>
          </a:p>
          <a:p>
            <a:pPr marL="39688"/>
            <a:endParaRPr lang="en-US" b="1" dirty="0">
              <a:solidFill>
                <a:schemeClr val="tx1"/>
              </a:solidFill>
              <a:latin typeface="Courier New"/>
              <a:cs typeface="Courier New"/>
              <a:sym typeface="Georgia" pitchFamily="18" charset="0"/>
            </a:endParaRPr>
          </a:p>
          <a:p>
            <a:pPr marL="39688"/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  <a:sym typeface="Georgia" pitchFamily="18" charset="0"/>
              </a:rPr>
              <a:t>} ...</a:t>
            </a:r>
          </a:p>
        </p:txBody>
      </p:sp>
    </p:spTree>
    <p:extLst>
      <p:ext uri="{BB962C8B-B14F-4D97-AF65-F5344CB8AC3E}">
        <p14:creationId xmlns:p14="http://schemas.microsoft.com/office/powerpoint/2010/main" val="3684959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2030490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  <p:bldP spid="10" grpId="0" animBg="1" autoUpdateAnimBg="0"/>
      <p:bldP spid="11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The catch block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The </a:t>
            </a:r>
            <a:r>
              <a:rPr lang="fr-FR" dirty="0" err="1" smtClean="0">
                <a:ea typeface="ＭＳ Ｐゴシック" pitchFamily="34" charset="-128"/>
              </a:rPr>
              <a:t>try</a:t>
            </a:r>
            <a:r>
              <a:rPr lang="fr-FR" dirty="0" smtClean="0">
                <a:ea typeface="ＭＳ Ｐゴシック" pitchFamily="34" charset="-128"/>
              </a:rPr>
              <a:t>/catch/</a:t>
            </a:r>
            <a:r>
              <a:rPr lang="fr-FR" dirty="0" err="1" smtClean="0">
                <a:ea typeface="ＭＳ Ｐゴシック" pitchFamily="34" charset="-128"/>
              </a:rPr>
              <a:t>finally</a:t>
            </a:r>
            <a:r>
              <a:rPr lang="fr-FR" dirty="0" smtClean="0">
                <a:ea typeface="ＭＳ Ｐゴシック" pitchFamily="34" charset="-128"/>
              </a:rPr>
              <a:t> blocks</a:t>
            </a:r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8713"/>
            <a:ext cx="8435975" cy="4230687"/>
          </a:xfrm>
        </p:spPr>
        <p:txBody>
          <a:bodyPr/>
          <a:lstStyle/>
          <a:p>
            <a:endParaRPr lang="fr-FR" dirty="0" smtClean="0"/>
          </a:p>
          <a:p>
            <a:r>
              <a:rPr lang="fr-FR" dirty="0" smtClean="0"/>
              <a:t>The </a:t>
            </a:r>
            <a:r>
              <a:rPr lang="fr-FR" b="1" dirty="0" err="1"/>
              <a:t>try</a:t>
            </a:r>
            <a:r>
              <a:rPr lang="fr-FR" dirty="0"/>
              <a:t> block </a:t>
            </a:r>
            <a:r>
              <a:rPr lang="fr-FR" dirty="0" err="1"/>
              <a:t>is</a:t>
            </a:r>
            <a:r>
              <a:rPr lang="fr-FR" dirty="0"/>
              <a:t> NEVER </a:t>
            </a:r>
            <a:r>
              <a:rPr lang="fr-FR" dirty="0" err="1"/>
              <a:t>alone</a:t>
            </a:r>
            <a:r>
              <a:rPr lang="fr-FR" dirty="0"/>
              <a:t> :</a:t>
            </a:r>
          </a:p>
          <a:p>
            <a:pPr lvl="1"/>
            <a:r>
              <a:rPr lang="fr-FR" dirty="0" err="1"/>
              <a:t>Either</a:t>
            </a:r>
            <a:r>
              <a:rPr lang="fr-FR" dirty="0"/>
              <a:t> </a:t>
            </a:r>
            <a:r>
              <a:rPr lang="fr-FR" dirty="0" err="1"/>
              <a:t>followed</a:t>
            </a:r>
            <a:r>
              <a:rPr lang="fr-FR" dirty="0"/>
              <a:t> by </a:t>
            </a:r>
            <a:r>
              <a:rPr lang="fr-FR" dirty="0" smtClean="0"/>
              <a:t>one or more </a:t>
            </a:r>
            <a:r>
              <a:rPr lang="fr-FR" b="1" dirty="0"/>
              <a:t>catch</a:t>
            </a:r>
            <a:r>
              <a:rPr lang="fr-FR" dirty="0"/>
              <a:t> </a:t>
            </a:r>
            <a:r>
              <a:rPr lang="fr-FR" dirty="0" smtClean="0"/>
              <a:t>blocks, </a:t>
            </a:r>
            <a:r>
              <a:rPr lang="fr-FR" dirty="0" err="1"/>
              <a:t>either</a:t>
            </a:r>
            <a:r>
              <a:rPr lang="fr-FR" dirty="0"/>
              <a:t> a </a:t>
            </a:r>
            <a:r>
              <a:rPr lang="fr-FR" b="1" dirty="0" err="1"/>
              <a:t>finally</a:t>
            </a:r>
            <a:r>
              <a:rPr lang="fr-FR" dirty="0"/>
              <a:t> block, </a:t>
            </a:r>
            <a:r>
              <a:rPr lang="fr-FR" dirty="0" err="1"/>
              <a:t>either</a:t>
            </a:r>
            <a:r>
              <a:rPr lang="fr-FR" dirty="0"/>
              <a:t> </a:t>
            </a:r>
            <a:r>
              <a:rPr lang="fr-FR" dirty="0" err="1" smtClean="0"/>
              <a:t>both</a:t>
            </a:r>
            <a:endParaRPr lang="fr-FR" dirty="0" smtClean="0"/>
          </a:p>
          <a:p>
            <a:pPr lvl="1"/>
            <a:endParaRPr lang="fr-FR" dirty="0"/>
          </a:p>
          <a:p>
            <a:r>
              <a:rPr lang="fr-FR" dirty="0"/>
              <a:t>The </a:t>
            </a:r>
            <a:r>
              <a:rPr lang="fr-FR" b="1" dirty="0"/>
              <a:t>catch</a:t>
            </a:r>
            <a:r>
              <a:rPr lang="fr-FR" dirty="0"/>
              <a:t> block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handle</a:t>
            </a:r>
            <a:r>
              <a:rPr lang="fr-FR" dirty="0"/>
              <a:t> the </a:t>
            </a:r>
            <a:r>
              <a:rPr lang="fr-FR" dirty="0" smtClean="0"/>
              <a:t>exception</a:t>
            </a:r>
          </a:p>
          <a:p>
            <a:pPr lvl="1"/>
            <a:r>
              <a:rPr lang="fr-FR" dirty="0" err="1" smtClean="0"/>
              <a:t>Contains</a:t>
            </a:r>
            <a:r>
              <a:rPr lang="fr-FR" dirty="0" smtClean="0"/>
              <a:t> </a:t>
            </a:r>
            <a:r>
              <a:rPr lang="fr-FR" dirty="0" err="1" smtClean="0"/>
              <a:t>what</a:t>
            </a:r>
            <a:r>
              <a:rPr lang="fr-FR" dirty="0" smtClean="0"/>
              <a:t> to do </a:t>
            </a:r>
            <a:r>
              <a:rPr lang="fr-FR" dirty="0" err="1" smtClean="0"/>
              <a:t>instead</a:t>
            </a:r>
            <a:r>
              <a:rPr lang="fr-FR" dirty="0" smtClean="0"/>
              <a:t> crash </a:t>
            </a:r>
            <a:r>
              <a:rPr lang="fr-FR" dirty="0" smtClean="0">
                <a:sym typeface="Wingdings"/>
              </a:rPr>
              <a:t>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448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The catch block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The </a:t>
            </a:r>
            <a:r>
              <a:rPr lang="fr-FR" dirty="0" err="1" smtClean="0">
                <a:ea typeface="ＭＳ Ｐゴシック" pitchFamily="34" charset="-128"/>
              </a:rPr>
              <a:t>try</a:t>
            </a:r>
            <a:r>
              <a:rPr lang="fr-FR" dirty="0" smtClean="0">
                <a:ea typeface="ＭＳ Ｐゴシック" pitchFamily="34" charset="-128"/>
              </a:rPr>
              <a:t>/catch/</a:t>
            </a:r>
            <a:r>
              <a:rPr lang="fr-FR" dirty="0" err="1" smtClean="0">
                <a:ea typeface="ＭＳ Ｐゴシック" pitchFamily="34" charset="-128"/>
              </a:rPr>
              <a:t>finally</a:t>
            </a:r>
            <a:r>
              <a:rPr lang="fr-FR" dirty="0" smtClean="0">
                <a:ea typeface="ＭＳ Ｐゴシック" pitchFamily="34" charset="-128"/>
              </a:rPr>
              <a:t> blocks</a:t>
            </a:r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utoShape 10"/>
          <p:cNvSpPr>
            <a:spLocks/>
          </p:cNvSpPr>
          <p:nvPr/>
        </p:nvSpPr>
        <p:spPr bwMode="auto">
          <a:xfrm>
            <a:off x="611560" y="1891089"/>
            <a:ext cx="3174628" cy="1905000"/>
          </a:xfrm>
          <a:prstGeom prst="roundRect">
            <a:avLst>
              <a:gd name="adj" fmla="val 9995"/>
            </a:avLst>
          </a:prstGeom>
          <a:solidFill>
            <a:srgbClr val="D2E0ED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40639" bIns="0" anchor="ctr"/>
          <a:lstStyle/>
          <a:p>
            <a:pPr marL="39688"/>
            <a:r>
              <a:rPr lang="en-US" sz="1400" b="1" dirty="0" smtClean="0">
                <a:solidFill>
                  <a:srgbClr val="4D0069"/>
                </a:solidFill>
                <a:latin typeface="Courier New"/>
                <a:cs typeface="Courier New"/>
                <a:sym typeface="Georgia" pitchFamily="18" charset="0"/>
              </a:rPr>
              <a:t>public</a:t>
            </a:r>
            <a:r>
              <a:rPr lang="en-US" sz="1400" b="1" dirty="0" smtClean="0">
                <a:solidFill>
                  <a:schemeClr val="tx1"/>
                </a:solidFill>
                <a:latin typeface="Courier New"/>
                <a:cs typeface="Courier New"/>
                <a:sym typeface="Georgia" pitchFamily="18" charset="0"/>
              </a:rPr>
              <a:t> </a:t>
            </a:r>
            <a:r>
              <a:rPr lang="en-US" sz="1400" b="1" dirty="0">
                <a:solidFill>
                  <a:srgbClr val="4D0069"/>
                </a:solidFill>
                <a:latin typeface="Courier New"/>
                <a:cs typeface="Courier New"/>
                <a:sym typeface="Georgia" pitchFamily="18" charset="0"/>
              </a:rPr>
              <a:t>void</a:t>
            </a:r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  <a:sym typeface="Georgia" pitchFamily="18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Courier New"/>
                <a:cs typeface="Courier New"/>
                <a:sym typeface="Georgia" pitchFamily="18" charset="0"/>
              </a:rPr>
              <a:t>doSomething</a:t>
            </a:r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  <a:sym typeface="Georgia" pitchFamily="18" charset="0"/>
              </a:rPr>
              <a:t>() {</a:t>
            </a:r>
          </a:p>
          <a:p>
            <a:pPr marL="39688"/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  <a:sym typeface="Georgia" pitchFamily="18" charset="0"/>
              </a:rPr>
              <a:t>      </a:t>
            </a:r>
            <a:r>
              <a:rPr lang="en-US" sz="1400" b="1" dirty="0" err="1">
                <a:solidFill>
                  <a:schemeClr val="tx1"/>
                </a:solidFill>
                <a:latin typeface="Courier New"/>
                <a:cs typeface="Courier New"/>
                <a:sym typeface="Georgia" pitchFamily="18" charset="0"/>
              </a:rPr>
              <a:t>doSomeStuff</a:t>
            </a:r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  <a:sym typeface="Georgia" pitchFamily="18" charset="0"/>
              </a:rPr>
              <a:t>();</a:t>
            </a:r>
          </a:p>
          <a:p>
            <a:pPr marL="39688"/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  <a:sym typeface="Georgia" pitchFamily="18" charset="0"/>
              </a:rPr>
              <a:t>      </a:t>
            </a:r>
            <a:r>
              <a:rPr lang="en-US" sz="1400" b="1" dirty="0" err="1">
                <a:solidFill>
                  <a:schemeClr val="tx1"/>
                </a:solidFill>
                <a:latin typeface="Courier New"/>
                <a:cs typeface="Courier New"/>
                <a:sym typeface="Georgia" pitchFamily="18" charset="0"/>
              </a:rPr>
              <a:t>doSomeOtherStuff</a:t>
            </a:r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  <a:sym typeface="Georgia" pitchFamily="18" charset="0"/>
              </a:rPr>
              <a:t>();</a:t>
            </a:r>
          </a:p>
          <a:p>
            <a:pPr marL="39688"/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  <a:sym typeface="Georgia" pitchFamily="18" charset="0"/>
              </a:rPr>
              <a:t>      </a:t>
            </a:r>
            <a:r>
              <a:rPr lang="en-US" sz="1400" b="1" dirty="0" err="1">
                <a:solidFill>
                  <a:schemeClr val="tx1"/>
                </a:solidFill>
                <a:latin typeface="Courier New"/>
                <a:cs typeface="Courier New"/>
                <a:sym typeface="Georgia" pitchFamily="18" charset="0"/>
              </a:rPr>
              <a:t>doItAgain</a:t>
            </a:r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  <a:sym typeface="Georgia" pitchFamily="18" charset="0"/>
              </a:rPr>
              <a:t>()</a:t>
            </a:r>
            <a:r>
              <a:rPr lang="en-US" sz="1400" b="1" dirty="0" smtClean="0">
                <a:solidFill>
                  <a:schemeClr val="tx1"/>
                </a:solidFill>
                <a:latin typeface="Courier New"/>
                <a:cs typeface="Courier New"/>
                <a:sym typeface="Georgia" pitchFamily="18" charset="0"/>
              </a:rPr>
              <a:t>;</a:t>
            </a:r>
          </a:p>
          <a:p>
            <a:pPr marL="39688"/>
            <a:r>
              <a:rPr lang="en-US" sz="1400" b="1" dirty="0">
                <a:latin typeface="Courier New"/>
                <a:cs typeface="Courier New"/>
                <a:sym typeface="Georgia" pitchFamily="18" charset="0"/>
              </a:rPr>
              <a:t> </a:t>
            </a:r>
            <a:r>
              <a:rPr lang="en-US" sz="1400" b="1" dirty="0" smtClean="0">
                <a:latin typeface="Courier New"/>
                <a:cs typeface="Courier New"/>
                <a:sym typeface="Georgia" pitchFamily="18" charset="0"/>
              </a:rPr>
              <a:t>     </a:t>
            </a:r>
            <a:r>
              <a:rPr lang="en-US" sz="1400" b="1" dirty="0" smtClean="0">
                <a:solidFill>
                  <a:srgbClr val="660066"/>
                </a:solidFill>
                <a:latin typeface="Courier New"/>
                <a:cs typeface="Courier New"/>
                <a:sym typeface="Georgia" pitchFamily="18" charset="0"/>
              </a:rPr>
              <a:t>try</a:t>
            </a:r>
            <a:r>
              <a:rPr lang="en-US" sz="1400" b="1" dirty="0" smtClean="0">
                <a:latin typeface="Courier New"/>
                <a:cs typeface="Courier New"/>
                <a:sym typeface="Georgia" pitchFamily="18" charset="0"/>
              </a:rPr>
              <a:t> {</a:t>
            </a:r>
            <a:endParaRPr lang="en-US" sz="1400" b="1" dirty="0">
              <a:solidFill>
                <a:srgbClr val="4D0069"/>
              </a:solidFill>
              <a:latin typeface="Courier New"/>
              <a:cs typeface="Courier New"/>
              <a:sym typeface="Georgia" pitchFamily="18" charset="0"/>
            </a:endParaRPr>
          </a:p>
          <a:p>
            <a:pPr marL="39688"/>
            <a:r>
              <a:rPr lang="en-US" sz="1400" b="1" dirty="0">
                <a:solidFill>
                  <a:srgbClr val="4D0069"/>
                </a:solidFill>
                <a:latin typeface="Courier New"/>
                <a:cs typeface="Courier New"/>
                <a:sym typeface="Georgia" pitchFamily="18" charset="0"/>
              </a:rPr>
              <a:t>      </a:t>
            </a:r>
            <a:r>
              <a:rPr lang="en-US" sz="1400" b="1" dirty="0" smtClean="0">
                <a:solidFill>
                  <a:srgbClr val="4D0069"/>
                </a:solidFill>
                <a:latin typeface="Courier New"/>
                <a:cs typeface="Courier New"/>
                <a:sym typeface="Georgia" pitchFamily="18" charset="0"/>
              </a:rPr>
              <a:t>    </a:t>
            </a:r>
            <a:r>
              <a:rPr lang="en-US" sz="1400" b="1" dirty="0" err="1" smtClean="0">
                <a:solidFill>
                  <a:srgbClr val="4D0069"/>
                </a:solidFill>
                <a:latin typeface="Courier New"/>
                <a:cs typeface="Courier New"/>
                <a:sym typeface="Georgia" pitchFamily="18" charset="0"/>
              </a:rPr>
              <a:t>int</a:t>
            </a:r>
            <a:r>
              <a:rPr lang="en-US" sz="1400" b="1" dirty="0" smtClean="0">
                <a:solidFill>
                  <a:schemeClr val="tx1"/>
                </a:solidFill>
                <a:latin typeface="Courier New"/>
                <a:cs typeface="Courier New"/>
                <a:sym typeface="Georgia" pitchFamily="18" charset="0"/>
              </a:rPr>
              <a:t> </a:t>
            </a:r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  <a:sym typeface="Georgia" pitchFamily="18" charset="0"/>
              </a:rPr>
              <a:t>a = 2/0</a:t>
            </a:r>
            <a:r>
              <a:rPr lang="en-US" sz="1400" b="1" dirty="0" smtClean="0">
                <a:solidFill>
                  <a:schemeClr val="tx1"/>
                </a:solidFill>
                <a:latin typeface="Courier New"/>
                <a:cs typeface="Courier New"/>
                <a:sym typeface="Georgia" pitchFamily="18" charset="0"/>
              </a:rPr>
              <a:t>;</a:t>
            </a:r>
          </a:p>
          <a:p>
            <a:pPr marL="39688"/>
            <a:r>
              <a:rPr lang="en-US" sz="1400" b="1" dirty="0">
                <a:latin typeface="Courier New"/>
                <a:cs typeface="Courier New"/>
                <a:sym typeface="Georgia" pitchFamily="18" charset="0"/>
              </a:rPr>
              <a:t> </a:t>
            </a:r>
            <a:r>
              <a:rPr lang="en-US" sz="1400" b="1" dirty="0" smtClean="0">
                <a:latin typeface="Courier New"/>
                <a:cs typeface="Courier New"/>
                <a:sym typeface="Georgia" pitchFamily="18" charset="0"/>
              </a:rPr>
              <a:t>     } ...</a:t>
            </a:r>
            <a:endParaRPr lang="en-US" sz="1400" b="1" dirty="0">
              <a:solidFill>
                <a:schemeClr val="tx1"/>
              </a:solidFill>
              <a:latin typeface="Courier New"/>
              <a:cs typeface="Courier New"/>
              <a:sym typeface="Georgia" pitchFamily="18" charset="0"/>
            </a:endParaRPr>
          </a:p>
          <a:p>
            <a:pPr marL="39688"/>
            <a:r>
              <a:rPr lang="en-US" sz="1400" b="1" dirty="0" smtClean="0">
                <a:solidFill>
                  <a:schemeClr val="tx1"/>
                </a:solidFill>
                <a:latin typeface="Courier New"/>
                <a:cs typeface="Courier New"/>
                <a:sym typeface="Georgia" pitchFamily="18" charset="0"/>
              </a:rPr>
              <a:t>}</a:t>
            </a:r>
            <a:endParaRPr lang="en-US" sz="1400" b="1" dirty="0">
              <a:solidFill>
                <a:schemeClr val="tx1"/>
              </a:solidFill>
              <a:latin typeface="Courier New"/>
              <a:cs typeface="Courier New"/>
              <a:sym typeface="Georgia" pitchFamily="18" charset="0"/>
            </a:endParaRPr>
          </a:p>
        </p:txBody>
      </p:sp>
      <p:pic>
        <p:nvPicPr>
          <p:cNvPr id="13" name="Picture 11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2221289"/>
            <a:ext cx="2239144" cy="22391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grpSp>
        <p:nvGrpSpPr>
          <p:cNvPr id="14" name="Group 12"/>
          <p:cNvGrpSpPr>
            <a:grpSpLocks/>
          </p:cNvGrpSpPr>
          <p:nvPr/>
        </p:nvGrpSpPr>
        <p:grpSpPr bwMode="auto">
          <a:xfrm rot="13740000" flipH="1">
            <a:off x="2554288" y="2932489"/>
            <a:ext cx="1549400" cy="1638300"/>
            <a:chOff x="0" y="0"/>
            <a:chExt cx="975" cy="1032"/>
          </a:xfrm>
        </p:grpSpPr>
        <p:sp>
          <p:nvSpPr>
            <p:cNvPr id="15" name="AutoShape 13"/>
            <p:cNvSpPr>
              <a:spLocks/>
            </p:cNvSpPr>
            <p:nvPr/>
          </p:nvSpPr>
          <p:spPr bwMode="auto">
            <a:xfrm>
              <a:off x="0" y="0"/>
              <a:ext cx="975" cy="1032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0" y="0"/>
                  </a:moveTo>
                  <a:cubicBezTo>
                    <a:pt x="11929" y="0"/>
                    <a:pt x="21600" y="9671"/>
                    <a:pt x="21600" y="21600"/>
                  </a:cubicBezTo>
                </a:path>
              </a:pathLst>
            </a:custGeom>
            <a:noFill/>
            <a:ln w="76200">
              <a:solidFill>
                <a:srgbClr val="777777"/>
              </a:solidFill>
              <a:miter lim="800000"/>
              <a:headEnd/>
              <a:tailEnd type="arrow" w="lg" len="lg"/>
            </a:ln>
          </p:spPr>
          <p:txBody>
            <a:bodyPr lIns="0" tIns="0" rIns="0" bIns="0"/>
            <a:lstStyle/>
            <a:p>
              <a:endParaRPr lang="fr-FR"/>
            </a:p>
          </p:txBody>
        </p:sp>
      </p:grpSp>
      <p:sp>
        <p:nvSpPr>
          <p:cNvPr id="16" name="AutoShape 14"/>
          <p:cNvSpPr>
            <a:spLocks/>
          </p:cNvSpPr>
          <p:nvPr/>
        </p:nvSpPr>
        <p:spPr bwMode="auto">
          <a:xfrm>
            <a:off x="4709096" y="1273324"/>
            <a:ext cx="4064000" cy="3024336"/>
          </a:xfrm>
          <a:prstGeom prst="roundRect">
            <a:avLst>
              <a:gd name="adj" fmla="val 6273"/>
            </a:avLst>
          </a:prstGeom>
          <a:solidFill>
            <a:srgbClr val="D2E0ED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40639" bIns="0" anchor="ctr"/>
          <a:lstStyle/>
          <a:p>
            <a:pPr marL="39688"/>
            <a:r>
              <a:rPr lang="en-US" b="1" dirty="0">
                <a:solidFill>
                  <a:srgbClr val="4D0069"/>
                </a:solidFill>
                <a:latin typeface="Courier New"/>
                <a:cs typeface="Courier New"/>
                <a:sym typeface="Georgia" pitchFamily="18" charset="0"/>
              </a:rPr>
              <a:t>public</a:t>
            </a:r>
            <a:r>
              <a:rPr lang="en-US" b="1" dirty="0">
                <a:latin typeface="Courier New"/>
                <a:cs typeface="Courier New"/>
                <a:sym typeface="Georgia" pitchFamily="18" charset="0"/>
              </a:rPr>
              <a:t> </a:t>
            </a:r>
            <a:r>
              <a:rPr lang="en-US" b="1" dirty="0">
                <a:solidFill>
                  <a:srgbClr val="4D0069"/>
                </a:solidFill>
                <a:latin typeface="Courier New"/>
                <a:cs typeface="Courier New"/>
                <a:sym typeface="Georgia" pitchFamily="18" charset="0"/>
              </a:rPr>
              <a:t>void</a:t>
            </a:r>
            <a:r>
              <a:rPr lang="en-US" b="1" dirty="0">
                <a:latin typeface="Courier New"/>
                <a:cs typeface="Courier New"/>
                <a:sym typeface="Georgia" pitchFamily="18" charset="0"/>
              </a:rPr>
              <a:t> </a:t>
            </a:r>
            <a:r>
              <a:rPr lang="en-US" b="1" dirty="0" err="1">
                <a:latin typeface="Courier New"/>
                <a:cs typeface="Courier New"/>
                <a:sym typeface="Georgia" pitchFamily="18" charset="0"/>
              </a:rPr>
              <a:t>doSomething</a:t>
            </a:r>
            <a:r>
              <a:rPr lang="en-US" b="1" dirty="0">
                <a:latin typeface="Courier New"/>
                <a:cs typeface="Courier New"/>
                <a:sym typeface="Georgia" pitchFamily="18" charset="0"/>
              </a:rPr>
              <a:t>() {</a:t>
            </a:r>
          </a:p>
          <a:p>
            <a:pPr marL="39688"/>
            <a:r>
              <a:rPr lang="en-US" b="1" dirty="0">
                <a:latin typeface="Courier New"/>
                <a:cs typeface="Courier New"/>
                <a:sym typeface="Georgia" pitchFamily="18" charset="0"/>
              </a:rPr>
              <a:t>  </a:t>
            </a:r>
            <a:r>
              <a:rPr lang="en-US" b="1" dirty="0" err="1" smtClean="0">
                <a:latin typeface="Courier New"/>
                <a:cs typeface="Courier New"/>
                <a:sym typeface="Georgia" pitchFamily="18" charset="0"/>
              </a:rPr>
              <a:t>doSomeStuff</a:t>
            </a:r>
            <a:r>
              <a:rPr lang="en-US" b="1" dirty="0">
                <a:latin typeface="Courier New"/>
                <a:cs typeface="Courier New"/>
                <a:sym typeface="Georgia" pitchFamily="18" charset="0"/>
              </a:rPr>
              <a:t>();</a:t>
            </a:r>
          </a:p>
          <a:p>
            <a:pPr marL="39688"/>
            <a:r>
              <a:rPr lang="en-US" b="1" dirty="0">
                <a:latin typeface="Courier New"/>
                <a:cs typeface="Courier New"/>
                <a:sym typeface="Georgia" pitchFamily="18" charset="0"/>
              </a:rPr>
              <a:t>  </a:t>
            </a:r>
            <a:r>
              <a:rPr lang="en-US" b="1" dirty="0" err="1" smtClean="0">
                <a:latin typeface="Courier New"/>
                <a:cs typeface="Courier New"/>
                <a:sym typeface="Georgia" pitchFamily="18" charset="0"/>
              </a:rPr>
              <a:t>doSomeOtherStuff</a:t>
            </a:r>
            <a:r>
              <a:rPr lang="en-US" b="1" dirty="0">
                <a:latin typeface="Courier New"/>
                <a:cs typeface="Courier New"/>
                <a:sym typeface="Georgia" pitchFamily="18" charset="0"/>
              </a:rPr>
              <a:t>();</a:t>
            </a:r>
          </a:p>
          <a:p>
            <a:pPr marL="39688"/>
            <a:r>
              <a:rPr lang="en-US" b="1" dirty="0">
                <a:latin typeface="Courier New"/>
                <a:cs typeface="Courier New"/>
                <a:sym typeface="Georgia" pitchFamily="18" charset="0"/>
              </a:rPr>
              <a:t>  </a:t>
            </a:r>
            <a:r>
              <a:rPr lang="en-US" b="1" dirty="0" err="1" smtClean="0">
                <a:latin typeface="Courier New"/>
                <a:cs typeface="Courier New"/>
                <a:sym typeface="Georgia" pitchFamily="18" charset="0"/>
              </a:rPr>
              <a:t>doItAgain</a:t>
            </a:r>
            <a:r>
              <a:rPr lang="en-US" b="1" dirty="0">
                <a:latin typeface="Courier New"/>
                <a:cs typeface="Courier New"/>
                <a:sym typeface="Georgia" pitchFamily="18" charset="0"/>
              </a:rPr>
              <a:t>();</a:t>
            </a:r>
          </a:p>
          <a:p>
            <a:pPr marL="39688"/>
            <a:r>
              <a:rPr lang="en-US" b="1" dirty="0">
                <a:latin typeface="Courier New"/>
                <a:cs typeface="Courier New"/>
                <a:sym typeface="Georgia" pitchFamily="18" charset="0"/>
              </a:rPr>
              <a:t>  </a:t>
            </a:r>
            <a:r>
              <a:rPr lang="en-US" b="1" dirty="0" smtClean="0">
                <a:solidFill>
                  <a:srgbClr val="660066"/>
                </a:solidFill>
                <a:latin typeface="Courier New"/>
                <a:cs typeface="Courier New"/>
                <a:sym typeface="Georgia" pitchFamily="18" charset="0"/>
              </a:rPr>
              <a:t>try</a:t>
            </a:r>
            <a:r>
              <a:rPr lang="en-US" b="1" dirty="0" smtClean="0">
                <a:latin typeface="Courier New"/>
                <a:cs typeface="Courier New"/>
                <a:sym typeface="Georgia" pitchFamily="18" charset="0"/>
              </a:rPr>
              <a:t> </a:t>
            </a:r>
            <a:r>
              <a:rPr lang="en-US" b="1" dirty="0">
                <a:latin typeface="Courier New"/>
                <a:cs typeface="Courier New"/>
                <a:sym typeface="Georgia" pitchFamily="18" charset="0"/>
              </a:rPr>
              <a:t>{</a:t>
            </a:r>
            <a:endParaRPr lang="en-US" b="1" dirty="0">
              <a:solidFill>
                <a:srgbClr val="4D0069"/>
              </a:solidFill>
              <a:latin typeface="Courier New"/>
              <a:cs typeface="Courier New"/>
              <a:sym typeface="Georgia" pitchFamily="18" charset="0"/>
            </a:endParaRPr>
          </a:p>
          <a:p>
            <a:pPr marL="39688"/>
            <a:r>
              <a:rPr lang="en-US" b="1" dirty="0">
                <a:solidFill>
                  <a:srgbClr val="4D0069"/>
                </a:solidFill>
                <a:latin typeface="Courier New"/>
                <a:cs typeface="Courier New"/>
                <a:sym typeface="Georgia" pitchFamily="18" charset="0"/>
              </a:rPr>
              <a:t>      </a:t>
            </a:r>
            <a:r>
              <a:rPr lang="en-US" b="1" dirty="0" err="1" smtClean="0">
                <a:solidFill>
                  <a:srgbClr val="4D0069"/>
                </a:solidFill>
                <a:latin typeface="Courier New"/>
                <a:cs typeface="Courier New"/>
                <a:sym typeface="Georgia" pitchFamily="18" charset="0"/>
              </a:rPr>
              <a:t>int</a:t>
            </a:r>
            <a:r>
              <a:rPr lang="en-US" b="1" dirty="0" smtClean="0">
                <a:latin typeface="Courier New"/>
                <a:cs typeface="Courier New"/>
                <a:sym typeface="Georgia" pitchFamily="18" charset="0"/>
              </a:rPr>
              <a:t> </a:t>
            </a:r>
            <a:r>
              <a:rPr lang="en-US" b="1" dirty="0">
                <a:latin typeface="Courier New"/>
                <a:cs typeface="Courier New"/>
                <a:sym typeface="Georgia" pitchFamily="18" charset="0"/>
              </a:rPr>
              <a:t>a = 2/0;</a:t>
            </a:r>
          </a:p>
          <a:p>
            <a:pPr marL="39688"/>
            <a:r>
              <a:rPr lang="en-US" b="1" dirty="0">
                <a:latin typeface="Courier New"/>
                <a:cs typeface="Courier New"/>
                <a:sym typeface="Georgia" pitchFamily="18" charset="0"/>
              </a:rPr>
              <a:t>  </a:t>
            </a:r>
            <a:r>
              <a:rPr lang="en-US" b="1" dirty="0" smtClean="0">
                <a:latin typeface="Courier New"/>
                <a:cs typeface="Courier New"/>
                <a:sym typeface="Georgia" pitchFamily="18" charset="0"/>
              </a:rPr>
              <a:t>}</a:t>
            </a:r>
            <a:endParaRPr lang="en-US" b="1" dirty="0">
              <a:latin typeface="Courier New"/>
              <a:cs typeface="Courier New"/>
              <a:sym typeface="Georgia" pitchFamily="18" charset="0"/>
            </a:endParaRPr>
          </a:p>
          <a:p>
            <a:pPr marL="39688"/>
            <a:endParaRPr lang="en-US" b="1" dirty="0" smtClean="0">
              <a:latin typeface="Courier New"/>
              <a:cs typeface="Courier New"/>
              <a:sym typeface="Georgia" pitchFamily="18" charset="0"/>
            </a:endParaRPr>
          </a:p>
          <a:p>
            <a:pPr marL="39688"/>
            <a:endParaRPr lang="en-US" b="1" dirty="0">
              <a:latin typeface="Courier New"/>
              <a:cs typeface="Courier New"/>
              <a:sym typeface="Georgia" pitchFamily="18" charset="0"/>
            </a:endParaRPr>
          </a:p>
          <a:p>
            <a:pPr marL="39688"/>
            <a:r>
              <a:rPr lang="en-US" b="1" dirty="0" smtClean="0">
                <a:latin typeface="Courier New"/>
                <a:cs typeface="Courier New"/>
                <a:sym typeface="Georgia" pitchFamily="18" charset="0"/>
              </a:rPr>
              <a:t>}</a:t>
            </a:r>
            <a:endParaRPr lang="en-US" b="1" dirty="0">
              <a:latin typeface="Courier New"/>
              <a:cs typeface="Courier New"/>
              <a:sym typeface="Georgia" pitchFamily="18" charset="0"/>
            </a:endParaRP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5078858" y="3095228"/>
            <a:ext cx="3957638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9" bIns="0"/>
          <a:lstStyle/>
          <a:p>
            <a:pPr marL="39688"/>
            <a:r>
              <a:rPr lang="en-US" b="1" dirty="0">
                <a:solidFill>
                  <a:srgbClr val="4D0069"/>
                </a:solidFill>
                <a:latin typeface="Courier New"/>
                <a:cs typeface="Courier New"/>
                <a:sym typeface="Georgia" pitchFamily="18" charset="0"/>
              </a:rPr>
              <a:t> </a:t>
            </a:r>
            <a:r>
              <a:rPr lang="en-US" b="1" dirty="0" smtClean="0">
                <a:solidFill>
                  <a:srgbClr val="4D0069"/>
                </a:solidFill>
                <a:latin typeface="Courier New"/>
                <a:cs typeface="Courier New"/>
                <a:sym typeface="Georgia" pitchFamily="18" charset="0"/>
              </a:rPr>
              <a:t>catch 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  <a:sym typeface="Georgia" pitchFamily="18" charset="0"/>
              </a:rPr>
              <a:t>(Exception e) {</a:t>
            </a:r>
          </a:p>
          <a:p>
            <a:pPr marL="39688"/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  <a:sym typeface="Georgia" pitchFamily="18" charset="0"/>
              </a:rPr>
              <a:t>  </a:t>
            </a:r>
            <a:r>
              <a:rPr lang="en-US" b="1" dirty="0">
                <a:latin typeface="Courier New"/>
                <a:cs typeface="Courier New"/>
                <a:sym typeface="Georgia" pitchFamily="18" charset="0"/>
              </a:rPr>
              <a:t> </a:t>
            </a:r>
            <a:r>
              <a:rPr lang="en-US" b="1" dirty="0" smtClean="0">
                <a:latin typeface="Courier New"/>
                <a:cs typeface="Courier New"/>
                <a:sym typeface="Georgia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Courier New"/>
                <a:cs typeface="Courier New"/>
                <a:sym typeface="Georgia" pitchFamily="18" charset="0"/>
              </a:rPr>
              <a:t>e.printStackTrace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  <a:sym typeface="Georgia" pitchFamily="18" charset="0"/>
              </a:rPr>
              <a:t>();</a:t>
            </a:r>
          </a:p>
          <a:p>
            <a:pPr marL="39688"/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  <a:sym typeface="Georgia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8210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2030490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 autoUpdateAnimBg="0"/>
      <p:bldP spid="16" grpId="0" animBg="1" autoUpdateAnimBg="0"/>
      <p:bldP spid="18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The </a:t>
            </a:r>
            <a:r>
              <a:rPr lang="fr-FR" dirty="0" err="1" smtClean="0">
                <a:ea typeface="ＭＳ Ｐゴシック" pitchFamily="34" charset="-128"/>
              </a:rPr>
              <a:t>finally</a:t>
            </a:r>
            <a:r>
              <a:rPr lang="fr-FR" dirty="0" smtClean="0">
                <a:ea typeface="ＭＳ Ｐゴシック" pitchFamily="34" charset="-128"/>
              </a:rPr>
              <a:t> block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The </a:t>
            </a:r>
            <a:r>
              <a:rPr lang="fr-FR" dirty="0" err="1" smtClean="0">
                <a:ea typeface="ＭＳ Ｐゴシック" pitchFamily="34" charset="-128"/>
              </a:rPr>
              <a:t>try</a:t>
            </a:r>
            <a:r>
              <a:rPr lang="fr-FR" dirty="0" smtClean="0">
                <a:ea typeface="ＭＳ Ｐゴシック" pitchFamily="34" charset="-128"/>
              </a:rPr>
              <a:t>/catch/</a:t>
            </a:r>
            <a:r>
              <a:rPr lang="fr-FR" dirty="0" err="1" smtClean="0">
                <a:ea typeface="ＭＳ Ｐゴシック" pitchFamily="34" charset="-128"/>
              </a:rPr>
              <a:t>finally</a:t>
            </a:r>
            <a:r>
              <a:rPr lang="fr-FR" dirty="0" smtClean="0">
                <a:ea typeface="ＭＳ Ｐゴシック" pitchFamily="34" charset="-128"/>
              </a:rPr>
              <a:t> blocks</a:t>
            </a:r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8713"/>
            <a:ext cx="8435975" cy="4230687"/>
          </a:xfrm>
        </p:spPr>
        <p:txBody>
          <a:bodyPr/>
          <a:lstStyle/>
          <a:p>
            <a:r>
              <a:rPr lang="fr-FR" dirty="0"/>
              <a:t>The </a:t>
            </a:r>
            <a:r>
              <a:rPr lang="fr-FR" b="1" dirty="0" err="1" smtClean="0"/>
              <a:t>finally</a:t>
            </a:r>
            <a:r>
              <a:rPr lang="fr-FR" b="1" dirty="0" smtClean="0"/>
              <a:t> </a:t>
            </a:r>
            <a:r>
              <a:rPr lang="fr-FR" dirty="0"/>
              <a:t>block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/>
              <a:t>executed</a:t>
            </a:r>
            <a:r>
              <a:rPr lang="fr-FR" dirty="0"/>
              <a:t> </a:t>
            </a:r>
            <a:r>
              <a:rPr lang="fr-FR" dirty="0" err="1"/>
              <a:t>whatever</a:t>
            </a:r>
            <a:r>
              <a:rPr lang="fr-FR" dirty="0"/>
              <a:t> an exception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thrown</a:t>
            </a:r>
            <a:r>
              <a:rPr lang="fr-FR" dirty="0"/>
              <a:t> or not</a:t>
            </a:r>
          </a:p>
        </p:txBody>
      </p:sp>
      <p:sp>
        <p:nvSpPr>
          <p:cNvPr id="17" name="AutoShape 10"/>
          <p:cNvSpPr>
            <a:spLocks/>
          </p:cNvSpPr>
          <p:nvPr/>
        </p:nvSpPr>
        <p:spPr bwMode="auto">
          <a:xfrm>
            <a:off x="1092200" y="2425452"/>
            <a:ext cx="3644900" cy="2560340"/>
          </a:xfrm>
          <a:prstGeom prst="roundRect">
            <a:avLst>
              <a:gd name="adj" fmla="val 5222"/>
            </a:avLst>
          </a:prstGeom>
          <a:solidFill>
            <a:srgbClr val="D2E0ED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40639" bIns="0" anchor="ctr"/>
          <a:lstStyle/>
          <a:p>
            <a:pPr marL="306388"/>
            <a:r>
              <a:rPr lang="en-US" b="1" dirty="0">
                <a:solidFill>
                  <a:srgbClr val="4D0069"/>
                </a:solidFill>
                <a:latin typeface="Georgia" pitchFamily="18" charset="0"/>
                <a:sym typeface="Georgia" pitchFamily="18" charset="0"/>
              </a:rPr>
              <a:t>try</a:t>
            </a:r>
            <a:r>
              <a:rPr lang="en-US" dirty="0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  </a:t>
            </a:r>
            <a:r>
              <a:rPr lang="en-US" dirty="0" smtClean="0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{</a:t>
            </a:r>
            <a:endParaRPr lang="en-US" dirty="0">
              <a:solidFill>
                <a:schemeClr val="tx1"/>
              </a:solidFill>
              <a:latin typeface="Georgia" pitchFamily="18" charset="0"/>
              <a:sym typeface="Georgia" pitchFamily="18" charset="0"/>
            </a:endParaRPr>
          </a:p>
          <a:p>
            <a:pPr marL="306388"/>
            <a:r>
              <a:rPr lang="en-US" dirty="0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      </a:t>
            </a:r>
            <a:r>
              <a:rPr lang="en-US" dirty="0" err="1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doSomeStuff</a:t>
            </a:r>
            <a:r>
              <a:rPr lang="en-US" dirty="0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();</a:t>
            </a:r>
          </a:p>
          <a:p>
            <a:pPr marL="306388"/>
            <a:r>
              <a:rPr lang="en-US" dirty="0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      </a:t>
            </a:r>
            <a:r>
              <a:rPr lang="en-US" dirty="0" err="1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doOtherStuff</a:t>
            </a:r>
            <a:r>
              <a:rPr lang="en-US" dirty="0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()</a:t>
            </a:r>
            <a:r>
              <a:rPr lang="en-US" dirty="0" smtClean="0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;</a:t>
            </a:r>
            <a:endParaRPr lang="en-US" dirty="0">
              <a:solidFill>
                <a:schemeClr val="tx1"/>
              </a:solidFill>
              <a:latin typeface="Georgia" pitchFamily="18" charset="0"/>
              <a:sym typeface="Georgia" pitchFamily="18" charset="0"/>
            </a:endParaRPr>
          </a:p>
          <a:p>
            <a:pPr marL="306388"/>
            <a:r>
              <a:rPr lang="en-US" dirty="0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}</a:t>
            </a:r>
            <a:r>
              <a:rPr lang="en-US" b="1" dirty="0">
                <a:solidFill>
                  <a:srgbClr val="4D0069"/>
                </a:solidFill>
                <a:latin typeface="Georgia" pitchFamily="18" charset="0"/>
                <a:sym typeface="Georgia" pitchFamily="18" charset="0"/>
              </a:rPr>
              <a:t> catch</a:t>
            </a:r>
            <a:r>
              <a:rPr lang="en-US" dirty="0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 (</a:t>
            </a:r>
            <a:r>
              <a:rPr lang="en-US" dirty="0" err="1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IOException</a:t>
            </a:r>
            <a:r>
              <a:rPr lang="en-US" dirty="0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ioe</a:t>
            </a:r>
            <a:r>
              <a:rPr lang="en-US" dirty="0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) </a:t>
            </a:r>
            <a:r>
              <a:rPr lang="en-US" dirty="0" smtClean="0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{</a:t>
            </a:r>
            <a:endParaRPr lang="en-US" dirty="0">
              <a:solidFill>
                <a:schemeClr val="tx1"/>
              </a:solidFill>
              <a:latin typeface="Georgia" pitchFamily="18" charset="0"/>
              <a:sym typeface="Georgia" pitchFamily="18" charset="0"/>
            </a:endParaRPr>
          </a:p>
          <a:p>
            <a:pPr marL="306388"/>
            <a:r>
              <a:rPr lang="en-US" dirty="0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      </a:t>
            </a:r>
            <a:r>
              <a:rPr lang="en-US" dirty="0" err="1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doHandleIOException</a:t>
            </a:r>
            <a:r>
              <a:rPr lang="en-US" dirty="0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()</a:t>
            </a:r>
            <a:r>
              <a:rPr lang="en-US" dirty="0" smtClean="0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;</a:t>
            </a:r>
            <a:endParaRPr lang="en-US" dirty="0">
              <a:solidFill>
                <a:schemeClr val="tx1"/>
              </a:solidFill>
              <a:latin typeface="Georgia" pitchFamily="18" charset="0"/>
              <a:sym typeface="Georgia" pitchFamily="18" charset="0"/>
            </a:endParaRPr>
          </a:p>
          <a:p>
            <a:pPr marL="306388"/>
            <a:r>
              <a:rPr lang="en-US" dirty="0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} </a:t>
            </a:r>
            <a:r>
              <a:rPr lang="en-US" b="1" dirty="0">
                <a:solidFill>
                  <a:srgbClr val="4D0069"/>
                </a:solidFill>
                <a:latin typeface="Georgia" pitchFamily="18" charset="0"/>
                <a:sym typeface="Georgia" pitchFamily="18" charset="0"/>
              </a:rPr>
              <a:t>finally</a:t>
            </a:r>
            <a:r>
              <a:rPr lang="en-US" dirty="0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{</a:t>
            </a:r>
            <a:endParaRPr lang="en-US" dirty="0">
              <a:solidFill>
                <a:schemeClr val="tx1"/>
              </a:solidFill>
              <a:latin typeface="Georgia" pitchFamily="18" charset="0"/>
              <a:sym typeface="Georgia" pitchFamily="18" charset="0"/>
            </a:endParaRPr>
          </a:p>
          <a:p>
            <a:pPr marL="306388"/>
            <a:r>
              <a:rPr lang="en-US" dirty="0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      </a:t>
            </a:r>
            <a:r>
              <a:rPr lang="en-US" dirty="0" err="1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doSomethingInAnyCase</a:t>
            </a:r>
            <a:r>
              <a:rPr lang="en-US" dirty="0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()</a:t>
            </a:r>
            <a:r>
              <a:rPr lang="en-US" dirty="0" smtClean="0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;</a:t>
            </a:r>
            <a:endParaRPr lang="en-US" sz="2000" dirty="0">
              <a:solidFill>
                <a:schemeClr val="tx1"/>
              </a:solidFill>
              <a:latin typeface="Georgia" pitchFamily="18" charset="0"/>
              <a:sym typeface="Georgia" pitchFamily="18" charset="0"/>
            </a:endParaRPr>
          </a:p>
          <a:p>
            <a:pPr marL="306388"/>
            <a:r>
              <a:rPr lang="en-US" sz="2000" dirty="0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} </a:t>
            </a:r>
          </a:p>
        </p:txBody>
      </p:sp>
      <p:sp>
        <p:nvSpPr>
          <p:cNvPr id="19" name="AutoShape 11"/>
          <p:cNvSpPr>
            <a:spLocks/>
          </p:cNvSpPr>
          <p:nvPr/>
        </p:nvSpPr>
        <p:spPr bwMode="auto">
          <a:xfrm>
            <a:off x="5041900" y="2425452"/>
            <a:ext cx="3644900" cy="2560340"/>
          </a:xfrm>
          <a:prstGeom prst="roundRect">
            <a:avLst>
              <a:gd name="adj" fmla="val 5222"/>
            </a:avLst>
          </a:prstGeom>
          <a:solidFill>
            <a:srgbClr val="D2E0ED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40639" bIns="0" anchor="ctr"/>
          <a:lstStyle/>
          <a:p>
            <a:pPr marL="306388"/>
            <a:r>
              <a:rPr lang="en-US" b="1" dirty="0">
                <a:solidFill>
                  <a:srgbClr val="4D0069"/>
                </a:solidFill>
                <a:latin typeface="Georgia" pitchFamily="18" charset="0"/>
                <a:sym typeface="Georgia" pitchFamily="18" charset="0"/>
              </a:rPr>
              <a:t>try</a:t>
            </a:r>
            <a:r>
              <a:rPr lang="en-US" dirty="0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  </a:t>
            </a:r>
            <a:r>
              <a:rPr lang="en-US" dirty="0" smtClean="0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{</a:t>
            </a:r>
            <a:endParaRPr lang="en-US" dirty="0">
              <a:solidFill>
                <a:schemeClr val="tx1"/>
              </a:solidFill>
              <a:latin typeface="Georgia" pitchFamily="18" charset="0"/>
              <a:sym typeface="Georgia" pitchFamily="18" charset="0"/>
            </a:endParaRPr>
          </a:p>
          <a:p>
            <a:pPr marL="306388"/>
            <a:r>
              <a:rPr lang="en-US" dirty="0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      </a:t>
            </a:r>
            <a:r>
              <a:rPr lang="en-US" dirty="0" err="1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doSomeStuff</a:t>
            </a:r>
            <a:r>
              <a:rPr lang="en-US" dirty="0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();</a:t>
            </a:r>
          </a:p>
          <a:p>
            <a:pPr marL="306388"/>
            <a:r>
              <a:rPr lang="en-US" dirty="0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      </a:t>
            </a:r>
            <a:r>
              <a:rPr lang="en-US" dirty="0" err="1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doOtherStuff</a:t>
            </a:r>
            <a:r>
              <a:rPr lang="en-US" dirty="0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()</a:t>
            </a:r>
            <a:r>
              <a:rPr lang="en-US" dirty="0" smtClean="0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;</a:t>
            </a:r>
            <a:endParaRPr lang="en-US" dirty="0">
              <a:solidFill>
                <a:schemeClr val="tx1"/>
              </a:solidFill>
              <a:latin typeface="Georgia" pitchFamily="18" charset="0"/>
              <a:sym typeface="Georgia" pitchFamily="18" charset="0"/>
            </a:endParaRPr>
          </a:p>
          <a:p>
            <a:pPr marL="306388"/>
            <a:r>
              <a:rPr lang="en-US" dirty="0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}</a:t>
            </a:r>
            <a:r>
              <a:rPr lang="en-US" b="1" dirty="0">
                <a:solidFill>
                  <a:srgbClr val="4D0069"/>
                </a:solidFill>
                <a:latin typeface="Georgia" pitchFamily="18" charset="0"/>
                <a:sym typeface="Georgia" pitchFamily="18" charset="0"/>
              </a:rPr>
              <a:t> finally</a:t>
            </a:r>
            <a:r>
              <a:rPr lang="en-US" dirty="0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{</a:t>
            </a:r>
            <a:endParaRPr lang="en-US" dirty="0">
              <a:solidFill>
                <a:schemeClr val="tx1"/>
              </a:solidFill>
              <a:latin typeface="Georgia" pitchFamily="18" charset="0"/>
              <a:sym typeface="Georgia" pitchFamily="18" charset="0"/>
            </a:endParaRPr>
          </a:p>
          <a:p>
            <a:pPr marL="306388"/>
            <a:r>
              <a:rPr lang="en-US" dirty="0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      </a:t>
            </a:r>
            <a:r>
              <a:rPr lang="en-US" dirty="0" err="1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doSomethingInAnyCase</a:t>
            </a:r>
            <a:r>
              <a:rPr lang="en-US" dirty="0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()</a:t>
            </a:r>
            <a:r>
              <a:rPr lang="en-US" dirty="0" smtClean="0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;</a:t>
            </a:r>
            <a:endParaRPr lang="en-US" sz="2000" dirty="0">
              <a:solidFill>
                <a:schemeClr val="tx1"/>
              </a:solidFill>
              <a:latin typeface="Georgia" pitchFamily="18" charset="0"/>
              <a:sym typeface="Georgia" pitchFamily="18" charset="0"/>
            </a:endParaRPr>
          </a:p>
          <a:p>
            <a:pPr marL="306388"/>
            <a:r>
              <a:rPr lang="en-US" sz="2000" dirty="0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52273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 autoUpdateAnimBg="0"/>
      <p:bldP spid="19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Simple </a:t>
            </a:r>
            <a:r>
              <a:rPr lang="fr-FR" dirty="0" err="1" smtClean="0">
                <a:ea typeface="ＭＳ Ｐゴシック" pitchFamily="34" charset="-128"/>
              </a:rPr>
              <a:t>handling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The </a:t>
            </a:r>
            <a:r>
              <a:rPr lang="fr-FR" dirty="0" err="1" smtClean="0">
                <a:ea typeface="ＭＳ Ｐゴシック" pitchFamily="34" charset="-128"/>
              </a:rPr>
              <a:t>try</a:t>
            </a:r>
            <a:r>
              <a:rPr lang="fr-FR" dirty="0" smtClean="0">
                <a:ea typeface="ＭＳ Ｐゴシック" pitchFamily="34" charset="-128"/>
              </a:rPr>
              <a:t>/catch/</a:t>
            </a:r>
            <a:r>
              <a:rPr lang="fr-FR" dirty="0" err="1" smtClean="0">
                <a:ea typeface="ＭＳ Ｐゴシック" pitchFamily="34" charset="-128"/>
              </a:rPr>
              <a:t>finally</a:t>
            </a:r>
            <a:r>
              <a:rPr lang="fr-FR" dirty="0" smtClean="0">
                <a:ea typeface="ＭＳ Ｐゴシック" pitchFamily="34" charset="-128"/>
              </a:rPr>
              <a:t> blocks</a:t>
            </a:r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10"/>
          <p:cNvSpPr>
            <a:spLocks/>
          </p:cNvSpPr>
          <p:nvPr/>
        </p:nvSpPr>
        <p:spPr bwMode="auto">
          <a:xfrm>
            <a:off x="2267744" y="1345332"/>
            <a:ext cx="3960440" cy="3096344"/>
          </a:xfrm>
          <a:prstGeom prst="roundRect">
            <a:avLst>
              <a:gd name="adj" fmla="val 5222"/>
            </a:avLst>
          </a:prstGeom>
          <a:solidFill>
            <a:srgbClr val="D2E0ED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40639" bIns="0" anchor="ctr"/>
          <a:lstStyle/>
          <a:p>
            <a:pPr marL="306388"/>
            <a:r>
              <a:rPr lang="en-US" b="1" dirty="0">
                <a:solidFill>
                  <a:srgbClr val="4D0069"/>
                </a:solidFill>
                <a:latin typeface="Courier New"/>
                <a:cs typeface="Courier New"/>
                <a:sym typeface="Georgia" pitchFamily="18" charset="0"/>
              </a:rPr>
              <a:t>try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  <a:sym typeface="Georgia" pitchFamily="18" charset="0"/>
              </a:rPr>
              <a:t>  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  <a:sym typeface="Georgia" pitchFamily="18" charset="0"/>
              </a:rPr>
              <a:t>{</a:t>
            </a:r>
            <a:endParaRPr lang="en-US" b="1" dirty="0">
              <a:solidFill>
                <a:schemeClr val="tx1"/>
              </a:solidFill>
              <a:latin typeface="Courier New"/>
              <a:cs typeface="Courier New"/>
              <a:sym typeface="Georgia" pitchFamily="18" charset="0"/>
            </a:endParaRPr>
          </a:p>
          <a:p>
            <a:pPr marL="306388"/>
            <a:endParaRPr lang="en-US" b="1" dirty="0" smtClean="0">
              <a:solidFill>
                <a:schemeClr val="tx1"/>
              </a:solidFill>
              <a:latin typeface="Courier New"/>
              <a:cs typeface="Courier New"/>
              <a:sym typeface="Georgia" pitchFamily="18" charset="0"/>
            </a:endParaRPr>
          </a:p>
          <a:p>
            <a:pPr marL="306388"/>
            <a:r>
              <a:rPr lang="en-US" b="1" dirty="0">
                <a:latin typeface="Courier New"/>
                <a:cs typeface="Courier New"/>
                <a:sym typeface="Georgia" pitchFamily="18" charset="0"/>
              </a:rPr>
              <a:t> </a:t>
            </a:r>
            <a:r>
              <a:rPr lang="en-US" b="1" dirty="0" smtClean="0">
                <a:latin typeface="Courier New"/>
                <a:cs typeface="Courier New"/>
                <a:sym typeface="Georgia" pitchFamily="18" charset="0"/>
              </a:rPr>
              <a:t>  </a:t>
            </a:r>
            <a:r>
              <a:rPr lang="en-US" b="1" dirty="0" err="1" smtClean="0">
                <a:solidFill>
                  <a:schemeClr val="tx1"/>
                </a:solidFill>
                <a:latin typeface="Courier New"/>
                <a:cs typeface="Courier New"/>
                <a:sym typeface="Georgia" pitchFamily="18" charset="0"/>
              </a:rPr>
              <a:t>doSomeStuff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  <a:sym typeface="Georgia" pitchFamily="18" charset="0"/>
              </a:rPr>
              <a:t>()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  <a:sym typeface="Georgia" pitchFamily="18" charset="0"/>
              </a:rPr>
              <a:t>;</a:t>
            </a:r>
            <a:endParaRPr lang="en-US" b="1" dirty="0">
              <a:solidFill>
                <a:schemeClr val="tx1"/>
              </a:solidFill>
              <a:latin typeface="Courier New"/>
              <a:cs typeface="Courier New"/>
              <a:sym typeface="Georgia" pitchFamily="18" charset="0"/>
            </a:endParaRPr>
          </a:p>
          <a:p>
            <a:pPr marL="306388"/>
            <a:endParaRPr lang="en-US" b="1" dirty="0" smtClean="0">
              <a:solidFill>
                <a:schemeClr val="tx1"/>
              </a:solidFill>
              <a:latin typeface="Courier New"/>
              <a:cs typeface="Courier New"/>
              <a:sym typeface="Georgia" pitchFamily="18" charset="0"/>
            </a:endParaRPr>
          </a:p>
          <a:p>
            <a:pPr marL="306388"/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  <a:sym typeface="Georgia" pitchFamily="18" charset="0"/>
              </a:rPr>
              <a:t>}</a:t>
            </a:r>
            <a:r>
              <a:rPr lang="en-US" b="1" dirty="0" smtClean="0">
                <a:solidFill>
                  <a:srgbClr val="4D0069"/>
                </a:solidFill>
                <a:latin typeface="Courier New"/>
                <a:cs typeface="Courier New"/>
                <a:sym typeface="Georgia" pitchFamily="18" charset="0"/>
              </a:rPr>
              <a:t> </a:t>
            </a:r>
            <a:r>
              <a:rPr lang="en-US" b="1" dirty="0">
                <a:solidFill>
                  <a:srgbClr val="4D0069"/>
                </a:solidFill>
                <a:latin typeface="Courier New"/>
                <a:cs typeface="Courier New"/>
                <a:sym typeface="Georgia" pitchFamily="18" charset="0"/>
              </a:rPr>
              <a:t>catch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  <a:sym typeface="Georgia" pitchFamily="18" charset="0"/>
              </a:rPr>
              <a:t> (Exception e) 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  <a:sym typeface="Georgia" pitchFamily="18" charset="0"/>
              </a:rPr>
              <a:t>{</a:t>
            </a:r>
          </a:p>
          <a:p>
            <a:pPr marL="306388"/>
            <a:endParaRPr lang="en-US" b="1" dirty="0">
              <a:solidFill>
                <a:schemeClr val="tx1"/>
              </a:solidFill>
              <a:latin typeface="Courier New"/>
              <a:cs typeface="Courier New"/>
              <a:sym typeface="Georgia" pitchFamily="18" charset="0"/>
            </a:endParaRPr>
          </a:p>
          <a:p>
            <a:pPr marL="306388"/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  <a:sym typeface="Georgia" pitchFamily="18" charset="0"/>
              </a:rPr>
              <a:t>   </a:t>
            </a:r>
            <a:r>
              <a:rPr lang="en-US" b="1" dirty="0" err="1" smtClean="0">
                <a:solidFill>
                  <a:schemeClr val="tx1"/>
                </a:solidFill>
                <a:latin typeface="Courier New"/>
                <a:cs typeface="Courier New"/>
                <a:sym typeface="Georgia" pitchFamily="18" charset="0"/>
              </a:rPr>
              <a:t>doHandleException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  <a:sym typeface="Georgia" pitchFamily="18" charset="0"/>
              </a:rPr>
              <a:t>();</a:t>
            </a:r>
          </a:p>
          <a:p>
            <a:pPr marL="306388"/>
            <a:endParaRPr lang="en-US" b="1" dirty="0">
              <a:solidFill>
                <a:schemeClr val="tx1"/>
              </a:solidFill>
              <a:latin typeface="Courier New"/>
              <a:cs typeface="Courier New"/>
              <a:sym typeface="Georgia" pitchFamily="18" charset="0"/>
            </a:endParaRPr>
          </a:p>
          <a:p>
            <a:pPr marL="306388"/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  <a:sym typeface="Georgia" pitchFamily="18" charset="0"/>
              </a:rPr>
              <a:t>} </a:t>
            </a:r>
          </a:p>
        </p:txBody>
      </p:sp>
      <p:sp>
        <p:nvSpPr>
          <p:cNvPr id="10" name="Rectangle 11"/>
          <p:cNvSpPr>
            <a:spLocks/>
          </p:cNvSpPr>
          <p:nvPr/>
        </p:nvSpPr>
        <p:spPr bwMode="auto">
          <a:xfrm>
            <a:off x="6623496" y="1127596"/>
            <a:ext cx="2413000" cy="863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2000" b="1" dirty="0">
                <a:solidFill>
                  <a:srgbClr val="777777"/>
                </a:solidFill>
                <a:cs typeface="Arial" pitchFamily="34" charset="0"/>
              </a:rPr>
              <a:t>Some  code</a:t>
            </a:r>
            <a:br>
              <a:rPr lang="en-US" sz="2000" b="1" dirty="0">
                <a:solidFill>
                  <a:srgbClr val="777777"/>
                </a:solidFill>
                <a:cs typeface="Arial" pitchFamily="34" charset="0"/>
              </a:rPr>
            </a:br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This code may throw an  exception.</a:t>
            </a:r>
          </a:p>
        </p:txBody>
      </p:sp>
      <p:sp>
        <p:nvSpPr>
          <p:cNvPr id="12" name="Rectangle 15"/>
          <p:cNvSpPr>
            <a:spLocks/>
          </p:cNvSpPr>
          <p:nvPr/>
        </p:nvSpPr>
        <p:spPr bwMode="auto">
          <a:xfrm>
            <a:off x="179512" y="1125736"/>
            <a:ext cx="1866900" cy="1155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/>
            <a:r>
              <a:rPr lang="en-US" sz="2000" b="1" dirty="0">
                <a:solidFill>
                  <a:srgbClr val="777777"/>
                </a:solidFill>
                <a:cs typeface="Arial" pitchFamily="34" charset="0"/>
              </a:rPr>
              <a:t>Try it !</a:t>
            </a:r>
            <a:br>
              <a:rPr lang="en-US" sz="2000" b="1" dirty="0">
                <a:solidFill>
                  <a:srgbClr val="777777"/>
                </a:solidFill>
                <a:cs typeface="Arial" pitchFamily="34" charset="0"/>
              </a:rPr>
            </a:br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Use  it when exceptions can occur.</a:t>
            </a:r>
          </a:p>
        </p:txBody>
      </p:sp>
      <p:sp>
        <p:nvSpPr>
          <p:cNvPr id="13" name="Rectangle 19"/>
          <p:cNvSpPr>
            <a:spLocks/>
          </p:cNvSpPr>
          <p:nvPr/>
        </p:nvSpPr>
        <p:spPr bwMode="auto">
          <a:xfrm>
            <a:off x="179512" y="3433564"/>
            <a:ext cx="1866900" cy="1155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/>
            <a:r>
              <a:rPr lang="en-US" sz="2000" b="1" dirty="0">
                <a:solidFill>
                  <a:srgbClr val="777777"/>
                </a:solidFill>
                <a:cs typeface="Arial" pitchFamily="34" charset="0"/>
              </a:rPr>
              <a:t>Catch it !</a:t>
            </a:r>
            <a:br>
              <a:rPr lang="en-US" sz="2000" b="1" dirty="0">
                <a:solidFill>
                  <a:srgbClr val="777777"/>
                </a:solidFill>
                <a:cs typeface="Arial" pitchFamily="34" charset="0"/>
              </a:rPr>
            </a:br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Use  it with a try block to handle exceptions.</a:t>
            </a:r>
          </a:p>
        </p:txBody>
      </p:sp>
      <p:sp>
        <p:nvSpPr>
          <p:cNvPr id="14" name="Rectangle 23"/>
          <p:cNvSpPr>
            <a:spLocks/>
          </p:cNvSpPr>
          <p:nvPr/>
        </p:nvSpPr>
        <p:spPr bwMode="auto">
          <a:xfrm>
            <a:off x="6623496" y="2350554"/>
            <a:ext cx="2413000" cy="1155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2000" b="1" dirty="0">
                <a:solidFill>
                  <a:srgbClr val="777777"/>
                </a:solidFill>
                <a:cs typeface="Arial" pitchFamily="34" charset="0"/>
              </a:rPr>
              <a:t>Exception e</a:t>
            </a:r>
            <a:br>
              <a:rPr lang="en-US" sz="2000" b="1" dirty="0">
                <a:solidFill>
                  <a:srgbClr val="777777"/>
                </a:solidFill>
                <a:cs typeface="Arial" pitchFamily="34" charset="0"/>
              </a:rPr>
            </a:br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The type and name of the exception we may catch.</a:t>
            </a:r>
          </a:p>
        </p:txBody>
      </p:sp>
      <p:sp>
        <p:nvSpPr>
          <p:cNvPr id="15" name="Rectangle 30"/>
          <p:cNvSpPr>
            <a:spLocks/>
          </p:cNvSpPr>
          <p:nvPr/>
        </p:nvSpPr>
        <p:spPr bwMode="auto">
          <a:xfrm>
            <a:off x="6623496" y="3865612"/>
            <a:ext cx="2413000" cy="1155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2000" b="1" dirty="0">
                <a:solidFill>
                  <a:srgbClr val="777777"/>
                </a:solidFill>
                <a:cs typeface="Arial" pitchFamily="34" charset="0"/>
              </a:rPr>
              <a:t>Handle it !</a:t>
            </a:r>
            <a:br>
              <a:rPr lang="en-US" sz="2000" b="1" dirty="0">
                <a:solidFill>
                  <a:srgbClr val="777777"/>
                </a:solidFill>
                <a:cs typeface="Arial" pitchFamily="34" charset="0"/>
              </a:rPr>
            </a:br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Any code to execute when an exception occurs</a:t>
            </a:r>
          </a:p>
        </p:txBody>
      </p:sp>
      <p:grpSp>
        <p:nvGrpSpPr>
          <p:cNvPr id="16" name="Group 32"/>
          <p:cNvGrpSpPr>
            <a:grpSpLocks/>
          </p:cNvGrpSpPr>
          <p:nvPr/>
        </p:nvGrpSpPr>
        <p:grpSpPr bwMode="auto">
          <a:xfrm flipV="1">
            <a:off x="2195736" y="1273324"/>
            <a:ext cx="504056" cy="432048"/>
            <a:chOff x="3588" y="1548"/>
            <a:chExt cx="1056" cy="1008"/>
          </a:xfrm>
        </p:grpSpPr>
        <p:sp>
          <p:nvSpPr>
            <p:cNvPr id="18" name="Line 33"/>
            <p:cNvSpPr>
              <a:spLocks noChangeShapeType="1"/>
            </p:cNvSpPr>
            <p:nvPr/>
          </p:nvSpPr>
          <p:spPr bwMode="auto">
            <a:xfrm flipV="1">
              <a:off x="3588" y="1548"/>
              <a:ext cx="1056" cy="1008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 type="oval" w="sm" len="sm"/>
              <a:tailEnd type="oval" w="sm" len="sm"/>
            </a:ln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20" name="Line 34"/>
            <p:cNvSpPr>
              <a:spLocks noChangeShapeType="1"/>
            </p:cNvSpPr>
            <p:nvPr/>
          </p:nvSpPr>
          <p:spPr bwMode="auto">
            <a:xfrm flipV="1">
              <a:off x="3588" y="1548"/>
              <a:ext cx="1056" cy="1008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 type="oval" w="med" len="med"/>
              <a:tailEnd type="oval" w="med" len="med"/>
            </a:ln>
          </p:spPr>
          <p:txBody>
            <a:bodyPr>
              <a:spAutoFit/>
            </a:bodyPr>
            <a:lstStyle/>
            <a:p>
              <a:endParaRPr lang="fr-FR"/>
            </a:p>
          </p:txBody>
        </p:sp>
      </p:grpSp>
      <p:grpSp>
        <p:nvGrpSpPr>
          <p:cNvPr id="21" name="Group 35"/>
          <p:cNvGrpSpPr>
            <a:grpSpLocks/>
          </p:cNvGrpSpPr>
          <p:nvPr/>
        </p:nvGrpSpPr>
        <p:grpSpPr bwMode="auto">
          <a:xfrm>
            <a:off x="2195736" y="3001516"/>
            <a:ext cx="576064" cy="576064"/>
            <a:chOff x="3588" y="1548"/>
            <a:chExt cx="1056" cy="1008"/>
          </a:xfrm>
        </p:grpSpPr>
        <p:sp>
          <p:nvSpPr>
            <p:cNvPr id="22" name="Line 36"/>
            <p:cNvSpPr>
              <a:spLocks noChangeShapeType="1"/>
            </p:cNvSpPr>
            <p:nvPr/>
          </p:nvSpPr>
          <p:spPr bwMode="auto">
            <a:xfrm flipV="1">
              <a:off x="3588" y="1548"/>
              <a:ext cx="1056" cy="1008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 type="oval" w="sm" len="sm"/>
              <a:tailEnd type="oval" w="sm" len="sm"/>
            </a:ln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23" name="Line 37"/>
            <p:cNvSpPr>
              <a:spLocks noChangeShapeType="1"/>
            </p:cNvSpPr>
            <p:nvPr/>
          </p:nvSpPr>
          <p:spPr bwMode="auto">
            <a:xfrm flipV="1">
              <a:off x="3588" y="1548"/>
              <a:ext cx="1056" cy="1008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 type="oval" w="med" len="med"/>
              <a:tailEnd type="oval" w="med" len="med"/>
            </a:ln>
          </p:spPr>
          <p:txBody>
            <a:bodyPr>
              <a:spAutoFit/>
            </a:bodyPr>
            <a:lstStyle/>
            <a:p>
              <a:endParaRPr lang="fr-FR"/>
            </a:p>
          </p:txBody>
        </p:sp>
      </p:grpSp>
      <p:grpSp>
        <p:nvGrpSpPr>
          <p:cNvPr id="24" name="Group 38"/>
          <p:cNvGrpSpPr>
            <a:grpSpLocks/>
          </p:cNvGrpSpPr>
          <p:nvPr/>
        </p:nvGrpSpPr>
        <p:grpSpPr bwMode="auto">
          <a:xfrm flipV="1">
            <a:off x="5652120" y="3577580"/>
            <a:ext cx="720080" cy="432048"/>
            <a:chOff x="3588" y="1548"/>
            <a:chExt cx="1056" cy="1008"/>
          </a:xfrm>
        </p:grpSpPr>
        <p:sp>
          <p:nvSpPr>
            <p:cNvPr id="25" name="Line 39"/>
            <p:cNvSpPr>
              <a:spLocks noChangeShapeType="1"/>
            </p:cNvSpPr>
            <p:nvPr/>
          </p:nvSpPr>
          <p:spPr bwMode="auto">
            <a:xfrm flipV="1">
              <a:off x="3588" y="1548"/>
              <a:ext cx="1056" cy="1008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 type="oval" w="sm" len="sm"/>
              <a:tailEnd type="oval" w="sm" len="sm"/>
            </a:ln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26" name="Line 40"/>
            <p:cNvSpPr>
              <a:spLocks noChangeShapeType="1"/>
            </p:cNvSpPr>
            <p:nvPr/>
          </p:nvSpPr>
          <p:spPr bwMode="auto">
            <a:xfrm flipV="1">
              <a:off x="3588" y="1548"/>
              <a:ext cx="1056" cy="1008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 type="oval" w="med" len="med"/>
              <a:tailEnd type="oval" w="med" len="med"/>
            </a:ln>
          </p:spPr>
          <p:txBody>
            <a:bodyPr>
              <a:spAutoFit/>
            </a:bodyPr>
            <a:lstStyle/>
            <a:p>
              <a:endParaRPr lang="fr-FR"/>
            </a:p>
          </p:txBody>
        </p:sp>
      </p:grpSp>
      <p:grpSp>
        <p:nvGrpSpPr>
          <p:cNvPr id="27" name="Group 41"/>
          <p:cNvGrpSpPr>
            <a:grpSpLocks/>
          </p:cNvGrpSpPr>
          <p:nvPr/>
        </p:nvGrpSpPr>
        <p:grpSpPr bwMode="auto">
          <a:xfrm>
            <a:off x="5076056" y="1273324"/>
            <a:ext cx="1368152" cy="1080120"/>
            <a:chOff x="3588" y="1548"/>
            <a:chExt cx="1056" cy="1008"/>
          </a:xfrm>
        </p:grpSpPr>
        <p:sp>
          <p:nvSpPr>
            <p:cNvPr id="28" name="Line 42"/>
            <p:cNvSpPr>
              <a:spLocks noChangeShapeType="1"/>
            </p:cNvSpPr>
            <p:nvPr/>
          </p:nvSpPr>
          <p:spPr bwMode="auto">
            <a:xfrm flipV="1">
              <a:off x="3588" y="1548"/>
              <a:ext cx="1056" cy="1008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 type="oval" w="sm" len="sm"/>
              <a:tailEnd type="oval" w="sm" len="sm"/>
            </a:ln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29" name="Line 43"/>
            <p:cNvSpPr>
              <a:spLocks noChangeShapeType="1"/>
            </p:cNvSpPr>
            <p:nvPr/>
          </p:nvSpPr>
          <p:spPr bwMode="auto">
            <a:xfrm flipV="1">
              <a:off x="3588" y="1548"/>
              <a:ext cx="1056" cy="1008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 type="oval" w="med" len="med"/>
              <a:tailEnd type="oval" w="med" len="med"/>
            </a:ln>
          </p:spPr>
          <p:txBody>
            <a:bodyPr>
              <a:spAutoFit/>
            </a:bodyPr>
            <a:lstStyle/>
            <a:p>
              <a:endParaRPr lang="fr-FR"/>
            </a:p>
          </p:txBody>
        </p:sp>
      </p:grpSp>
      <p:grpSp>
        <p:nvGrpSpPr>
          <p:cNvPr id="30" name="Group 44"/>
          <p:cNvGrpSpPr>
            <a:grpSpLocks/>
          </p:cNvGrpSpPr>
          <p:nvPr/>
        </p:nvGrpSpPr>
        <p:grpSpPr bwMode="auto">
          <a:xfrm>
            <a:off x="5508104" y="2497460"/>
            <a:ext cx="936104" cy="288032"/>
            <a:chOff x="3588" y="1548"/>
            <a:chExt cx="1056" cy="1008"/>
          </a:xfrm>
        </p:grpSpPr>
        <p:sp>
          <p:nvSpPr>
            <p:cNvPr id="31" name="Line 45"/>
            <p:cNvSpPr>
              <a:spLocks noChangeShapeType="1"/>
            </p:cNvSpPr>
            <p:nvPr/>
          </p:nvSpPr>
          <p:spPr bwMode="auto">
            <a:xfrm flipV="1">
              <a:off x="3588" y="1548"/>
              <a:ext cx="1056" cy="1008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 type="oval" w="sm" len="sm"/>
              <a:tailEnd type="oval" w="sm" len="sm"/>
            </a:ln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32" name="Line 46"/>
            <p:cNvSpPr>
              <a:spLocks noChangeShapeType="1"/>
            </p:cNvSpPr>
            <p:nvPr/>
          </p:nvSpPr>
          <p:spPr bwMode="auto">
            <a:xfrm flipV="1">
              <a:off x="3588" y="1548"/>
              <a:ext cx="1056" cy="1008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 type="oval" w="med" len="med"/>
              <a:tailEnd type="oval" w="med" len="med"/>
            </a:ln>
          </p:spPr>
          <p:txBody>
            <a:bodyPr>
              <a:spAutoFit/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87016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0" presetClass="entr" presetSubtype="2032678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0" presetClass="entr" presetSubtype="20326052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0" presetClass="entr" presetSubtype="20327083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500"/>
                            </p:stCondLst>
                            <p:childTnLst>
                              <p:par>
                                <p:cTn id="27" presetID="0" presetClass="entr" presetSubtype="20327546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0" presetClass="entr" presetSubtype="2032794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autoUpdateAnimBg="0"/>
      <p:bldP spid="10" grpId="0" autoUpdateAnimBg="0"/>
      <p:bldP spid="12" grpId="0" autoUpdateAnimBg="0"/>
      <p:bldP spid="13" grpId="0" autoUpdateAnimBg="0"/>
      <p:bldP spid="14" grpId="0" autoUpdateAnimBg="0"/>
      <p:bldP spid="15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Complex</a:t>
            </a:r>
            <a:r>
              <a:rPr lang="fr-FR" dirty="0" smtClean="0">
                <a:ea typeface="ＭＳ Ｐゴシック" pitchFamily="34" charset="-128"/>
              </a:rPr>
              <a:t> handling </a:t>
            </a:r>
            <a:r>
              <a:rPr lang="fr-FR" dirty="0" err="1" smtClean="0">
                <a:ea typeface="ＭＳ Ｐゴシック" pitchFamily="34" charset="-128"/>
              </a:rPr>
              <a:t>with</a:t>
            </a:r>
            <a:r>
              <a:rPr lang="fr-FR" dirty="0" smtClean="0">
                <a:ea typeface="ＭＳ Ｐゴシック" pitchFamily="34" charset="-128"/>
              </a:rPr>
              <a:t> Java 7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The </a:t>
            </a:r>
            <a:r>
              <a:rPr lang="fr-FR" dirty="0" err="1" smtClean="0">
                <a:ea typeface="ＭＳ Ｐゴシック" pitchFamily="34" charset="-128"/>
              </a:rPr>
              <a:t>try</a:t>
            </a:r>
            <a:r>
              <a:rPr lang="fr-FR" dirty="0" smtClean="0">
                <a:ea typeface="ＭＳ Ｐゴシック" pitchFamily="34" charset="-128"/>
              </a:rPr>
              <a:t>/catch/</a:t>
            </a:r>
            <a:r>
              <a:rPr lang="fr-FR" dirty="0" err="1" smtClean="0">
                <a:ea typeface="ＭＳ Ｐゴシック" pitchFamily="34" charset="-128"/>
              </a:rPr>
              <a:t>finally</a:t>
            </a:r>
            <a:r>
              <a:rPr lang="fr-FR" dirty="0" smtClean="0">
                <a:ea typeface="ＭＳ Ｐゴシック" pitchFamily="34" charset="-128"/>
              </a:rPr>
              <a:t> blocks</a:t>
            </a:r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8713"/>
            <a:ext cx="8435975" cy="4230687"/>
          </a:xfrm>
        </p:spPr>
        <p:txBody>
          <a:bodyPr/>
          <a:lstStyle/>
          <a:p>
            <a:r>
              <a:rPr lang="fr-FR" dirty="0" smtClean="0"/>
              <a:t>Java 7 </a:t>
            </a:r>
            <a:r>
              <a:rPr lang="fr-FR" dirty="0" err="1" smtClean="0"/>
              <a:t>introduces</a:t>
            </a:r>
            <a:r>
              <a:rPr lang="fr-FR" dirty="0" smtClean="0"/>
              <a:t> the multi-catch notation :</a:t>
            </a:r>
            <a:endParaRPr lang="fr-FR" dirty="0"/>
          </a:p>
        </p:txBody>
      </p:sp>
      <p:sp>
        <p:nvSpPr>
          <p:cNvPr id="17" name="AutoShape 10"/>
          <p:cNvSpPr>
            <a:spLocks/>
          </p:cNvSpPr>
          <p:nvPr/>
        </p:nvSpPr>
        <p:spPr bwMode="auto">
          <a:xfrm>
            <a:off x="1835696" y="2065412"/>
            <a:ext cx="5328592" cy="3024336"/>
          </a:xfrm>
          <a:prstGeom prst="roundRect">
            <a:avLst>
              <a:gd name="adj" fmla="val 5222"/>
            </a:avLst>
          </a:prstGeom>
          <a:solidFill>
            <a:srgbClr val="D2E0ED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40639" bIns="0" anchor="ctr"/>
          <a:lstStyle/>
          <a:p>
            <a:pPr marL="306388"/>
            <a:r>
              <a:rPr lang="en-US" b="1" dirty="0">
                <a:solidFill>
                  <a:srgbClr val="4D0069"/>
                </a:solidFill>
                <a:latin typeface="Georgia" pitchFamily="18" charset="0"/>
                <a:sym typeface="Georgia" pitchFamily="18" charset="0"/>
              </a:rPr>
              <a:t>try</a:t>
            </a:r>
            <a:r>
              <a:rPr lang="en-US" dirty="0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  </a:t>
            </a:r>
            <a:r>
              <a:rPr lang="en-US" dirty="0" smtClean="0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{</a:t>
            </a:r>
          </a:p>
          <a:p>
            <a:pPr marL="306388"/>
            <a:endParaRPr lang="en-US" dirty="0">
              <a:solidFill>
                <a:schemeClr val="tx1"/>
              </a:solidFill>
              <a:latin typeface="Georgia" pitchFamily="18" charset="0"/>
              <a:sym typeface="Georgia" pitchFamily="18" charset="0"/>
            </a:endParaRPr>
          </a:p>
          <a:p>
            <a:pPr marL="306388"/>
            <a:r>
              <a:rPr lang="en-US" dirty="0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      </a:t>
            </a:r>
            <a:r>
              <a:rPr lang="en-US" dirty="0" err="1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doSomeStuff</a:t>
            </a:r>
            <a:r>
              <a:rPr lang="en-US" dirty="0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();</a:t>
            </a:r>
          </a:p>
          <a:p>
            <a:pPr marL="306388"/>
            <a:r>
              <a:rPr lang="en-US" dirty="0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      </a:t>
            </a:r>
            <a:r>
              <a:rPr lang="en-US" dirty="0" err="1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doOtherStuff</a:t>
            </a:r>
            <a:r>
              <a:rPr lang="en-US" dirty="0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()</a:t>
            </a:r>
            <a:r>
              <a:rPr lang="en-US" dirty="0" smtClean="0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;</a:t>
            </a:r>
            <a:endParaRPr lang="en-US" dirty="0">
              <a:solidFill>
                <a:schemeClr val="tx1"/>
              </a:solidFill>
              <a:latin typeface="Georgia" pitchFamily="18" charset="0"/>
              <a:sym typeface="Georgia" pitchFamily="18" charset="0"/>
            </a:endParaRPr>
          </a:p>
          <a:p>
            <a:pPr marL="306388"/>
            <a:endParaRPr lang="en-US" dirty="0" smtClean="0">
              <a:solidFill>
                <a:schemeClr val="tx1"/>
              </a:solidFill>
              <a:latin typeface="Georgia" pitchFamily="18" charset="0"/>
              <a:sym typeface="Georgia" pitchFamily="18" charset="0"/>
            </a:endParaRPr>
          </a:p>
          <a:p>
            <a:pPr marL="306388"/>
            <a:r>
              <a:rPr lang="en-US" dirty="0" smtClean="0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}</a:t>
            </a:r>
            <a:r>
              <a:rPr lang="en-US" b="1" dirty="0" smtClean="0">
                <a:solidFill>
                  <a:srgbClr val="4D0069"/>
                </a:solidFill>
                <a:latin typeface="Georgia" pitchFamily="18" charset="0"/>
                <a:sym typeface="Georgia" pitchFamily="18" charset="0"/>
              </a:rPr>
              <a:t> </a:t>
            </a:r>
            <a:r>
              <a:rPr lang="en-US" b="1" dirty="0">
                <a:solidFill>
                  <a:srgbClr val="4D0069"/>
                </a:solidFill>
                <a:latin typeface="Georgia" pitchFamily="18" charset="0"/>
                <a:sym typeface="Georgia" pitchFamily="18" charset="0"/>
              </a:rPr>
              <a:t>catch</a:t>
            </a:r>
            <a:r>
              <a:rPr lang="en-US" dirty="0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IOException</a:t>
            </a:r>
            <a:r>
              <a:rPr lang="en-US" dirty="0" err="1" smtClean="0">
                <a:latin typeface="Georgia" pitchFamily="18" charset="0"/>
                <a:sym typeface="Georgia" pitchFamily="18" charset="0"/>
              </a:rPr>
              <a:t>|SQLException</a:t>
            </a:r>
            <a:r>
              <a:rPr lang="en-US" dirty="0" smtClean="0">
                <a:latin typeface="Georgia" pitchFamily="18" charset="0"/>
                <a:sym typeface="Georgia" pitchFamily="18" charset="0"/>
              </a:rPr>
              <a:t> ex</a:t>
            </a:r>
            <a:r>
              <a:rPr lang="en-US" dirty="0" smtClean="0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) {</a:t>
            </a:r>
            <a:endParaRPr lang="en-US" dirty="0">
              <a:solidFill>
                <a:schemeClr val="tx1"/>
              </a:solidFill>
              <a:latin typeface="Georgia" pitchFamily="18" charset="0"/>
              <a:sym typeface="Georgia" pitchFamily="18" charset="0"/>
            </a:endParaRPr>
          </a:p>
          <a:p>
            <a:pPr marL="306388"/>
            <a:endParaRPr lang="en-US" dirty="0" smtClean="0">
              <a:solidFill>
                <a:schemeClr val="tx1"/>
              </a:solidFill>
              <a:latin typeface="Georgia" pitchFamily="18" charset="0"/>
              <a:sym typeface="Georgia" pitchFamily="18" charset="0"/>
            </a:endParaRPr>
          </a:p>
          <a:p>
            <a:pPr marL="306388"/>
            <a:r>
              <a:rPr lang="en-US" dirty="0" smtClean="0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      </a:t>
            </a:r>
            <a:r>
              <a:rPr lang="en-US" dirty="0" err="1" smtClean="0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doHandleException</a:t>
            </a:r>
            <a:r>
              <a:rPr lang="en-US" dirty="0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()</a:t>
            </a:r>
            <a:r>
              <a:rPr lang="en-US" dirty="0" smtClean="0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;</a:t>
            </a:r>
            <a:endParaRPr lang="en-US" dirty="0">
              <a:solidFill>
                <a:schemeClr val="tx1"/>
              </a:solidFill>
              <a:latin typeface="Georgia" pitchFamily="18" charset="0"/>
              <a:sym typeface="Georgia" pitchFamily="18" charset="0"/>
            </a:endParaRPr>
          </a:p>
          <a:p>
            <a:pPr marL="306388"/>
            <a:endParaRPr lang="en-US" dirty="0" smtClean="0">
              <a:solidFill>
                <a:schemeClr val="tx1"/>
              </a:solidFill>
              <a:latin typeface="Georgia" pitchFamily="18" charset="0"/>
              <a:sym typeface="Georgia" pitchFamily="18" charset="0"/>
            </a:endParaRPr>
          </a:p>
          <a:p>
            <a:pPr marL="306388"/>
            <a:r>
              <a:rPr lang="en-US" dirty="0" smtClean="0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}</a:t>
            </a:r>
            <a:r>
              <a:rPr lang="en-US" sz="2000" dirty="0" smtClean="0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 </a:t>
            </a:r>
            <a:endParaRPr lang="en-US" sz="2000" dirty="0">
              <a:solidFill>
                <a:schemeClr val="tx1"/>
              </a:solidFill>
              <a:latin typeface="Georgia" pitchFamily="18" charset="0"/>
              <a:sym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632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Two</a:t>
            </a:r>
            <a:r>
              <a:rPr lang="fr-FR" dirty="0" smtClean="0">
                <a:ea typeface="ＭＳ Ｐゴシック" pitchFamily="34" charset="-128"/>
              </a:rPr>
              <a:t> </a:t>
            </a:r>
            <a:r>
              <a:rPr lang="fr-FR" dirty="0" err="1" smtClean="0">
                <a:ea typeface="ＭＳ Ｐゴシック" pitchFamily="34" charset="-128"/>
              </a:rPr>
              <a:t>kinds</a:t>
            </a:r>
            <a:r>
              <a:rPr lang="fr-FR" dirty="0" smtClean="0">
                <a:ea typeface="ＭＳ Ｐゴシック" pitchFamily="34" charset="-128"/>
              </a:rPr>
              <a:t> of exceptions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The </a:t>
            </a:r>
            <a:r>
              <a:rPr lang="fr-FR" dirty="0" err="1" smtClean="0">
                <a:ea typeface="ＭＳ Ｐゴシック" pitchFamily="34" charset="-128"/>
              </a:rPr>
              <a:t>try</a:t>
            </a:r>
            <a:r>
              <a:rPr lang="fr-FR" dirty="0" smtClean="0">
                <a:ea typeface="ＭＳ Ｐゴシック" pitchFamily="34" charset="-128"/>
              </a:rPr>
              <a:t>/catch/</a:t>
            </a:r>
            <a:r>
              <a:rPr lang="fr-FR" dirty="0" err="1" smtClean="0">
                <a:ea typeface="ＭＳ Ｐゴシック" pitchFamily="34" charset="-128"/>
              </a:rPr>
              <a:t>finally</a:t>
            </a:r>
            <a:r>
              <a:rPr lang="fr-FR" dirty="0" smtClean="0">
                <a:ea typeface="ＭＳ Ｐゴシック" pitchFamily="34" charset="-128"/>
              </a:rPr>
              <a:t> blocks</a:t>
            </a:r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8713"/>
            <a:ext cx="8435975" cy="4230687"/>
          </a:xfrm>
        </p:spPr>
        <p:txBody>
          <a:bodyPr/>
          <a:lstStyle/>
          <a:p>
            <a:r>
              <a:rPr lang="fr-FR" dirty="0" err="1" smtClean="0"/>
              <a:t>Checked</a:t>
            </a:r>
            <a:r>
              <a:rPr lang="fr-FR" dirty="0" smtClean="0"/>
              <a:t> </a:t>
            </a:r>
            <a:r>
              <a:rPr lang="fr-FR" dirty="0"/>
              <a:t>Exceptions :</a:t>
            </a:r>
          </a:p>
          <a:p>
            <a:pPr lvl="1"/>
            <a:r>
              <a:rPr lang="fr-FR" dirty="0"/>
              <a:t>The programmer have to </a:t>
            </a:r>
            <a:r>
              <a:rPr lang="fr-FR" dirty="0" err="1"/>
              <a:t>anticipate</a:t>
            </a:r>
            <a:r>
              <a:rPr lang="fr-FR" dirty="0"/>
              <a:t> </a:t>
            </a:r>
            <a:r>
              <a:rPr lang="fr-FR" dirty="0" err="1"/>
              <a:t>them</a:t>
            </a:r>
            <a:endParaRPr lang="fr-FR" dirty="0"/>
          </a:p>
          <a:p>
            <a:pPr lvl="1"/>
            <a:r>
              <a:rPr lang="fr-FR" dirty="0"/>
              <a:t>The program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recover</a:t>
            </a:r>
            <a:r>
              <a:rPr lang="fr-FR" dirty="0"/>
              <a:t> </a:t>
            </a:r>
            <a:r>
              <a:rPr lang="fr-FR" dirty="0" err="1"/>
              <a:t>from</a:t>
            </a:r>
            <a:endParaRPr lang="fr-FR" dirty="0"/>
          </a:p>
          <a:p>
            <a:pPr lvl="1"/>
            <a:r>
              <a:rPr lang="fr-FR" dirty="0"/>
              <a:t>You have to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code in case </a:t>
            </a:r>
            <a:r>
              <a:rPr lang="fr-FR" dirty="0" err="1"/>
              <a:t>they</a:t>
            </a:r>
            <a:r>
              <a:rPr lang="fr-FR" dirty="0"/>
              <a:t> </a:t>
            </a:r>
            <a:r>
              <a:rPr lang="fr-FR" dirty="0" err="1"/>
              <a:t>appear</a:t>
            </a:r>
            <a:endParaRPr lang="fr-FR" dirty="0"/>
          </a:p>
          <a:p>
            <a:pPr lvl="1"/>
            <a:r>
              <a:rPr lang="fr-FR" dirty="0"/>
              <a:t>If </a:t>
            </a:r>
            <a:r>
              <a:rPr lang="fr-FR" dirty="0" err="1"/>
              <a:t>you</a:t>
            </a:r>
            <a:r>
              <a:rPr lang="fr-FR" dirty="0"/>
              <a:t> do not, the program </a:t>
            </a:r>
            <a:r>
              <a:rPr lang="fr-FR" dirty="0" err="1"/>
              <a:t>won't</a:t>
            </a:r>
            <a:r>
              <a:rPr lang="fr-FR" dirty="0"/>
              <a:t> compile</a:t>
            </a:r>
          </a:p>
          <a:p>
            <a:endParaRPr lang="fr-FR" dirty="0" smtClean="0"/>
          </a:p>
          <a:p>
            <a:r>
              <a:rPr lang="fr-FR" dirty="0" err="1" smtClean="0"/>
              <a:t>Example</a:t>
            </a:r>
            <a:r>
              <a:rPr lang="fr-FR" dirty="0"/>
              <a:t>: </a:t>
            </a:r>
            <a:r>
              <a:rPr lang="fr-FR" dirty="0" err="1"/>
              <a:t>trying</a:t>
            </a:r>
            <a:r>
              <a:rPr lang="fr-FR" dirty="0"/>
              <a:t> to </a:t>
            </a:r>
            <a:r>
              <a:rPr lang="fr-FR" dirty="0" err="1"/>
              <a:t>load</a:t>
            </a:r>
            <a:r>
              <a:rPr lang="fr-FR" dirty="0"/>
              <a:t> a file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err="1" smtClean="0"/>
              <a:t>may</a:t>
            </a:r>
            <a:r>
              <a:rPr lang="fr-FR" dirty="0" smtClean="0"/>
              <a:t> </a:t>
            </a:r>
            <a:r>
              <a:rPr lang="fr-FR" dirty="0"/>
              <a:t>not </a:t>
            </a:r>
            <a:r>
              <a:rPr lang="fr-FR" dirty="0" err="1" smtClean="0"/>
              <a:t>exist</a:t>
            </a:r>
            <a:endParaRPr lang="fr-FR" dirty="0"/>
          </a:p>
        </p:txBody>
      </p:sp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38888" y="3577580"/>
            <a:ext cx="1625600" cy="162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0386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Two</a:t>
            </a:r>
            <a:r>
              <a:rPr lang="fr-FR" dirty="0" smtClean="0">
                <a:ea typeface="ＭＳ Ｐゴシック" pitchFamily="34" charset="-128"/>
              </a:rPr>
              <a:t> </a:t>
            </a:r>
            <a:r>
              <a:rPr lang="fr-FR" dirty="0" err="1" smtClean="0">
                <a:ea typeface="ＭＳ Ｐゴシック" pitchFamily="34" charset="-128"/>
              </a:rPr>
              <a:t>kinds</a:t>
            </a:r>
            <a:r>
              <a:rPr lang="fr-FR" dirty="0" smtClean="0">
                <a:ea typeface="ＭＳ Ｐゴシック" pitchFamily="34" charset="-128"/>
              </a:rPr>
              <a:t> of exceptions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The </a:t>
            </a:r>
            <a:r>
              <a:rPr lang="fr-FR" dirty="0" err="1" smtClean="0">
                <a:ea typeface="ＭＳ Ｐゴシック" pitchFamily="34" charset="-128"/>
              </a:rPr>
              <a:t>try</a:t>
            </a:r>
            <a:r>
              <a:rPr lang="fr-FR" dirty="0" smtClean="0">
                <a:ea typeface="ＭＳ Ｐゴシック" pitchFamily="34" charset="-128"/>
              </a:rPr>
              <a:t>/catch/</a:t>
            </a:r>
            <a:r>
              <a:rPr lang="fr-FR" dirty="0" err="1" smtClean="0">
                <a:ea typeface="ＭＳ Ｐゴシック" pitchFamily="34" charset="-128"/>
              </a:rPr>
              <a:t>finally</a:t>
            </a:r>
            <a:r>
              <a:rPr lang="fr-FR" dirty="0" smtClean="0">
                <a:ea typeface="ＭＳ Ｐゴシック" pitchFamily="34" charset="-128"/>
              </a:rPr>
              <a:t> blocks</a:t>
            </a:r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8713"/>
            <a:ext cx="8435975" cy="4230687"/>
          </a:xfrm>
        </p:spPr>
        <p:txBody>
          <a:bodyPr/>
          <a:lstStyle/>
          <a:p>
            <a:r>
              <a:rPr lang="fr-FR" dirty="0" err="1"/>
              <a:t>Runtime</a:t>
            </a:r>
            <a:r>
              <a:rPr lang="fr-FR" dirty="0"/>
              <a:t> </a:t>
            </a:r>
            <a:r>
              <a:rPr lang="fr-FR" dirty="0" smtClean="0"/>
              <a:t>Exceptions (</a:t>
            </a:r>
            <a:r>
              <a:rPr lang="fr-FR" dirty="0" err="1" smtClean="0"/>
              <a:t>unchecked</a:t>
            </a:r>
            <a:r>
              <a:rPr lang="fr-FR" dirty="0" smtClean="0"/>
              <a:t>) 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Exceptions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extend</a:t>
            </a:r>
            <a:r>
              <a:rPr lang="fr-FR" dirty="0"/>
              <a:t> the </a:t>
            </a:r>
            <a:r>
              <a:rPr lang="fr-FR" dirty="0" err="1"/>
              <a:t>RuntimeException</a:t>
            </a:r>
            <a:r>
              <a:rPr lang="fr-FR" dirty="0"/>
              <a:t> </a:t>
            </a:r>
            <a:r>
              <a:rPr lang="fr-FR" dirty="0" smtClean="0"/>
              <a:t>class</a:t>
            </a:r>
            <a:endParaRPr lang="fr-FR" dirty="0"/>
          </a:p>
          <a:p>
            <a:pPr lvl="1"/>
            <a:r>
              <a:rPr lang="fr-FR" dirty="0"/>
              <a:t>Exceptions </a:t>
            </a:r>
            <a:r>
              <a:rPr lang="fr-FR" dirty="0" err="1"/>
              <a:t>which</a:t>
            </a:r>
            <a:r>
              <a:rPr lang="fr-FR" dirty="0"/>
              <a:t> are </a:t>
            </a:r>
            <a:r>
              <a:rPr lang="fr-FR" dirty="0" err="1"/>
              <a:t>caused</a:t>
            </a:r>
            <a:r>
              <a:rPr lang="fr-FR" dirty="0"/>
              <a:t> by </a:t>
            </a:r>
            <a:r>
              <a:rPr lang="fr-FR" dirty="0" err="1"/>
              <a:t>internal</a:t>
            </a:r>
            <a:r>
              <a:rPr lang="fr-FR" dirty="0"/>
              <a:t> state of </a:t>
            </a:r>
            <a:r>
              <a:rPr lang="fr-FR" dirty="0" smtClean="0"/>
              <a:t>a </a:t>
            </a:r>
            <a:r>
              <a:rPr lang="fr-FR" dirty="0"/>
              <a:t>program</a:t>
            </a:r>
          </a:p>
          <a:p>
            <a:pPr lvl="1"/>
            <a:r>
              <a:rPr lang="fr-FR" dirty="0" err="1"/>
              <a:t>Can't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predicted</a:t>
            </a:r>
            <a:r>
              <a:rPr lang="fr-FR" dirty="0"/>
              <a:t> (in the </a:t>
            </a:r>
            <a:r>
              <a:rPr lang="fr-FR" dirty="0" err="1"/>
              <a:t>most</a:t>
            </a:r>
            <a:r>
              <a:rPr lang="fr-FR" dirty="0"/>
              <a:t> case)</a:t>
            </a:r>
          </a:p>
          <a:p>
            <a:pPr lvl="1"/>
            <a:r>
              <a:rPr lang="fr-FR" dirty="0"/>
              <a:t>In </a:t>
            </a:r>
            <a:r>
              <a:rPr lang="fr-FR" dirty="0" err="1"/>
              <a:t>some</a:t>
            </a:r>
            <a:r>
              <a:rPr lang="fr-FR" dirty="0"/>
              <a:t> cases, </a:t>
            </a:r>
            <a:r>
              <a:rPr lang="fr-FR" dirty="0" err="1"/>
              <a:t>it's</a:t>
            </a:r>
            <a:r>
              <a:rPr lang="fr-FR" dirty="0"/>
              <a:t> </a:t>
            </a:r>
            <a:r>
              <a:rPr lang="fr-FR" dirty="0" err="1"/>
              <a:t>better</a:t>
            </a:r>
            <a:r>
              <a:rPr lang="fr-FR" dirty="0"/>
              <a:t> to </a:t>
            </a:r>
            <a:r>
              <a:rPr lang="fr-FR" dirty="0" err="1"/>
              <a:t>prevent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 to </a:t>
            </a:r>
            <a:r>
              <a:rPr lang="fr-FR" dirty="0" err="1"/>
              <a:t>appear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to </a:t>
            </a:r>
            <a:r>
              <a:rPr lang="fr-FR" dirty="0" err="1"/>
              <a:t>handle</a:t>
            </a:r>
            <a:r>
              <a:rPr lang="fr-FR" dirty="0"/>
              <a:t> </a:t>
            </a:r>
            <a:r>
              <a:rPr lang="fr-FR" dirty="0" err="1" smtClean="0"/>
              <a:t>them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Example</a:t>
            </a:r>
            <a:r>
              <a:rPr lang="fr-FR" dirty="0"/>
              <a:t>: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try</a:t>
            </a:r>
            <a:r>
              <a:rPr lang="fr-FR" dirty="0"/>
              <a:t> to </a:t>
            </a:r>
            <a:r>
              <a:rPr lang="fr-FR" dirty="0" err="1"/>
              <a:t>read</a:t>
            </a:r>
            <a:r>
              <a:rPr lang="fr-FR" dirty="0"/>
              <a:t> a value out of the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err="1" smtClean="0"/>
              <a:t>array's</a:t>
            </a:r>
            <a:r>
              <a:rPr lang="fr-FR" dirty="0" smtClean="0"/>
              <a:t> </a:t>
            </a:r>
            <a:r>
              <a:rPr lang="fr-FR" dirty="0" err="1"/>
              <a:t>bounds</a:t>
            </a:r>
            <a:endParaRPr lang="fr-FR" dirty="0"/>
          </a:p>
        </p:txBody>
      </p:sp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38888" y="3577580"/>
            <a:ext cx="1625600" cy="162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6310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Quizz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The </a:t>
            </a:r>
            <a:r>
              <a:rPr lang="fr-FR" dirty="0" err="1" smtClean="0">
                <a:ea typeface="ＭＳ Ｐゴシック" pitchFamily="34" charset="-128"/>
              </a:rPr>
              <a:t>try</a:t>
            </a:r>
            <a:r>
              <a:rPr lang="fr-FR" dirty="0" smtClean="0">
                <a:ea typeface="ＭＳ Ｐゴシック" pitchFamily="34" charset="-128"/>
              </a:rPr>
              <a:t>/catch/</a:t>
            </a:r>
            <a:r>
              <a:rPr lang="fr-FR" dirty="0" err="1" smtClean="0">
                <a:ea typeface="ＭＳ Ｐゴシック" pitchFamily="34" charset="-128"/>
              </a:rPr>
              <a:t>finally</a:t>
            </a:r>
            <a:r>
              <a:rPr lang="fr-FR" dirty="0" smtClean="0">
                <a:ea typeface="ＭＳ Ｐゴシック" pitchFamily="34" charset="-128"/>
              </a:rPr>
              <a:t> blocks</a:t>
            </a:r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8713"/>
            <a:ext cx="8435975" cy="4230687"/>
          </a:xfrm>
        </p:spPr>
        <p:txBody>
          <a:bodyPr/>
          <a:lstStyle/>
          <a:p>
            <a:r>
              <a:rPr lang="fr-FR" dirty="0" err="1" smtClean="0"/>
              <a:t>Fill</a:t>
            </a:r>
            <a:r>
              <a:rPr lang="fr-FR" dirty="0" smtClean="0"/>
              <a:t> the </a:t>
            </a:r>
            <a:r>
              <a:rPr lang="fr-FR" dirty="0" err="1" smtClean="0"/>
              <a:t>blanks</a:t>
            </a:r>
            <a:r>
              <a:rPr lang="fr-FR" dirty="0" smtClean="0"/>
              <a:t>:</a:t>
            </a:r>
            <a:endParaRPr lang="fr-FR" dirty="0"/>
          </a:p>
        </p:txBody>
      </p:sp>
      <p:sp>
        <p:nvSpPr>
          <p:cNvPr id="7" name="Rectangle 9"/>
          <p:cNvSpPr>
            <a:spLocks/>
          </p:cNvSpPr>
          <p:nvPr/>
        </p:nvSpPr>
        <p:spPr bwMode="auto">
          <a:xfrm>
            <a:off x="448355" y="1995140"/>
            <a:ext cx="8247290" cy="3022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9" bIns="0"/>
          <a:lstStyle/>
          <a:p>
            <a:pPr marL="39688"/>
            <a:r>
              <a:rPr lang="en-US" sz="2400" dirty="0">
                <a:solidFill>
                  <a:schemeClr val="tx1"/>
                </a:solidFill>
                <a:latin typeface="+mn-lt"/>
                <a:cs typeface="Arial" pitchFamily="34" charset="0"/>
              </a:rPr>
              <a:t>Exceptions can have .... 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Kinds : Checked and unchecked</a:t>
            </a:r>
            <a:endParaRPr lang="en-US" sz="2400" dirty="0">
              <a:solidFill>
                <a:schemeClr val="tx1"/>
              </a:solidFill>
              <a:latin typeface="+mn-lt"/>
              <a:cs typeface="Arial" pitchFamily="34" charset="0"/>
            </a:endParaRPr>
          </a:p>
          <a:p>
            <a:pPr marL="39688"/>
            <a:r>
              <a:rPr lang="en-US" sz="2400" dirty="0">
                <a:solidFill>
                  <a:schemeClr val="tx1"/>
                </a:solidFill>
                <a:latin typeface="+mn-lt"/>
                <a:cs typeface="Arial" pitchFamily="34" charset="0"/>
              </a:rPr>
              <a:t>In order to manage an exception, we HAVE TO use the .......... 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keyword. Then</a:t>
            </a:r>
            <a:r>
              <a:rPr lang="en-US" sz="2400" dirty="0">
                <a:solidFill>
                  <a:schemeClr val="tx1"/>
                </a:solidFill>
                <a:latin typeface="+mn-lt"/>
                <a:cs typeface="Arial" pitchFamily="34" charset="0"/>
              </a:rPr>
              <a:t>, we must add at least one of the following keywords : ............................ .</a:t>
            </a:r>
          </a:p>
          <a:p>
            <a:pPr marL="39688"/>
            <a:endParaRPr lang="en-US" sz="2400" dirty="0">
              <a:solidFill>
                <a:schemeClr val="tx1"/>
              </a:solidFill>
              <a:latin typeface="+mn-lt"/>
              <a:cs typeface="Arial" pitchFamily="34" charset="0"/>
            </a:endParaRPr>
          </a:p>
          <a:p>
            <a:pPr marL="39688"/>
            <a:r>
              <a:rPr lang="en-US" sz="2400" dirty="0">
                <a:solidFill>
                  <a:schemeClr val="tx1"/>
                </a:solidFill>
                <a:latin typeface="+mn-lt"/>
                <a:cs typeface="Arial" pitchFamily="34" charset="0"/>
              </a:rPr>
              <a:t>You can use several ............ blocks in one exception handling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.</a:t>
            </a:r>
            <a:endParaRPr lang="en-US" sz="2400" dirty="0">
              <a:solidFill>
                <a:schemeClr val="tx1"/>
              </a:solidFill>
              <a:latin typeface="+mn-lt"/>
              <a:cs typeface="Arial" pitchFamily="34" charset="0"/>
            </a:endParaRPr>
          </a:p>
          <a:p>
            <a:pPr marL="39688"/>
            <a:r>
              <a:rPr lang="en-US" sz="2400" dirty="0">
                <a:solidFill>
                  <a:schemeClr val="tx1"/>
                </a:solidFill>
                <a:latin typeface="+mn-lt"/>
                <a:cs typeface="Arial" pitchFamily="34" charset="0"/>
              </a:rPr>
              <a:t>The ........... block ensure you that its instructions will be executed whatever happens.</a:t>
            </a:r>
          </a:p>
        </p:txBody>
      </p:sp>
      <p:sp useBgFill="1">
        <p:nvSpPr>
          <p:cNvPr id="8" name="Rectangle 10"/>
          <p:cNvSpPr>
            <a:spLocks/>
          </p:cNvSpPr>
          <p:nvPr/>
        </p:nvSpPr>
        <p:spPr bwMode="auto">
          <a:xfrm>
            <a:off x="3059832" y="1993404"/>
            <a:ext cx="372616" cy="360040"/>
          </a:xfrm>
          <a:prstGeom prst="rect">
            <a:avLst/>
          </a:prstGeom>
          <a:ln w="12700">
            <a:noFill/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/>
            <a:r>
              <a:rPr lang="en-US" sz="2400" dirty="0">
                <a:solidFill>
                  <a:srgbClr val="D90B00"/>
                </a:solidFill>
                <a:latin typeface="+mn-lt"/>
                <a:cs typeface="Arial" pitchFamily="34" charset="0"/>
              </a:rPr>
              <a:t>2</a:t>
            </a:r>
          </a:p>
        </p:txBody>
      </p:sp>
      <p:sp useBgFill="1">
        <p:nvSpPr>
          <p:cNvPr id="9" name="Rectangle 11"/>
          <p:cNvSpPr>
            <a:spLocks/>
          </p:cNvSpPr>
          <p:nvPr/>
        </p:nvSpPr>
        <p:spPr bwMode="auto">
          <a:xfrm>
            <a:off x="7269926" y="2281436"/>
            <a:ext cx="936104" cy="432048"/>
          </a:xfrm>
          <a:prstGeom prst="rect">
            <a:avLst/>
          </a:prstGeom>
          <a:ln w="12700">
            <a:noFill/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/>
            <a:r>
              <a:rPr lang="en-US" sz="2400" dirty="0">
                <a:solidFill>
                  <a:srgbClr val="D90B00"/>
                </a:solidFill>
                <a:latin typeface="+mn-lt"/>
                <a:cs typeface="Arial" pitchFamily="34" charset="0"/>
              </a:rPr>
              <a:t>try</a:t>
            </a:r>
          </a:p>
        </p:txBody>
      </p:sp>
      <p:sp useBgFill="1">
        <p:nvSpPr>
          <p:cNvPr id="10" name="Rectangle 12"/>
          <p:cNvSpPr>
            <a:spLocks/>
          </p:cNvSpPr>
          <p:nvPr/>
        </p:nvSpPr>
        <p:spPr bwMode="auto">
          <a:xfrm>
            <a:off x="1907704" y="3073524"/>
            <a:ext cx="2654548" cy="432048"/>
          </a:xfrm>
          <a:prstGeom prst="rect">
            <a:avLst/>
          </a:prstGeom>
          <a:ln w="12700">
            <a:noFill/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/>
            <a:r>
              <a:rPr lang="en-US" sz="2400" dirty="0">
                <a:solidFill>
                  <a:srgbClr val="D90B00"/>
                </a:solidFill>
                <a:latin typeface="+mn-lt"/>
                <a:cs typeface="Arial" pitchFamily="34" charset="0"/>
              </a:rPr>
              <a:t>catch or finally</a:t>
            </a:r>
          </a:p>
        </p:txBody>
      </p:sp>
      <p:sp useBgFill="1">
        <p:nvSpPr>
          <p:cNvPr id="11" name="Rectangle 13"/>
          <p:cNvSpPr>
            <a:spLocks/>
          </p:cNvSpPr>
          <p:nvPr/>
        </p:nvSpPr>
        <p:spPr bwMode="auto">
          <a:xfrm>
            <a:off x="2915816" y="3793604"/>
            <a:ext cx="1008112" cy="432048"/>
          </a:xfrm>
          <a:prstGeom prst="rect">
            <a:avLst/>
          </a:prstGeom>
          <a:ln w="12700">
            <a:noFill/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/>
            <a:r>
              <a:rPr lang="en-US" sz="2400" dirty="0">
                <a:solidFill>
                  <a:srgbClr val="D90B00"/>
                </a:solidFill>
                <a:latin typeface="+mn-lt"/>
                <a:cs typeface="Arial" pitchFamily="34" charset="0"/>
              </a:rPr>
              <a:t>catch</a:t>
            </a:r>
          </a:p>
        </p:txBody>
      </p:sp>
      <p:sp useBgFill="1">
        <p:nvSpPr>
          <p:cNvPr id="12" name="Rectangle 14"/>
          <p:cNvSpPr>
            <a:spLocks/>
          </p:cNvSpPr>
          <p:nvPr/>
        </p:nvSpPr>
        <p:spPr bwMode="auto">
          <a:xfrm>
            <a:off x="971601" y="4153644"/>
            <a:ext cx="936103" cy="431888"/>
          </a:xfrm>
          <a:prstGeom prst="rect">
            <a:avLst/>
          </a:prstGeom>
          <a:ln w="12700">
            <a:noFill/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/>
            <a:r>
              <a:rPr lang="en-US" sz="2400" dirty="0">
                <a:solidFill>
                  <a:srgbClr val="D90B00"/>
                </a:solidFill>
                <a:latin typeface="+mn-lt"/>
                <a:cs typeface="Arial" pitchFamily="34" charset="0"/>
              </a:rPr>
              <a:t>finally</a:t>
            </a:r>
          </a:p>
        </p:txBody>
      </p:sp>
    </p:spTree>
    <p:extLst>
      <p:ext uri="{BB962C8B-B14F-4D97-AF65-F5344CB8AC3E}">
        <p14:creationId xmlns:p14="http://schemas.microsoft.com/office/powerpoint/2010/main" val="59836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  <p:bldP spid="9" grpId="0" animBg="1" autoUpdateAnimBg="0"/>
      <p:bldP spid="10" grpId="0" animBg="1" autoUpdateAnimBg="0"/>
      <p:bldP spid="11" grpId="0" animBg="1" autoUpdateAnimBg="0"/>
      <p:bldP spid="12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/>
          <a:lstStyle/>
          <a:p>
            <a:pPr>
              <a:defRPr/>
            </a:pPr>
            <a:r>
              <a:rPr lang="fr-FR" dirty="0" smtClean="0"/>
              <a:t>The </a:t>
            </a:r>
            <a:r>
              <a:rPr lang="fr-FR" dirty="0" err="1" smtClean="0"/>
              <a:t>throw</a:t>
            </a:r>
            <a:r>
              <a:rPr lang="fr-FR" dirty="0" smtClean="0"/>
              <a:t>/</a:t>
            </a:r>
            <a:r>
              <a:rPr lang="fr-FR" dirty="0" err="1" smtClean="0"/>
              <a:t>throws</a:t>
            </a:r>
            <a:r>
              <a:rPr lang="fr-FR" dirty="0" smtClean="0"/>
              <a:t> keywords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fr-FR" dirty="0" smtClean="0"/>
              <a:t>Exceptions</a:t>
            </a:r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1637674" y="4513684"/>
            <a:ext cx="5868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latin typeface="+mn-lt"/>
              </a:rPr>
              <a:t>Centralize handling and throw exception</a:t>
            </a:r>
          </a:p>
        </p:txBody>
      </p:sp>
    </p:spTree>
    <p:extLst>
      <p:ext uri="{BB962C8B-B14F-4D97-AF65-F5344CB8AC3E}">
        <p14:creationId xmlns:p14="http://schemas.microsoft.com/office/powerpoint/2010/main" val="73779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Course objectives</a:t>
            </a:r>
          </a:p>
        </p:txBody>
      </p:sp>
      <p:sp>
        <p:nvSpPr>
          <p:cNvPr id="34818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>
                <a:ea typeface="ＭＳ Ｐゴシック" pitchFamily="34" charset="-128"/>
              </a:rPr>
              <a:t>By </a:t>
            </a:r>
            <a:r>
              <a:rPr lang="fr-FR" dirty="0" err="1" smtClean="0">
                <a:ea typeface="ＭＳ Ｐゴシック" pitchFamily="34" charset="-128"/>
              </a:rPr>
              <a:t>completing</a:t>
            </a:r>
            <a:r>
              <a:rPr lang="fr-FR" dirty="0" smtClean="0">
                <a:ea typeface="ＭＳ Ｐゴシック" pitchFamily="34" charset="-128"/>
              </a:rPr>
              <a:t> </a:t>
            </a:r>
            <a:r>
              <a:rPr lang="fr-FR" dirty="0" err="1" smtClean="0">
                <a:ea typeface="ＭＳ Ｐゴシック" pitchFamily="34" charset="-128"/>
              </a:rPr>
              <a:t>this</a:t>
            </a:r>
            <a:r>
              <a:rPr lang="fr-FR" dirty="0" smtClean="0">
                <a:ea typeface="ＭＳ Ｐゴシック" pitchFamily="34" charset="-128"/>
              </a:rPr>
              <a:t> course </a:t>
            </a:r>
            <a:r>
              <a:rPr lang="fr-FR" dirty="0" err="1" smtClean="0">
                <a:ea typeface="ＭＳ Ｐゴシック" pitchFamily="34" charset="-128"/>
              </a:rPr>
              <a:t>you</a:t>
            </a:r>
            <a:r>
              <a:rPr lang="fr-FR" dirty="0" smtClean="0">
                <a:ea typeface="ＭＳ Ｐゴシック" pitchFamily="34" charset="-128"/>
              </a:rPr>
              <a:t> </a:t>
            </a:r>
            <a:r>
              <a:rPr lang="fr-FR" dirty="0" err="1" smtClean="0">
                <a:ea typeface="ＭＳ Ｐゴシック" pitchFamily="34" charset="-128"/>
              </a:rPr>
              <a:t>will</a:t>
            </a:r>
            <a:r>
              <a:rPr lang="fr-FR" dirty="0" smtClean="0">
                <a:ea typeface="ＭＳ Ｐゴシック" pitchFamily="34" charset="-128"/>
              </a:rPr>
              <a:t> </a:t>
            </a:r>
            <a:r>
              <a:rPr lang="fr-FR" dirty="0" err="1" smtClean="0">
                <a:ea typeface="ＭＳ Ｐゴシック" pitchFamily="34" charset="-128"/>
              </a:rPr>
              <a:t>be</a:t>
            </a:r>
            <a:r>
              <a:rPr lang="fr-FR" dirty="0" smtClean="0">
                <a:ea typeface="ＭＳ Ｐゴシック" pitchFamily="34" charset="-128"/>
              </a:rPr>
              <a:t> able to: </a:t>
            </a:r>
          </a:p>
          <a:p>
            <a:pPr lvl="1" eaLnBrk="1" hangingPunct="1"/>
            <a:endParaRPr lang="en-US" sz="2400" dirty="0" smtClean="0"/>
          </a:p>
          <a:p>
            <a:pPr lvl="1" eaLnBrk="1" hangingPunct="1"/>
            <a:r>
              <a:rPr lang="en-US" b="1" dirty="0"/>
              <a:t>Explain</a:t>
            </a:r>
            <a:r>
              <a:rPr lang="en-US" dirty="0"/>
              <a:t> what exceptions </a:t>
            </a:r>
            <a:r>
              <a:rPr lang="en-US" dirty="0" smtClean="0"/>
              <a:t>are</a:t>
            </a:r>
            <a:endParaRPr lang="en-US" dirty="0"/>
          </a:p>
          <a:p>
            <a:pPr lvl="1" eaLnBrk="1" hangingPunct="1"/>
            <a:r>
              <a:rPr lang="en-US" b="1" dirty="0"/>
              <a:t>Manage</a:t>
            </a:r>
            <a:r>
              <a:rPr lang="en-US" dirty="0"/>
              <a:t> them and keep your code clear and </a:t>
            </a:r>
            <a:r>
              <a:rPr lang="en-US" dirty="0" smtClean="0"/>
              <a:t>efficient</a:t>
            </a:r>
            <a:endParaRPr lang="en-US" dirty="0"/>
          </a:p>
          <a:p>
            <a:pPr lvl="1" eaLnBrk="1" hangingPunct="1"/>
            <a:r>
              <a:rPr lang="en-US" b="1" dirty="0"/>
              <a:t>Create</a:t>
            </a:r>
            <a:r>
              <a:rPr lang="en-US" dirty="0"/>
              <a:t> and throw your own </a:t>
            </a:r>
            <a:r>
              <a:rPr lang="en-US" dirty="0" smtClean="0"/>
              <a:t>exceptions</a:t>
            </a:r>
            <a:endParaRPr lang="en-US" dirty="0"/>
          </a:p>
          <a:p>
            <a:pPr lvl="1" eaLnBrk="1" hangingPunct="1"/>
            <a:r>
              <a:rPr lang="en-US" b="1" dirty="0"/>
              <a:t>Use</a:t>
            </a:r>
            <a:r>
              <a:rPr lang="en-US" dirty="0"/>
              <a:t> exception and make your code </a:t>
            </a:r>
            <a:r>
              <a:rPr lang="en-US" dirty="0" smtClean="0"/>
              <a:t>safer</a:t>
            </a:r>
            <a:endParaRPr lang="en-US" dirty="0"/>
          </a:p>
        </p:txBody>
      </p:sp>
      <p:sp>
        <p:nvSpPr>
          <p:cNvPr id="34819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Exceptions</a:t>
            </a:r>
          </a:p>
        </p:txBody>
      </p:sp>
      <p:pic>
        <p:nvPicPr>
          <p:cNvPr id="1027" name="Picture 3" descr="D:\Users\Renaud\Desktop\StageFinEtudesSupinfo\Icons-New\v3\Objectiv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121197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The </a:t>
            </a:r>
            <a:r>
              <a:rPr lang="fr-FR" dirty="0" err="1" smtClean="0">
                <a:ea typeface="ＭＳ Ｐゴシック" pitchFamily="34" charset="-128"/>
              </a:rPr>
              <a:t>throw</a:t>
            </a:r>
            <a:r>
              <a:rPr lang="fr-FR" dirty="0" smtClean="0">
                <a:ea typeface="ＭＳ Ｐゴシック" pitchFamily="34" charset="-128"/>
              </a:rPr>
              <a:t> keyword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The </a:t>
            </a:r>
            <a:r>
              <a:rPr lang="fr-FR" dirty="0" err="1" smtClean="0">
                <a:ea typeface="ＭＳ Ｐゴシック" pitchFamily="34" charset="-128"/>
              </a:rPr>
              <a:t>try</a:t>
            </a:r>
            <a:r>
              <a:rPr lang="fr-FR" dirty="0" smtClean="0">
                <a:ea typeface="ＭＳ Ｐゴシック" pitchFamily="34" charset="-128"/>
              </a:rPr>
              <a:t>/catch/</a:t>
            </a:r>
            <a:r>
              <a:rPr lang="fr-FR" dirty="0" err="1" smtClean="0">
                <a:ea typeface="ＭＳ Ｐゴシック" pitchFamily="34" charset="-128"/>
              </a:rPr>
              <a:t>finally</a:t>
            </a:r>
            <a:r>
              <a:rPr lang="fr-FR" dirty="0" smtClean="0">
                <a:ea typeface="ＭＳ Ｐゴシック" pitchFamily="34" charset="-128"/>
              </a:rPr>
              <a:t> blocks</a:t>
            </a:r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8713"/>
            <a:ext cx="8435975" cy="4230687"/>
          </a:xfrm>
        </p:spPr>
        <p:txBody>
          <a:bodyPr/>
          <a:lstStyle/>
          <a:p>
            <a:r>
              <a:rPr lang="fr-FR" dirty="0"/>
              <a:t>The </a:t>
            </a:r>
            <a:r>
              <a:rPr lang="fr-FR" b="1" dirty="0" err="1"/>
              <a:t>throw</a:t>
            </a:r>
            <a:r>
              <a:rPr lang="fr-FR" dirty="0"/>
              <a:t> keyword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to … </a:t>
            </a:r>
            <a:r>
              <a:rPr lang="fr-FR" dirty="0" err="1"/>
              <a:t>throw</a:t>
            </a:r>
            <a:r>
              <a:rPr lang="fr-FR" dirty="0"/>
              <a:t> an exception </a:t>
            </a:r>
            <a:r>
              <a:rPr lang="fr-FR" dirty="0" err="1"/>
              <a:t>whenever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want</a:t>
            </a:r>
            <a:endParaRPr lang="fr-FR" dirty="0"/>
          </a:p>
        </p:txBody>
      </p:sp>
      <p:sp>
        <p:nvSpPr>
          <p:cNvPr id="7" name="AutoShape 10"/>
          <p:cNvSpPr>
            <a:spLocks/>
          </p:cNvSpPr>
          <p:nvPr/>
        </p:nvSpPr>
        <p:spPr bwMode="auto">
          <a:xfrm>
            <a:off x="251520" y="2497460"/>
            <a:ext cx="3528392" cy="1980952"/>
          </a:xfrm>
          <a:prstGeom prst="roundRect">
            <a:avLst>
              <a:gd name="adj" fmla="val 8769"/>
            </a:avLst>
          </a:prstGeom>
          <a:solidFill>
            <a:srgbClr val="D2E0ED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40639" bIns="0" anchor="ctr"/>
          <a:lstStyle/>
          <a:p>
            <a:pPr marL="39688"/>
            <a:r>
              <a:rPr lang="en-US" sz="1400" b="1" dirty="0">
                <a:solidFill>
                  <a:srgbClr val="4D0069"/>
                </a:solidFill>
                <a:latin typeface="Courier New"/>
                <a:cs typeface="Courier New"/>
                <a:sym typeface="Georgia" charset="0"/>
              </a:rPr>
              <a:t>public</a:t>
            </a:r>
            <a:r>
              <a:rPr lang="en-US" sz="1400" b="1" dirty="0">
                <a:latin typeface="Courier New"/>
                <a:cs typeface="Courier New"/>
                <a:sym typeface="Georgia" charset="0"/>
              </a:rPr>
              <a:t> </a:t>
            </a:r>
            <a:r>
              <a:rPr lang="en-US" sz="1400" b="1" dirty="0">
                <a:solidFill>
                  <a:srgbClr val="4D0069"/>
                </a:solidFill>
                <a:latin typeface="Courier New"/>
                <a:cs typeface="Courier New"/>
                <a:sym typeface="Georgia" charset="0"/>
              </a:rPr>
              <a:t>void</a:t>
            </a:r>
            <a:r>
              <a:rPr lang="en-US" sz="1400" b="1" dirty="0">
                <a:latin typeface="Courier New"/>
                <a:cs typeface="Courier New"/>
                <a:sym typeface="Georgia" charset="0"/>
              </a:rPr>
              <a:t> </a:t>
            </a:r>
            <a:r>
              <a:rPr lang="en-US" sz="1400" b="1" dirty="0" err="1">
                <a:latin typeface="Courier New"/>
                <a:cs typeface="Courier New"/>
                <a:sym typeface="Georgia" charset="0"/>
              </a:rPr>
              <a:t>isPositive</a:t>
            </a:r>
            <a:r>
              <a:rPr lang="en-US" sz="1400" b="1" dirty="0">
                <a:latin typeface="Courier New"/>
                <a:cs typeface="Courier New"/>
                <a:sym typeface="Georgia" charset="0"/>
              </a:rPr>
              <a:t>(</a:t>
            </a:r>
            <a:r>
              <a:rPr lang="en-US" sz="1400" b="1" dirty="0" err="1">
                <a:latin typeface="Courier New"/>
                <a:cs typeface="Courier New"/>
                <a:sym typeface="Georgia" charset="0"/>
              </a:rPr>
              <a:t>int</a:t>
            </a:r>
            <a:r>
              <a:rPr lang="en-US" sz="1400" b="1" dirty="0">
                <a:latin typeface="Courier New"/>
                <a:cs typeface="Courier New"/>
                <a:sym typeface="Georgia" charset="0"/>
              </a:rPr>
              <a:t> v) {</a:t>
            </a:r>
            <a:endParaRPr lang="en-US" sz="1400" b="1" dirty="0">
              <a:solidFill>
                <a:srgbClr val="4D0069"/>
              </a:solidFill>
              <a:latin typeface="Courier New"/>
              <a:cs typeface="Courier New"/>
              <a:sym typeface="Georgia" charset="0"/>
            </a:endParaRPr>
          </a:p>
          <a:p>
            <a:pPr marL="39688"/>
            <a:r>
              <a:rPr lang="en-US" sz="1400" b="1" dirty="0">
                <a:solidFill>
                  <a:srgbClr val="4D0069"/>
                </a:solidFill>
                <a:latin typeface="Courier New"/>
                <a:cs typeface="Courier New"/>
                <a:sym typeface="Georgia" charset="0"/>
              </a:rPr>
              <a:t>  try</a:t>
            </a:r>
            <a:r>
              <a:rPr lang="en-US" sz="1400" b="1" dirty="0">
                <a:latin typeface="Courier New"/>
                <a:cs typeface="Courier New"/>
                <a:sym typeface="Georgia" charset="0"/>
              </a:rPr>
              <a:t> {</a:t>
            </a:r>
          </a:p>
          <a:p>
            <a:pPr marL="39688"/>
            <a:r>
              <a:rPr lang="en-US" sz="1400" b="1" dirty="0">
                <a:latin typeface="Courier New"/>
                <a:cs typeface="Courier New"/>
                <a:sym typeface="Georgia" charset="0"/>
              </a:rPr>
              <a:t>    </a:t>
            </a:r>
            <a:r>
              <a:rPr lang="en-US" sz="1400" b="1" dirty="0">
                <a:solidFill>
                  <a:srgbClr val="4D0069"/>
                </a:solidFill>
                <a:latin typeface="Courier New"/>
                <a:cs typeface="Courier New"/>
                <a:sym typeface="Georgia" charset="0"/>
              </a:rPr>
              <a:t>if</a:t>
            </a:r>
            <a:r>
              <a:rPr lang="en-US" sz="1400" b="1" dirty="0">
                <a:latin typeface="Courier New"/>
                <a:cs typeface="Courier New"/>
                <a:sym typeface="Georgia" charset="0"/>
              </a:rPr>
              <a:t> (v &lt; 0)</a:t>
            </a:r>
          </a:p>
          <a:p>
            <a:pPr marL="39688"/>
            <a:r>
              <a:rPr lang="en-US" sz="1400" b="1" dirty="0">
                <a:latin typeface="Courier New"/>
                <a:cs typeface="Courier New"/>
                <a:sym typeface="Georgia" charset="0"/>
              </a:rPr>
              <a:t>  </a:t>
            </a:r>
            <a:r>
              <a:rPr lang="en-US" sz="1400" b="1" dirty="0" smtClean="0">
                <a:latin typeface="Courier New"/>
                <a:cs typeface="Courier New"/>
                <a:sym typeface="Georgia" charset="0"/>
              </a:rPr>
              <a:t>    </a:t>
            </a: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  <a:sym typeface="Georgia" charset="0"/>
              </a:rPr>
              <a:t>// Add something here</a:t>
            </a:r>
            <a:endParaRPr lang="en-US" sz="1400" b="1" dirty="0">
              <a:solidFill>
                <a:srgbClr val="008000"/>
              </a:solidFill>
              <a:latin typeface="Courier New"/>
              <a:cs typeface="Courier New"/>
              <a:sym typeface="Georgia" charset="0"/>
            </a:endParaRPr>
          </a:p>
          <a:p>
            <a:pPr marL="39688"/>
            <a:r>
              <a:rPr lang="en-US" sz="1400" b="1" dirty="0">
                <a:latin typeface="Courier New"/>
                <a:cs typeface="Courier New"/>
                <a:sym typeface="Georgia" charset="0"/>
              </a:rPr>
              <a:t>  } </a:t>
            </a:r>
            <a:r>
              <a:rPr lang="en-US" sz="1400" b="1" dirty="0">
                <a:solidFill>
                  <a:srgbClr val="4D0069"/>
                </a:solidFill>
                <a:latin typeface="Courier New"/>
                <a:cs typeface="Courier New"/>
                <a:sym typeface="Georgia" charset="0"/>
              </a:rPr>
              <a:t>catch </a:t>
            </a:r>
            <a:r>
              <a:rPr lang="en-US" sz="1400" b="1" dirty="0">
                <a:latin typeface="Courier New"/>
                <a:cs typeface="Courier New"/>
                <a:sym typeface="Georgia" charset="0"/>
              </a:rPr>
              <a:t>(Exception e) {</a:t>
            </a:r>
          </a:p>
          <a:p>
            <a:pPr marL="39688"/>
            <a:r>
              <a:rPr lang="en-US" sz="1400" b="1" dirty="0">
                <a:latin typeface="Courier New"/>
                <a:cs typeface="Courier New"/>
                <a:sym typeface="Georgia" charset="0"/>
              </a:rPr>
              <a:t>    </a:t>
            </a:r>
            <a:r>
              <a:rPr lang="en-US" sz="1400" b="1" dirty="0" err="1">
                <a:latin typeface="Courier New"/>
                <a:cs typeface="Courier New"/>
                <a:sym typeface="Georgia" charset="0"/>
              </a:rPr>
              <a:t>doHandleException</a:t>
            </a:r>
            <a:r>
              <a:rPr lang="en-US" sz="1400" b="1" dirty="0">
                <a:latin typeface="Courier New"/>
                <a:cs typeface="Courier New"/>
                <a:sym typeface="Georgia" charset="0"/>
              </a:rPr>
              <a:t>();</a:t>
            </a:r>
          </a:p>
          <a:p>
            <a:pPr marL="39688"/>
            <a:r>
              <a:rPr lang="en-US" sz="1400" b="1" dirty="0">
                <a:latin typeface="Courier New"/>
                <a:cs typeface="Courier New"/>
                <a:sym typeface="Georgia" charset="0"/>
              </a:rPr>
              <a:t>  } </a:t>
            </a:r>
          </a:p>
          <a:p>
            <a:pPr marL="39688"/>
            <a:r>
              <a:rPr lang="en-US" sz="1400" b="1" dirty="0">
                <a:latin typeface="Courier New"/>
                <a:cs typeface="Courier New"/>
                <a:sym typeface="Georgia" charset="0"/>
              </a:rPr>
              <a:t>}</a:t>
            </a:r>
          </a:p>
        </p:txBody>
      </p:sp>
      <p:pic>
        <p:nvPicPr>
          <p:cNvPr id="8" name="Picture 11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6512" y="2562572"/>
            <a:ext cx="2743200" cy="2743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9" name="AutoShape 12"/>
          <p:cNvSpPr>
            <a:spLocks/>
          </p:cNvSpPr>
          <p:nvPr/>
        </p:nvSpPr>
        <p:spPr bwMode="auto">
          <a:xfrm>
            <a:off x="3923928" y="2209428"/>
            <a:ext cx="5040560" cy="2952328"/>
          </a:xfrm>
          <a:prstGeom prst="roundRect">
            <a:avLst>
              <a:gd name="adj" fmla="val 6273"/>
            </a:avLst>
          </a:prstGeom>
          <a:solidFill>
            <a:srgbClr val="D2E0ED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40639" bIns="0" anchor="ctr"/>
          <a:lstStyle/>
          <a:p>
            <a:pPr marL="39688"/>
            <a:r>
              <a:rPr lang="en-US" b="1" dirty="0" smtClean="0">
                <a:solidFill>
                  <a:srgbClr val="4D0069"/>
                </a:solidFill>
                <a:latin typeface="Courier New"/>
                <a:cs typeface="Courier New"/>
                <a:sym typeface="Georgia" charset="0"/>
              </a:rPr>
              <a:t>public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  <a:sym typeface="Georgia" charset="0"/>
              </a:rPr>
              <a:t> </a:t>
            </a:r>
            <a:r>
              <a:rPr lang="en-US" b="1" dirty="0">
                <a:solidFill>
                  <a:srgbClr val="4D0069"/>
                </a:solidFill>
                <a:latin typeface="Courier New"/>
                <a:cs typeface="Courier New"/>
                <a:sym typeface="Georgia" charset="0"/>
              </a:rPr>
              <a:t>void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  <a:sym typeface="Georgia" charset="0"/>
              </a:rPr>
              <a:t> </a:t>
            </a:r>
            <a:r>
              <a:rPr lang="en-US" b="1" dirty="0" err="1" smtClean="0">
                <a:latin typeface="Courier New"/>
                <a:cs typeface="Courier New"/>
                <a:sym typeface="Georgia" charset="0"/>
              </a:rPr>
              <a:t>is</a:t>
            </a:r>
            <a:r>
              <a:rPr lang="en-US" b="1" dirty="0" err="1" smtClean="0">
                <a:solidFill>
                  <a:schemeClr val="tx1"/>
                </a:solidFill>
                <a:latin typeface="Courier New"/>
                <a:cs typeface="Courier New"/>
                <a:sym typeface="Georgia" charset="0"/>
              </a:rPr>
              <a:t>Positive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  <a:sym typeface="Georgia" charset="0"/>
              </a:rPr>
              <a:t>(</a:t>
            </a:r>
            <a:r>
              <a:rPr lang="en-US" b="1" dirty="0" err="1">
                <a:solidFill>
                  <a:schemeClr val="tx1"/>
                </a:solidFill>
                <a:latin typeface="Courier New"/>
                <a:cs typeface="Courier New"/>
                <a:sym typeface="Georgia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  <a:sym typeface="Georgia" charset="0"/>
              </a:rPr>
              <a:t> v) {</a:t>
            </a:r>
            <a:endParaRPr lang="en-US" b="1" dirty="0">
              <a:solidFill>
                <a:srgbClr val="4D0069"/>
              </a:solidFill>
              <a:latin typeface="Courier New"/>
              <a:cs typeface="Courier New"/>
              <a:sym typeface="Georgia" charset="0"/>
            </a:endParaRPr>
          </a:p>
          <a:p>
            <a:pPr marL="39688"/>
            <a:r>
              <a:rPr lang="en-US" b="1" dirty="0">
                <a:solidFill>
                  <a:srgbClr val="4D0069"/>
                </a:solidFill>
                <a:latin typeface="Courier New"/>
                <a:cs typeface="Courier New"/>
                <a:sym typeface="Georgia" charset="0"/>
              </a:rPr>
              <a:t>  </a:t>
            </a:r>
            <a:r>
              <a:rPr lang="en-US" b="1" dirty="0" smtClean="0">
                <a:solidFill>
                  <a:srgbClr val="4D0069"/>
                </a:solidFill>
                <a:latin typeface="Courier New"/>
                <a:cs typeface="Courier New"/>
                <a:sym typeface="Georgia" charset="0"/>
              </a:rPr>
              <a:t>try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  <a:sym typeface="Georgia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  <a:sym typeface="Georgia" charset="0"/>
              </a:rPr>
              <a:t>{</a:t>
            </a:r>
          </a:p>
          <a:p>
            <a:pPr marL="39688"/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  <a:sym typeface="Georgia" charset="0"/>
              </a:rPr>
              <a:t>  </a:t>
            </a:r>
            <a:r>
              <a:rPr lang="en-US" b="1" dirty="0">
                <a:latin typeface="Courier New"/>
                <a:cs typeface="Courier New"/>
                <a:sym typeface="Georgia" charset="0"/>
              </a:rPr>
              <a:t> </a:t>
            </a:r>
            <a:r>
              <a:rPr lang="en-US" b="1" dirty="0" smtClean="0">
                <a:latin typeface="Courier New"/>
                <a:cs typeface="Courier New"/>
                <a:sym typeface="Georgia" charset="0"/>
              </a:rPr>
              <a:t> </a:t>
            </a:r>
            <a:r>
              <a:rPr lang="en-US" b="1" dirty="0" smtClean="0">
                <a:solidFill>
                  <a:srgbClr val="4D0069"/>
                </a:solidFill>
                <a:latin typeface="Courier New"/>
                <a:cs typeface="Courier New"/>
                <a:sym typeface="Georgia" charset="0"/>
              </a:rPr>
              <a:t>if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  <a:sym typeface="Georgia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  <a:sym typeface="Georgia" charset="0"/>
              </a:rPr>
              <a:t>(v &lt; 0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  <a:sym typeface="Georgia" charset="0"/>
              </a:rPr>
              <a:t>)</a:t>
            </a:r>
            <a:endParaRPr lang="en-US" b="1" dirty="0">
              <a:solidFill>
                <a:schemeClr val="tx1"/>
              </a:solidFill>
              <a:latin typeface="Courier New"/>
              <a:cs typeface="Courier New"/>
              <a:sym typeface="Georgia" charset="0"/>
            </a:endParaRPr>
          </a:p>
          <a:p>
            <a:pPr marL="39688"/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  <a:sym typeface="Georgia" charset="0"/>
              </a:rPr>
              <a:t>  </a:t>
            </a:r>
            <a:endParaRPr lang="en-US" b="1" dirty="0" smtClean="0">
              <a:solidFill>
                <a:schemeClr val="tx1"/>
              </a:solidFill>
              <a:latin typeface="Courier New"/>
              <a:cs typeface="Courier New"/>
              <a:sym typeface="Georgia" charset="0"/>
            </a:endParaRPr>
          </a:p>
          <a:p>
            <a:pPr marL="39688"/>
            <a:endParaRPr lang="en-US" b="1" dirty="0">
              <a:latin typeface="Courier New"/>
              <a:cs typeface="Courier New"/>
              <a:sym typeface="Georgia" charset="0"/>
            </a:endParaRPr>
          </a:p>
          <a:p>
            <a:pPr marL="39688"/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  <a:sym typeface="Georgia" charset="0"/>
              </a:rPr>
              <a:t>  } </a:t>
            </a:r>
            <a:r>
              <a:rPr lang="en-US" b="1" dirty="0">
                <a:solidFill>
                  <a:srgbClr val="4D0069"/>
                </a:solidFill>
                <a:latin typeface="Courier New"/>
                <a:cs typeface="Courier New"/>
                <a:sym typeface="Georgia" charset="0"/>
              </a:rPr>
              <a:t>catch 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  <a:sym typeface="Georgia" charset="0"/>
              </a:rPr>
              <a:t>(Exception e) {</a:t>
            </a:r>
          </a:p>
          <a:p>
            <a:pPr marL="39688"/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  <a:sym typeface="Georgia" charset="0"/>
              </a:rPr>
              <a:t>  </a:t>
            </a:r>
            <a:r>
              <a:rPr lang="en-US" b="1" dirty="0">
                <a:latin typeface="Courier New"/>
                <a:cs typeface="Courier New"/>
                <a:sym typeface="Georgia" charset="0"/>
              </a:rPr>
              <a:t> </a:t>
            </a:r>
            <a:r>
              <a:rPr lang="en-US" b="1" dirty="0" smtClean="0">
                <a:latin typeface="Courier New"/>
                <a:cs typeface="Courier New"/>
                <a:sym typeface="Georgia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Courier New"/>
                <a:cs typeface="Courier New"/>
                <a:sym typeface="Georgia" charset="0"/>
              </a:rPr>
              <a:t>doHandleException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  <a:sym typeface="Georgia" charset="0"/>
              </a:rPr>
              <a:t>();</a:t>
            </a:r>
          </a:p>
          <a:p>
            <a:pPr marL="39688"/>
            <a:r>
              <a:rPr lang="en-US" b="1" dirty="0">
                <a:latin typeface="Courier New"/>
                <a:cs typeface="Courier New"/>
                <a:sym typeface="Georgia" charset="0"/>
              </a:rPr>
              <a:t> </a:t>
            </a:r>
            <a:r>
              <a:rPr lang="en-US" b="1" dirty="0" smtClean="0">
                <a:latin typeface="Courier New"/>
                <a:cs typeface="Courier New"/>
                <a:sym typeface="Georgia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  <a:sym typeface="Georgia" charset="0"/>
              </a:rPr>
              <a:t>} </a:t>
            </a:r>
            <a:endParaRPr lang="en-US" b="1" dirty="0">
              <a:solidFill>
                <a:schemeClr val="tx1"/>
              </a:solidFill>
              <a:latin typeface="Courier New"/>
              <a:cs typeface="Courier New"/>
              <a:sym typeface="Georgia" charset="0"/>
            </a:endParaRPr>
          </a:p>
          <a:p>
            <a:pPr marL="39688"/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  <a:sym typeface="Georgia" charset="0"/>
              </a:rPr>
              <a:t>}</a:t>
            </a:r>
            <a:endParaRPr lang="en-US" b="1" dirty="0">
              <a:solidFill>
                <a:schemeClr val="tx1"/>
              </a:solidFill>
              <a:latin typeface="Courier New"/>
              <a:cs typeface="Courier New"/>
              <a:sym typeface="Georgia" charset="0"/>
            </a:endParaRPr>
          </a:p>
        </p:txBody>
      </p:sp>
      <p:sp>
        <p:nvSpPr>
          <p:cNvPr id="10" name="Rectangle 13"/>
          <p:cNvSpPr>
            <a:spLocks/>
          </p:cNvSpPr>
          <p:nvPr/>
        </p:nvSpPr>
        <p:spPr bwMode="auto">
          <a:xfrm>
            <a:off x="4739736" y="3228573"/>
            <a:ext cx="4196696" cy="5539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b="1" dirty="0">
                <a:solidFill>
                  <a:srgbClr val="4D0069"/>
                </a:solidFill>
                <a:latin typeface="Courier New"/>
                <a:cs typeface="Courier New"/>
              </a:rPr>
              <a:t>throw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4D0069"/>
                </a:solidFill>
                <a:latin typeface="Courier New"/>
                <a:cs typeface="Courier New"/>
              </a:rPr>
              <a:t>new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</a:b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  Exception(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"negative value"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;</a:t>
            </a:r>
          </a:p>
        </p:txBody>
      </p:sp>
      <p:grpSp>
        <p:nvGrpSpPr>
          <p:cNvPr id="11" name="Group 14"/>
          <p:cNvGrpSpPr>
            <a:grpSpLocks/>
          </p:cNvGrpSpPr>
          <p:nvPr/>
        </p:nvGrpSpPr>
        <p:grpSpPr bwMode="auto">
          <a:xfrm rot="13740000" flipH="1">
            <a:off x="2709481" y="3596318"/>
            <a:ext cx="1143000" cy="1282700"/>
            <a:chOff x="0" y="0"/>
            <a:chExt cx="720" cy="808"/>
          </a:xfrm>
        </p:grpSpPr>
        <p:sp>
          <p:nvSpPr>
            <p:cNvPr id="12" name="AutoShape 15"/>
            <p:cNvSpPr>
              <a:spLocks/>
            </p:cNvSpPr>
            <p:nvPr/>
          </p:nvSpPr>
          <p:spPr bwMode="auto">
            <a:xfrm>
              <a:off x="0" y="0"/>
              <a:ext cx="720" cy="808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0" y="0"/>
                  </a:moveTo>
                  <a:cubicBezTo>
                    <a:pt x="11929" y="0"/>
                    <a:pt x="21600" y="9671"/>
                    <a:pt x="21600" y="21600"/>
                  </a:cubicBezTo>
                </a:path>
              </a:pathLst>
            </a:custGeom>
            <a:noFill/>
            <a:ln w="76200">
              <a:solidFill>
                <a:srgbClr val="777777"/>
              </a:solidFill>
              <a:miter lim="800000"/>
              <a:headEnd/>
              <a:tailEnd type="arrow" w="lg" len="lg"/>
            </a:ln>
          </p:spPr>
          <p:txBody>
            <a:bodyPr lIns="0" tIns="0" rIns="0" bIns="0"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407447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20355992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  <p:bldP spid="9" grpId="0" animBg="1" autoUpdateAnimBg="0"/>
      <p:bldP spid="10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The </a:t>
            </a:r>
            <a:r>
              <a:rPr lang="fr-FR" dirty="0" err="1" smtClean="0">
                <a:ea typeface="ＭＳ Ｐゴシック" pitchFamily="34" charset="-128"/>
              </a:rPr>
              <a:t>throws</a:t>
            </a:r>
            <a:r>
              <a:rPr lang="fr-FR" dirty="0" smtClean="0">
                <a:ea typeface="ＭＳ Ｐゴシック" pitchFamily="34" charset="-128"/>
              </a:rPr>
              <a:t> keyword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The </a:t>
            </a:r>
            <a:r>
              <a:rPr lang="fr-FR" dirty="0" err="1" smtClean="0">
                <a:ea typeface="ＭＳ Ｐゴシック" pitchFamily="34" charset="-128"/>
              </a:rPr>
              <a:t>try</a:t>
            </a:r>
            <a:r>
              <a:rPr lang="fr-FR" dirty="0" smtClean="0">
                <a:ea typeface="ＭＳ Ｐゴシック" pitchFamily="34" charset="-128"/>
              </a:rPr>
              <a:t>/catch/</a:t>
            </a:r>
            <a:r>
              <a:rPr lang="fr-FR" dirty="0" err="1" smtClean="0">
                <a:ea typeface="ＭＳ Ｐゴシック" pitchFamily="34" charset="-128"/>
              </a:rPr>
              <a:t>finally</a:t>
            </a:r>
            <a:r>
              <a:rPr lang="fr-FR" dirty="0" smtClean="0">
                <a:ea typeface="ＭＳ Ｐゴシック" pitchFamily="34" charset="-128"/>
              </a:rPr>
              <a:t> blocks</a:t>
            </a:r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8713"/>
            <a:ext cx="8435975" cy="4230687"/>
          </a:xfrm>
        </p:spPr>
        <p:txBody>
          <a:bodyPr/>
          <a:lstStyle/>
          <a:p>
            <a:r>
              <a:rPr lang="fr-FR" dirty="0"/>
              <a:t>The </a:t>
            </a:r>
            <a:r>
              <a:rPr lang="fr-FR" b="1" dirty="0" err="1"/>
              <a:t>throws</a:t>
            </a:r>
            <a:r>
              <a:rPr lang="fr-FR" dirty="0"/>
              <a:t> keyword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indicate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the </a:t>
            </a:r>
            <a:r>
              <a:rPr lang="fr-FR" dirty="0" err="1"/>
              <a:t>method</a:t>
            </a:r>
            <a:r>
              <a:rPr lang="fr-FR" dirty="0"/>
              <a:t> </a:t>
            </a:r>
            <a:r>
              <a:rPr lang="fr-FR" dirty="0" err="1"/>
              <a:t>doesn't</a:t>
            </a:r>
            <a:r>
              <a:rPr lang="fr-FR" dirty="0"/>
              <a:t> </a:t>
            </a:r>
            <a:r>
              <a:rPr lang="fr-FR" dirty="0" err="1"/>
              <a:t>handle</a:t>
            </a:r>
            <a:r>
              <a:rPr lang="fr-FR" dirty="0"/>
              <a:t> the exception </a:t>
            </a:r>
            <a:r>
              <a:rPr lang="fr-FR" dirty="0" err="1" smtClean="0"/>
              <a:t>locally</a:t>
            </a:r>
            <a:endParaRPr lang="fr-FR" dirty="0" smtClean="0"/>
          </a:p>
          <a:p>
            <a:endParaRPr lang="fr-FR" dirty="0"/>
          </a:p>
          <a:p>
            <a:r>
              <a:rPr lang="fr-FR" dirty="0" err="1" smtClean="0"/>
              <a:t>Useful</a:t>
            </a:r>
            <a:r>
              <a:rPr lang="fr-FR" dirty="0" smtClean="0"/>
              <a:t> to </a:t>
            </a:r>
            <a:r>
              <a:rPr lang="fr-FR" dirty="0" err="1" smtClean="0"/>
              <a:t>create</a:t>
            </a:r>
            <a:r>
              <a:rPr lang="fr-FR" dirty="0" smtClean="0"/>
              <a:t> a global </a:t>
            </a:r>
            <a:r>
              <a:rPr lang="fr-FR" dirty="0" err="1" smtClean="0"/>
              <a:t>error</a:t>
            </a:r>
            <a:r>
              <a:rPr lang="fr-FR" dirty="0" smtClean="0"/>
              <a:t> </a:t>
            </a:r>
            <a:r>
              <a:rPr lang="fr-FR" dirty="0" err="1" smtClean="0"/>
              <a:t>handling</a:t>
            </a:r>
            <a:r>
              <a:rPr lang="fr-FR" dirty="0" smtClean="0"/>
              <a:t> system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568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The </a:t>
            </a:r>
            <a:r>
              <a:rPr lang="fr-FR" dirty="0" err="1" smtClean="0">
                <a:ea typeface="ＭＳ Ｐゴシック" pitchFamily="34" charset="-128"/>
              </a:rPr>
              <a:t>throws</a:t>
            </a:r>
            <a:r>
              <a:rPr lang="fr-FR" dirty="0" smtClean="0">
                <a:ea typeface="ＭＳ Ｐゴシック" pitchFamily="34" charset="-128"/>
              </a:rPr>
              <a:t> keyword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The </a:t>
            </a:r>
            <a:r>
              <a:rPr lang="fr-FR" dirty="0" err="1" smtClean="0">
                <a:ea typeface="ＭＳ Ｐゴシック" pitchFamily="34" charset="-128"/>
              </a:rPr>
              <a:t>try</a:t>
            </a:r>
            <a:r>
              <a:rPr lang="fr-FR" dirty="0" smtClean="0">
                <a:ea typeface="ＭＳ Ｐゴシック" pitchFamily="34" charset="-128"/>
              </a:rPr>
              <a:t>/catch/</a:t>
            </a:r>
            <a:r>
              <a:rPr lang="fr-FR" dirty="0" err="1" smtClean="0">
                <a:ea typeface="ＭＳ Ｐゴシック" pitchFamily="34" charset="-128"/>
              </a:rPr>
              <a:t>finally</a:t>
            </a:r>
            <a:r>
              <a:rPr lang="fr-FR" dirty="0" smtClean="0">
                <a:ea typeface="ＭＳ Ｐゴシック" pitchFamily="34" charset="-128"/>
              </a:rPr>
              <a:t> blocks</a:t>
            </a:r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0"/>
          <p:cNvSpPr>
            <a:spLocks/>
          </p:cNvSpPr>
          <p:nvPr/>
        </p:nvSpPr>
        <p:spPr bwMode="auto">
          <a:xfrm>
            <a:off x="1446238" y="1129308"/>
            <a:ext cx="6261100" cy="4104456"/>
          </a:xfrm>
          <a:prstGeom prst="roundRect">
            <a:avLst>
              <a:gd name="adj" fmla="val 4306"/>
            </a:avLst>
          </a:prstGeom>
          <a:solidFill>
            <a:srgbClr val="D2E0ED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40639" bIns="0" anchor="ctr"/>
          <a:lstStyle/>
          <a:p>
            <a:pPr marL="39688"/>
            <a:r>
              <a:rPr lang="en-US" b="1">
                <a:solidFill>
                  <a:srgbClr val="660066"/>
                </a:solidFill>
                <a:latin typeface="Georgia" charset="0"/>
                <a:sym typeface="Georgia" charset="0"/>
              </a:rPr>
              <a:t>public</a:t>
            </a:r>
            <a:r>
              <a:rPr lang="en-US">
                <a:solidFill>
                  <a:srgbClr val="660066"/>
                </a:solidFill>
                <a:latin typeface="Georgia" charset="0"/>
                <a:sym typeface="Georgia" charset="0"/>
              </a:rPr>
              <a:t> </a:t>
            </a:r>
            <a:r>
              <a:rPr lang="en-US" b="1">
                <a:solidFill>
                  <a:srgbClr val="660066"/>
                </a:solidFill>
                <a:latin typeface="Georgia" charset="0"/>
                <a:sym typeface="Georgia" charset="0"/>
              </a:rPr>
              <a:t>void</a:t>
            </a:r>
            <a:r>
              <a:rPr lang="en-US">
                <a:solidFill>
                  <a:srgbClr val="660066"/>
                </a:solidFill>
                <a:latin typeface="Georgia" charset="0"/>
                <a:sym typeface="Georgia" charset="0"/>
              </a:rPr>
              <a:t> </a:t>
            </a:r>
            <a:r>
              <a:rPr lang="en-US">
                <a:solidFill>
                  <a:srgbClr val="000000"/>
                </a:solidFill>
                <a:latin typeface="Georgia" charset="0"/>
                <a:sym typeface="Georgia" charset="0"/>
              </a:rPr>
              <a:t>methode1() {</a:t>
            </a:r>
            <a:endParaRPr lang="en-US" b="1">
              <a:solidFill>
                <a:srgbClr val="660066"/>
              </a:solidFill>
              <a:latin typeface="Georgia" charset="0"/>
              <a:sym typeface="Georgia" charset="0"/>
            </a:endParaRPr>
          </a:p>
          <a:p>
            <a:pPr marL="39688"/>
            <a:r>
              <a:rPr lang="en-US" b="1">
                <a:solidFill>
                  <a:srgbClr val="660066"/>
                </a:solidFill>
                <a:latin typeface="Georgia" charset="0"/>
                <a:sym typeface="Georgia" charset="0"/>
              </a:rPr>
              <a:t>      try</a:t>
            </a:r>
            <a:r>
              <a:rPr lang="en-US">
                <a:solidFill>
                  <a:srgbClr val="660066"/>
                </a:solidFill>
                <a:latin typeface="Georgia" charset="0"/>
                <a:sym typeface="Georgia" charset="0"/>
              </a:rPr>
              <a:t> </a:t>
            </a:r>
            <a:r>
              <a:rPr lang="en-US">
                <a:solidFill>
                  <a:srgbClr val="000000"/>
                </a:solidFill>
                <a:latin typeface="Georgia" charset="0"/>
                <a:sym typeface="Georgia" charset="0"/>
              </a:rPr>
              <a:t>{</a:t>
            </a:r>
          </a:p>
          <a:p>
            <a:pPr marL="39688"/>
            <a:r>
              <a:rPr lang="en-US">
                <a:solidFill>
                  <a:srgbClr val="000000"/>
                </a:solidFill>
                <a:latin typeface="Georgia" charset="0"/>
                <a:sym typeface="Georgia" charset="0"/>
              </a:rPr>
              <a:t>             methode2();</a:t>
            </a:r>
          </a:p>
          <a:p>
            <a:pPr marL="39688"/>
            <a:r>
              <a:rPr lang="en-US">
                <a:solidFill>
                  <a:srgbClr val="000000"/>
                </a:solidFill>
                <a:latin typeface="Georgia" charset="0"/>
                <a:sym typeface="Georgia" charset="0"/>
              </a:rPr>
              <a:t>      } </a:t>
            </a:r>
            <a:r>
              <a:rPr lang="en-US" b="1">
                <a:solidFill>
                  <a:srgbClr val="660066"/>
                </a:solidFill>
                <a:latin typeface="Georgia" charset="0"/>
                <a:sym typeface="Georgia" charset="0"/>
              </a:rPr>
              <a:t>catch</a:t>
            </a:r>
            <a:r>
              <a:rPr lang="en-US">
                <a:solidFill>
                  <a:srgbClr val="660066"/>
                </a:solidFill>
                <a:latin typeface="Georgia" charset="0"/>
                <a:sym typeface="Georgia" charset="0"/>
              </a:rPr>
              <a:t> </a:t>
            </a:r>
            <a:r>
              <a:rPr lang="en-US">
                <a:solidFill>
                  <a:srgbClr val="000000"/>
                </a:solidFill>
                <a:latin typeface="Georgia" charset="0"/>
                <a:sym typeface="Georgia" charset="0"/>
              </a:rPr>
              <a:t>(IOException ioe) {</a:t>
            </a:r>
          </a:p>
          <a:p>
            <a:pPr marL="39688"/>
            <a:r>
              <a:rPr lang="en-US">
                <a:solidFill>
                  <a:srgbClr val="000000"/>
                </a:solidFill>
                <a:latin typeface="Georgia" charset="0"/>
                <a:sym typeface="Georgia" charset="0"/>
              </a:rPr>
              <a:t>            System.err.println(ioe.getMessage());</a:t>
            </a:r>
          </a:p>
          <a:p>
            <a:pPr marL="39688"/>
            <a:r>
              <a:rPr lang="en-US">
                <a:solidFill>
                  <a:srgbClr val="000000"/>
                </a:solidFill>
                <a:latin typeface="Georgia" charset="0"/>
                <a:sym typeface="Georgia" charset="0"/>
              </a:rPr>
              <a:t>      }</a:t>
            </a:r>
          </a:p>
          <a:p>
            <a:pPr marL="39688"/>
            <a:r>
              <a:rPr lang="en-US">
                <a:solidFill>
                  <a:srgbClr val="000000"/>
                </a:solidFill>
                <a:latin typeface="Georgia" charset="0"/>
                <a:sym typeface="Georgia" charset="0"/>
              </a:rPr>
              <a:t>}</a:t>
            </a:r>
          </a:p>
          <a:p>
            <a:pPr marL="39688"/>
            <a:r>
              <a:rPr lang="en-US" b="1">
                <a:solidFill>
                  <a:srgbClr val="660066"/>
                </a:solidFill>
                <a:latin typeface="Georgia" charset="0"/>
                <a:sym typeface="Georgia" charset="0"/>
              </a:rPr>
              <a:t>public</a:t>
            </a:r>
            <a:r>
              <a:rPr lang="en-US">
                <a:solidFill>
                  <a:srgbClr val="660066"/>
                </a:solidFill>
                <a:latin typeface="Georgia" charset="0"/>
                <a:sym typeface="Georgia" charset="0"/>
              </a:rPr>
              <a:t> </a:t>
            </a:r>
            <a:r>
              <a:rPr lang="en-US" b="1">
                <a:solidFill>
                  <a:srgbClr val="660066"/>
                </a:solidFill>
                <a:latin typeface="Georgia" charset="0"/>
                <a:sym typeface="Georgia" charset="0"/>
              </a:rPr>
              <a:t>void</a:t>
            </a:r>
            <a:r>
              <a:rPr lang="en-US">
                <a:solidFill>
                  <a:srgbClr val="660066"/>
                </a:solidFill>
                <a:latin typeface="Georgia" charset="0"/>
                <a:sym typeface="Georgia" charset="0"/>
              </a:rPr>
              <a:t> </a:t>
            </a:r>
            <a:r>
              <a:rPr lang="en-US">
                <a:solidFill>
                  <a:srgbClr val="000000"/>
                </a:solidFill>
                <a:latin typeface="Georgia" charset="0"/>
                <a:sym typeface="Georgia" charset="0"/>
              </a:rPr>
              <a:t>methode2() </a:t>
            </a:r>
            <a:r>
              <a:rPr lang="en-US" b="1">
                <a:solidFill>
                  <a:srgbClr val="660066"/>
                </a:solidFill>
                <a:latin typeface="Georgia" charset="0"/>
                <a:sym typeface="Georgia" charset="0"/>
              </a:rPr>
              <a:t>throws</a:t>
            </a:r>
            <a:r>
              <a:rPr lang="en-US">
                <a:solidFill>
                  <a:srgbClr val="000000"/>
                </a:solidFill>
                <a:latin typeface="Georgia" charset="0"/>
                <a:sym typeface="Georgia" charset="0"/>
              </a:rPr>
              <a:t> IOException {</a:t>
            </a:r>
          </a:p>
          <a:p>
            <a:pPr marL="39688"/>
            <a:r>
              <a:rPr lang="en-US">
                <a:solidFill>
                  <a:srgbClr val="000000"/>
                </a:solidFill>
                <a:latin typeface="Georgia" charset="0"/>
                <a:sym typeface="Georgia" charset="0"/>
              </a:rPr>
              <a:t>      methode3();</a:t>
            </a:r>
          </a:p>
          <a:p>
            <a:pPr marL="39688"/>
            <a:r>
              <a:rPr lang="en-US">
                <a:solidFill>
                  <a:srgbClr val="000000"/>
                </a:solidFill>
                <a:latin typeface="Georgia" charset="0"/>
                <a:sym typeface="Georgia" charset="0"/>
              </a:rPr>
              <a:t>}</a:t>
            </a:r>
          </a:p>
          <a:p>
            <a:pPr marL="39688"/>
            <a:endParaRPr lang="en-US">
              <a:solidFill>
                <a:srgbClr val="000000"/>
              </a:solidFill>
              <a:latin typeface="Georgia" charset="0"/>
              <a:sym typeface="Georgia" charset="0"/>
            </a:endParaRPr>
          </a:p>
          <a:p>
            <a:pPr marL="39688"/>
            <a:r>
              <a:rPr lang="en-US" b="1">
                <a:solidFill>
                  <a:srgbClr val="660066"/>
                </a:solidFill>
                <a:latin typeface="Georgia" charset="0"/>
                <a:sym typeface="Georgia" charset="0"/>
              </a:rPr>
              <a:t>public</a:t>
            </a:r>
            <a:r>
              <a:rPr lang="en-US">
                <a:solidFill>
                  <a:srgbClr val="660066"/>
                </a:solidFill>
                <a:latin typeface="Georgia" charset="0"/>
                <a:sym typeface="Georgia" charset="0"/>
              </a:rPr>
              <a:t> </a:t>
            </a:r>
            <a:r>
              <a:rPr lang="en-US" b="1">
                <a:solidFill>
                  <a:srgbClr val="660066"/>
                </a:solidFill>
                <a:latin typeface="Georgia" charset="0"/>
                <a:sym typeface="Georgia" charset="0"/>
              </a:rPr>
              <a:t>void</a:t>
            </a:r>
            <a:r>
              <a:rPr lang="en-US">
                <a:solidFill>
                  <a:srgbClr val="660066"/>
                </a:solidFill>
                <a:latin typeface="Georgia" charset="0"/>
                <a:sym typeface="Georgia" charset="0"/>
              </a:rPr>
              <a:t> </a:t>
            </a:r>
            <a:r>
              <a:rPr lang="en-US">
                <a:solidFill>
                  <a:srgbClr val="000000"/>
                </a:solidFill>
                <a:latin typeface="Georgia" charset="0"/>
                <a:sym typeface="Georgia" charset="0"/>
              </a:rPr>
              <a:t>methode3() </a:t>
            </a:r>
            <a:r>
              <a:rPr lang="en-US" b="1">
                <a:solidFill>
                  <a:srgbClr val="660066"/>
                </a:solidFill>
                <a:latin typeface="Georgia" charset="0"/>
                <a:sym typeface="Georgia" charset="0"/>
              </a:rPr>
              <a:t>throws</a:t>
            </a:r>
            <a:r>
              <a:rPr lang="en-US">
                <a:solidFill>
                  <a:srgbClr val="000000"/>
                </a:solidFill>
                <a:latin typeface="Georgia" charset="0"/>
                <a:sym typeface="Georgia" charset="0"/>
              </a:rPr>
              <a:t> IOException {</a:t>
            </a:r>
          </a:p>
          <a:p>
            <a:pPr marL="39688"/>
            <a:r>
              <a:rPr lang="en-US">
                <a:solidFill>
                  <a:srgbClr val="660066"/>
                </a:solidFill>
                <a:latin typeface="Georgia" charset="0"/>
                <a:sym typeface="Georgia" charset="0"/>
              </a:rPr>
              <a:t>      </a:t>
            </a:r>
            <a:r>
              <a:rPr lang="en-US" b="1">
                <a:solidFill>
                  <a:srgbClr val="660066"/>
                </a:solidFill>
                <a:latin typeface="Georgia" charset="0"/>
                <a:sym typeface="Georgia" charset="0"/>
              </a:rPr>
              <a:t>throw</a:t>
            </a:r>
            <a:r>
              <a:rPr lang="en-US">
                <a:solidFill>
                  <a:srgbClr val="660066"/>
                </a:solidFill>
                <a:latin typeface="Georgia" charset="0"/>
                <a:sym typeface="Georgia" charset="0"/>
              </a:rPr>
              <a:t> </a:t>
            </a:r>
            <a:r>
              <a:rPr lang="en-US" b="1">
                <a:solidFill>
                  <a:srgbClr val="660066"/>
                </a:solidFill>
                <a:latin typeface="Georgia" charset="0"/>
                <a:sym typeface="Georgia" charset="0"/>
              </a:rPr>
              <a:t>new</a:t>
            </a:r>
            <a:r>
              <a:rPr lang="en-US">
                <a:solidFill>
                  <a:srgbClr val="000000"/>
                </a:solidFill>
                <a:latin typeface="Georgia" charset="0"/>
                <a:sym typeface="Georgia" charset="0"/>
              </a:rPr>
              <a:t> IOException(</a:t>
            </a:r>
            <a:r>
              <a:rPr lang="en-US" sz="2000">
                <a:solidFill>
                  <a:srgbClr val="000000"/>
                </a:solidFill>
                <a:latin typeface="Georgia" charset="0"/>
                <a:sym typeface="Georgia" charset="0"/>
              </a:rPr>
              <a:t>"</a:t>
            </a:r>
            <a:r>
              <a:rPr lang="en-US">
                <a:solidFill>
                  <a:srgbClr val="000000"/>
                </a:solidFill>
                <a:latin typeface="Georgia" charset="0"/>
                <a:sym typeface="Georgia" charset="0"/>
              </a:rPr>
              <a:t>File missing");</a:t>
            </a:r>
          </a:p>
          <a:p>
            <a:pPr marL="39688"/>
            <a:r>
              <a:rPr lang="en-US">
                <a:solidFill>
                  <a:srgbClr val="000000"/>
                </a:solidFill>
                <a:latin typeface="Georgia" charset="0"/>
                <a:sym typeface="Georgia" charset="0"/>
              </a:rPr>
              <a:t>}</a:t>
            </a:r>
          </a:p>
        </p:txBody>
      </p:sp>
      <p:grpSp>
        <p:nvGrpSpPr>
          <p:cNvPr id="7" name="Group 25"/>
          <p:cNvGrpSpPr>
            <a:grpSpLocks/>
          </p:cNvGrpSpPr>
          <p:nvPr/>
        </p:nvGrpSpPr>
        <p:grpSpPr bwMode="auto">
          <a:xfrm rot="5400000">
            <a:off x="6389713" y="2401789"/>
            <a:ext cx="1612900" cy="762000"/>
            <a:chOff x="0" y="0"/>
            <a:chExt cx="1016" cy="480"/>
          </a:xfrm>
        </p:grpSpPr>
        <p:sp>
          <p:nvSpPr>
            <p:cNvPr id="8" name="AutoShape 26"/>
            <p:cNvSpPr>
              <a:spLocks/>
            </p:cNvSpPr>
            <p:nvPr/>
          </p:nvSpPr>
          <p:spPr bwMode="auto">
            <a:xfrm>
              <a:off x="0" y="0"/>
              <a:ext cx="1016" cy="480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0" y="21600"/>
                  </a:moveTo>
                  <a:cubicBezTo>
                    <a:pt x="0" y="9671"/>
                    <a:pt x="3851" y="0"/>
                    <a:pt x="8602" y="0"/>
                  </a:cubicBezTo>
                  <a:lnTo>
                    <a:pt x="11410" y="0"/>
                  </a:lnTo>
                  <a:cubicBezTo>
                    <a:pt x="14908" y="0"/>
                    <a:pt x="18057" y="5317"/>
                    <a:pt x="19377" y="13450"/>
                  </a:cubicBezTo>
                  <a:lnTo>
                    <a:pt x="21600" y="13450"/>
                  </a:lnTo>
                  <a:lnTo>
                    <a:pt x="18608" y="21600"/>
                  </a:lnTo>
                  <a:lnTo>
                    <a:pt x="14344" y="13450"/>
                  </a:lnTo>
                  <a:lnTo>
                    <a:pt x="16568" y="13450"/>
                  </a:lnTo>
                  <a:cubicBezTo>
                    <a:pt x="15440" y="6498"/>
                    <a:pt x="12956" y="1515"/>
                    <a:pt x="10006" y="290"/>
                  </a:cubicBezTo>
                  <a:cubicBezTo>
                    <a:pt x="5854" y="2015"/>
                    <a:pt x="2808" y="11031"/>
                    <a:pt x="2808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77777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9" name="AutoShape 27"/>
            <p:cNvSpPr>
              <a:spLocks/>
            </p:cNvSpPr>
            <p:nvPr/>
          </p:nvSpPr>
          <p:spPr bwMode="auto">
            <a:xfrm>
              <a:off x="0" y="0"/>
              <a:ext cx="470" cy="480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0" y="21600"/>
                  </a:moveTo>
                  <a:cubicBezTo>
                    <a:pt x="0" y="9671"/>
                    <a:pt x="8314" y="0"/>
                    <a:pt x="18569" y="0"/>
                  </a:cubicBezTo>
                  <a:cubicBezTo>
                    <a:pt x="19584" y="0"/>
                    <a:pt x="20598" y="97"/>
                    <a:pt x="21600" y="290"/>
                  </a:cubicBezTo>
                  <a:cubicBezTo>
                    <a:pt x="12636" y="2015"/>
                    <a:pt x="6062" y="11031"/>
                    <a:pt x="6062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5F5F5F"/>
            </a:solidFill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0" name="Line 28"/>
            <p:cNvSpPr>
              <a:spLocks noChangeShapeType="1"/>
            </p:cNvSpPr>
            <p:nvPr/>
          </p:nvSpPr>
          <p:spPr bwMode="auto">
            <a:xfrm>
              <a:off x="404" y="0"/>
              <a:ext cx="66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11" name="Group 29"/>
          <p:cNvGrpSpPr>
            <a:grpSpLocks/>
          </p:cNvGrpSpPr>
          <p:nvPr/>
        </p:nvGrpSpPr>
        <p:grpSpPr bwMode="auto">
          <a:xfrm rot="5400000">
            <a:off x="6497663" y="3906739"/>
            <a:ext cx="1079500" cy="444500"/>
            <a:chOff x="0" y="0"/>
            <a:chExt cx="680" cy="280"/>
          </a:xfrm>
        </p:grpSpPr>
        <p:sp>
          <p:nvSpPr>
            <p:cNvPr id="12" name="AutoShape 30"/>
            <p:cNvSpPr>
              <a:spLocks/>
            </p:cNvSpPr>
            <p:nvPr/>
          </p:nvSpPr>
          <p:spPr bwMode="auto">
            <a:xfrm>
              <a:off x="0" y="0"/>
              <a:ext cx="680" cy="280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0" y="21600"/>
                  </a:moveTo>
                  <a:cubicBezTo>
                    <a:pt x="0" y="9671"/>
                    <a:pt x="3851" y="0"/>
                    <a:pt x="8602" y="0"/>
                  </a:cubicBezTo>
                  <a:lnTo>
                    <a:pt x="11410" y="0"/>
                  </a:lnTo>
                  <a:cubicBezTo>
                    <a:pt x="14908" y="0"/>
                    <a:pt x="18057" y="5317"/>
                    <a:pt x="19377" y="13450"/>
                  </a:cubicBezTo>
                  <a:lnTo>
                    <a:pt x="21600" y="13450"/>
                  </a:lnTo>
                  <a:lnTo>
                    <a:pt x="18608" y="21600"/>
                  </a:lnTo>
                  <a:lnTo>
                    <a:pt x="14344" y="13450"/>
                  </a:lnTo>
                  <a:lnTo>
                    <a:pt x="16568" y="13450"/>
                  </a:lnTo>
                  <a:cubicBezTo>
                    <a:pt x="15440" y="6498"/>
                    <a:pt x="12956" y="1515"/>
                    <a:pt x="10006" y="290"/>
                  </a:cubicBezTo>
                  <a:cubicBezTo>
                    <a:pt x="5854" y="2015"/>
                    <a:pt x="2808" y="11031"/>
                    <a:pt x="2808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77777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3" name="AutoShape 31"/>
            <p:cNvSpPr>
              <a:spLocks/>
            </p:cNvSpPr>
            <p:nvPr/>
          </p:nvSpPr>
          <p:spPr bwMode="auto">
            <a:xfrm>
              <a:off x="0" y="0"/>
              <a:ext cx="315" cy="280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0" y="21600"/>
                  </a:moveTo>
                  <a:cubicBezTo>
                    <a:pt x="0" y="9671"/>
                    <a:pt x="8314" y="0"/>
                    <a:pt x="18569" y="0"/>
                  </a:cubicBezTo>
                  <a:cubicBezTo>
                    <a:pt x="19584" y="0"/>
                    <a:pt x="20598" y="97"/>
                    <a:pt x="21600" y="290"/>
                  </a:cubicBezTo>
                  <a:cubicBezTo>
                    <a:pt x="12636" y="2015"/>
                    <a:pt x="6062" y="11031"/>
                    <a:pt x="6062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5F5F5F"/>
            </a:solidFill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4" name="Line 32"/>
            <p:cNvSpPr>
              <a:spLocks noChangeShapeType="1"/>
            </p:cNvSpPr>
            <p:nvPr/>
          </p:nvSpPr>
          <p:spPr bwMode="auto">
            <a:xfrm>
              <a:off x="270" y="0"/>
              <a:ext cx="45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15" name="Group 33"/>
          <p:cNvGrpSpPr>
            <a:grpSpLocks/>
          </p:cNvGrpSpPr>
          <p:nvPr/>
        </p:nvGrpSpPr>
        <p:grpSpPr bwMode="auto">
          <a:xfrm rot="5400000" flipH="1">
            <a:off x="7280301" y="3565426"/>
            <a:ext cx="1409700" cy="889000"/>
            <a:chOff x="0" y="0"/>
            <a:chExt cx="888" cy="560"/>
          </a:xfrm>
        </p:grpSpPr>
        <p:sp>
          <p:nvSpPr>
            <p:cNvPr id="16" name="AutoShape 34"/>
            <p:cNvSpPr>
              <a:spLocks/>
            </p:cNvSpPr>
            <p:nvPr/>
          </p:nvSpPr>
          <p:spPr bwMode="auto">
            <a:xfrm>
              <a:off x="0" y="0"/>
              <a:ext cx="888" cy="560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0" y="21600"/>
                  </a:moveTo>
                  <a:cubicBezTo>
                    <a:pt x="0" y="9671"/>
                    <a:pt x="3851" y="0"/>
                    <a:pt x="8602" y="0"/>
                  </a:cubicBezTo>
                  <a:lnTo>
                    <a:pt x="11410" y="0"/>
                  </a:lnTo>
                  <a:cubicBezTo>
                    <a:pt x="14908" y="0"/>
                    <a:pt x="18057" y="5317"/>
                    <a:pt x="19377" y="13450"/>
                  </a:cubicBezTo>
                  <a:lnTo>
                    <a:pt x="21600" y="13450"/>
                  </a:lnTo>
                  <a:lnTo>
                    <a:pt x="18608" y="21600"/>
                  </a:lnTo>
                  <a:lnTo>
                    <a:pt x="14344" y="13450"/>
                  </a:lnTo>
                  <a:lnTo>
                    <a:pt x="16568" y="13450"/>
                  </a:lnTo>
                  <a:cubicBezTo>
                    <a:pt x="15440" y="6498"/>
                    <a:pt x="12956" y="1515"/>
                    <a:pt x="10006" y="290"/>
                  </a:cubicBezTo>
                  <a:cubicBezTo>
                    <a:pt x="5854" y="2015"/>
                    <a:pt x="2808" y="11031"/>
                    <a:pt x="2808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77777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7" name="AutoShape 35"/>
            <p:cNvSpPr>
              <a:spLocks/>
            </p:cNvSpPr>
            <p:nvPr/>
          </p:nvSpPr>
          <p:spPr bwMode="auto">
            <a:xfrm>
              <a:off x="0" y="0"/>
              <a:ext cx="411" cy="560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0" y="21600"/>
                  </a:moveTo>
                  <a:cubicBezTo>
                    <a:pt x="0" y="9671"/>
                    <a:pt x="8314" y="0"/>
                    <a:pt x="18569" y="0"/>
                  </a:cubicBezTo>
                  <a:cubicBezTo>
                    <a:pt x="19584" y="0"/>
                    <a:pt x="20598" y="97"/>
                    <a:pt x="21600" y="290"/>
                  </a:cubicBezTo>
                  <a:cubicBezTo>
                    <a:pt x="12636" y="2015"/>
                    <a:pt x="6062" y="11031"/>
                    <a:pt x="6062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5F5F5F"/>
            </a:solidFill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8" name="Line 36"/>
            <p:cNvSpPr>
              <a:spLocks noChangeShapeType="1"/>
            </p:cNvSpPr>
            <p:nvPr/>
          </p:nvSpPr>
          <p:spPr bwMode="auto">
            <a:xfrm>
              <a:off x="353" y="0"/>
              <a:ext cx="5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19" name="Group 40"/>
          <p:cNvGrpSpPr>
            <a:grpSpLocks/>
          </p:cNvGrpSpPr>
          <p:nvPr/>
        </p:nvGrpSpPr>
        <p:grpSpPr bwMode="auto">
          <a:xfrm rot="5400000" flipH="1">
            <a:off x="7299351" y="2187476"/>
            <a:ext cx="1371600" cy="889000"/>
            <a:chOff x="0" y="0"/>
            <a:chExt cx="864" cy="560"/>
          </a:xfrm>
        </p:grpSpPr>
        <p:sp>
          <p:nvSpPr>
            <p:cNvPr id="20" name="AutoShape 41"/>
            <p:cNvSpPr>
              <a:spLocks/>
            </p:cNvSpPr>
            <p:nvPr/>
          </p:nvSpPr>
          <p:spPr bwMode="auto">
            <a:xfrm>
              <a:off x="0" y="0"/>
              <a:ext cx="864" cy="560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0" y="21600"/>
                  </a:moveTo>
                  <a:cubicBezTo>
                    <a:pt x="0" y="9671"/>
                    <a:pt x="3851" y="0"/>
                    <a:pt x="8602" y="0"/>
                  </a:cubicBezTo>
                  <a:lnTo>
                    <a:pt x="11410" y="0"/>
                  </a:lnTo>
                  <a:cubicBezTo>
                    <a:pt x="14908" y="0"/>
                    <a:pt x="18057" y="5317"/>
                    <a:pt x="19377" y="13450"/>
                  </a:cubicBezTo>
                  <a:lnTo>
                    <a:pt x="21600" y="13450"/>
                  </a:lnTo>
                  <a:lnTo>
                    <a:pt x="18608" y="21600"/>
                  </a:lnTo>
                  <a:lnTo>
                    <a:pt x="14344" y="13450"/>
                  </a:lnTo>
                  <a:lnTo>
                    <a:pt x="16568" y="13450"/>
                  </a:lnTo>
                  <a:cubicBezTo>
                    <a:pt x="15440" y="6498"/>
                    <a:pt x="12956" y="1515"/>
                    <a:pt x="10006" y="290"/>
                  </a:cubicBezTo>
                  <a:cubicBezTo>
                    <a:pt x="5854" y="2015"/>
                    <a:pt x="2808" y="11031"/>
                    <a:pt x="2808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77777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21" name="AutoShape 42"/>
            <p:cNvSpPr>
              <a:spLocks/>
            </p:cNvSpPr>
            <p:nvPr/>
          </p:nvSpPr>
          <p:spPr bwMode="auto">
            <a:xfrm>
              <a:off x="0" y="0"/>
              <a:ext cx="400" cy="560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0" y="21600"/>
                  </a:moveTo>
                  <a:cubicBezTo>
                    <a:pt x="0" y="9671"/>
                    <a:pt x="8314" y="0"/>
                    <a:pt x="18569" y="0"/>
                  </a:cubicBezTo>
                  <a:cubicBezTo>
                    <a:pt x="19584" y="0"/>
                    <a:pt x="20598" y="97"/>
                    <a:pt x="21600" y="290"/>
                  </a:cubicBezTo>
                  <a:cubicBezTo>
                    <a:pt x="12636" y="2015"/>
                    <a:pt x="6062" y="11031"/>
                    <a:pt x="6062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5F5F5F"/>
            </a:solidFill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22" name="Line 43"/>
            <p:cNvSpPr>
              <a:spLocks noChangeShapeType="1"/>
            </p:cNvSpPr>
            <p:nvPr/>
          </p:nvSpPr>
          <p:spPr bwMode="auto">
            <a:xfrm>
              <a:off x="344" y="0"/>
              <a:ext cx="5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pic>
        <p:nvPicPr>
          <p:cNvPr id="23" name="Picture 3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34226" y="4252814"/>
            <a:ext cx="660400" cy="66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6122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6679E-6 -2.17753E-6 C 0.05541 -0.03384 0.11099 -0.06713 0.11186 -0.0993 C 0.11273 -0.1312 0.00469 -0.15145 0.00486 -0.19251 C 0.00504 -0.23356 0.11134 -0.30374 0.11308 -0.3448 C 0.11482 -0.38613 0.03179 -0.42385 0.01546 -0.43994 " pathEditMode="relative" rAng="0" ptsTypes="aaaaA">
                                      <p:cBhvr>
                                        <p:cTn id="33" dur="5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2" y="-219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throw</a:t>
            </a:r>
            <a:r>
              <a:rPr lang="fr-FR" dirty="0" smtClean="0">
                <a:ea typeface="ＭＳ Ｐゴシック" pitchFamily="34" charset="-128"/>
              </a:rPr>
              <a:t>/</a:t>
            </a:r>
            <a:r>
              <a:rPr lang="fr-FR" dirty="0" err="1" smtClean="0">
                <a:ea typeface="ＭＳ Ｐゴシック" pitchFamily="34" charset="-128"/>
              </a:rPr>
              <a:t>throws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The </a:t>
            </a:r>
            <a:r>
              <a:rPr lang="fr-FR" dirty="0" err="1" smtClean="0">
                <a:ea typeface="ＭＳ Ｐゴシック" pitchFamily="34" charset="-128"/>
              </a:rPr>
              <a:t>try</a:t>
            </a:r>
            <a:r>
              <a:rPr lang="fr-FR" dirty="0" smtClean="0">
                <a:ea typeface="ＭＳ Ｐゴシック" pitchFamily="34" charset="-128"/>
              </a:rPr>
              <a:t>/catch/</a:t>
            </a:r>
            <a:r>
              <a:rPr lang="fr-FR" dirty="0" err="1" smtClean="0">
                <a:ea typeface="ＭＳ Ｐゴシック" pitchFamily="34" charset="-128"/>
              </a:rPr>
              <a:t>finally</a:t>
            </a:r>
            <a:r>
              <a:rPr lang="fr-FR" dirty="0" smtClean="0">
                <a:ea typeface="ＭＳ Ｐゴシック" pitchFamily="34" charset="-128"/>
              </a:rPr>
              <a:t> blocks</a:t>
            </a:r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8713"/>
            <a:ext cx="8435975" cy="4230687"/>
          </a:xfrm>
        </p:spPr>
        <p:txBody>
          <a:bodyPr/>
          <a:lstStyle/>
          <a:p>
            <a:r>
              <a:rPr lang="fr-FR" dirty="0"/>
              <a:t>The </a:t>
            </a:r>
            <a:r>
              <a:rPr lang="fr-FR" b="1" dirty="0" err="1"/>
              <a:t>throw</a:t>
            </a:r>
            <a:r>
              <a:rPr lang="fr-FR" dirty="0"/>
              <a:t> keyword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always</a:t>
            </a:r>
            <a:r>
              <a:rPr lang="fr-FR" dirty="0"/>
              <a:t> </a:t>
            </a:r>
            <a:r>
              <a:rPr lang="fr-FR" dirty="0" err="1"/>
              <a:t>placed</a:t>
            </a:r>
            <a:r>
              <a:rPr lang="fr-FR" dirty="0"/>
              <a:t> </a:t>
            </a:r>
            <a:r>
              <a:rPr lang="fr-FR" dirty="0" err="1"/>
              <a:t>inside</a:t>
            </a:r>
            <a:r>
              <a:rPr lang="fr-FR" dirty="0"/>
              <a:t> a </a:t>
            </a:r>
            <a:r>
              <a:rPr lang="fr-FR" dirty="0" err="1"/>
              <a:t>method</a:t>
            </a:r>
            <a:endParaRPr lang="fr-FR" dirty="0"/>
          </a:p>
          <a:p>
            <a:r>
              <a:rPr lang="fr-FR" dirty="0"/>
              <a:t>The </a:t>
            </a:r>
            <a:r>
              <a:rPr lang="fr-FR" b="1" dirty="0" err="1"/>
              <a:t>throws</a:t>
            </a:r>
            <a:r>
              <a:rPr lang="fr-FR" dirty="0"/>
              <a:t> keyword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always</a:t>
            </a:r>
            <a:r>
              <a:rPr lang="fr-FR" dirty="0"/>
              <a:t> </a:t>
            </a:r>
            <a:r>
              <a:rPr lang="fr-FR" dirty="0" err="1"/>
              <a:t>placed</a:t>
            </a:r>
            <a:r>
              <a:rPr lang="fr-FR" dirty="0"/>
              <a:t> on the </a:t>
            </a:r>
            <a:r>
              <a:rPr lang="fr-FR" dirty="0" err="1"/>
              <a:t>declaration</a:t>
            </a:r>
            <a:r>
              <a:rPr lang="fr-FR" dirty="0"/>
              <a:t> of the </a:t>
            </a:r>
            <a:r>
              <a:rPr lang="fr-FR" dirty="0" err="1"/>
              <a:t>method</a:t>
            </a:r>
            <a:endParaRPr lang="fr-FR" dirty="0"/>
          </a:p>
        </p:txBody>
      </p:sp>
      <p:sp>
        <p:nvSpPr>
          <p:cNvPr id="6" name="AutoShape 9"/>
          <p:cNvSpPr>
            <a:spLocks/>
          </p:cNvSpPr>
          <p:nvPr/>
        </p:nvSpPr>
        <p:spPr bwMode="auto">
          <a:xfrm>
            <a:off x="827584" y="3145532"/>
            <a:ext cx="5727700" cy="1295400"/>
          </a:xfrm>
          <a:prstGeom prst="roundRect">
            <a:avLst>
              <a:gd name="adj" fmla="val 14699"/>
            </a:avLst>
          </a:prstGeom>
          <a:solidFill>
            <a:srgbClr val="D2E0ED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40639" bIns="0" anchor="ctr"/>
          <a:lstStyle/>
          <a:p>
            <a:pPr marL="39688"/>
            <a:r>
              <a:rPr lang="en-US" b="1">
                <a:solidFill>
                  <a:srgbClr val="660066"/>
                </a:solidFill>
                <a:latin typeface="Georgia" charset="0"/>
                <a:sym typeface="Georgia" charset="0"/>
              </a:rPr>
              <a:t>public</a:t>
            </a:r>
            <a:r>
              <a:rPr lang="en-US">
                <a:solidFill>
                  <a:srgbClr val="660066"/>
                </a:solidFill>
                <a:latin typeface="Georgia" charset="0"/>
                <a:sym typeface="Georgia" charset="0"/>
              </a:rPr>
              <a:t> </a:t>
            </a:r>
            <a:r>
              <a:rPr lang="en-US" b="1">
                <a:solidFill>
                  <a:srgbClr val="660066"/>
                </a:solidFill>
                <a:latin typeface="Georgia" charset="0"/>
                <a:sym typeface="Georgia" charset="0"/>
              </a:rPr>
              <a:t>void</a:t>
            </a:r>
            <a:r>
              <a:rPr lang="en-US">
                <a:solidFill>
                  <a:srgbClr val="660066"/>
                </a:solidFill>
                <a:latin typeface="Georgia" charset="0"/>
                <a:sym typeface="Georgia" charset="0"/>
              </a:rPr>
              <a:t> </a:t>
            </a:r>
            <a:r>
              <a:rPr lang="en-US">
                <a:solidFill>
                  <a:srgbClr val="000000"/>
                </a:solidFill>
                <a:latin typeface="Georgia" charset="0"/>
                <a:sym typeface="Georgia" charset="0"/>
              </a:rPr>
              <a:t>methode3() </a:t>
            </a:r>
            <a:r>
              <a:rPr lang="en-US" b="1">
                <a:solidFill>
                  <a:srgbClr val="660066"/>
                </a:solidFill>
                <a:latin typeface="Georgia" charset="0"/>
                <a:sym typeface="Georgia" charset="0"/>
              </a:rPr>
              <a:t>throws</a:t>
            </a:r>
            <a:r>
              <a:rPr lang="en-US">
                <a:solidFill>
                  <a:srgbClr val="000000"/>
                </a:solidFill>
                <a:latin typeface="Georgia" charset="0"/>
                <a:sym typeface="Georgia" charset="0"/>
              </a:rPr>
              <a:t> IOException {</a:t>
            </a:r>
          </a:p>
          <a:p>
            <a:pPr marL="39688"/>
            <a:r>
              <a:rPr lang="en-US">
                <a:solidFill>
                  <a:srgbClr val="660066"/>
                </a:solidFill>
                <a:latin typeface="Georgia" charset="0"/>
                <a:sym typeface="Georgia" charset="0"/>
              </a:rPr>
              <a:t>      </a:t>
            </a:r>
            <a:r>
              <a:rPr lang="en-US" b="1">
                <a:solidFill>
                  <a:srgbClr val="660066"/>
                </a:solidFill>
                <a:latin typeface="Georgia" charset="0"/>
                <a:sym typeface="Georgia" charset="0"/>
              </a:rPr>
              <a:t>throw</a:t>
            </a:r>
            <a:r>
              <a:rPr lang="en-US">
                <a:solidFill>
                  <a:srgbClr val="660066"/>
                </a:solidFill>
                <a:latin typeface="Georgia" charset="0"/>
                <a:sym typeface="Georgia" charset="0"/>
              </a:rPr>
              <a:t> </a:t>
            </a:r>
            <a:r>
              <a:rPr lang="en-US" b="1">
                <a:solidFill>
                  <a:srgbClr val="660066"/>
                </a:solidFill>
                <a:latin typeface="Georgia" charset="0"/>
                <a:sym typeface="Georgia" charset="0"/>
              </a:rPr>
              <a:t>new</a:t>
            </a:r>
            <a:r>
              <a:rPr lang="en-US">
                <a:solidFill>
                  <a:srgbClr val="000000"/>
                </a:solidFill>
                <a:latin typeface="Georgia" charset="0"/>
                <a:sym typeface="Georgia" charset="0"/>
              </a:rPr>
              <a:t> IOException(</a:t>
            </a:r>
            <a:r>
              <a:rPr lang="en-US" sz="2000">
                <a:solidFill>
                  <a:srgbClr val="000000"/>
                </a:solidFill>
                <a:latin typeface="Georgia" charset="0"/>
                <a:sym typeface="Georgia" charset="0"/>
              </a:rPr>
              <a:t>"</a:t>
            </a:r>
            <a:r>
              <a:rPr lang="en-US">
                <a:solidFill>
                  <a:srgbClr val="000000"/>
                </a:solidFill>
                <a:latin typeface="Georgia" charset="0"/>
                <a:sym typeface="Georgia" charset="0"/>
              </a:rPr>
              <a:t>File missing");</a:t>
            </a:r>
          </a:p>
          <a:p>
            <a:pPr marL="39688"/>
            <a:r>
              <a:rPr lang="en-US">
                <a:solidFill>
                  <a:srgbClr val="000000"/>
                </a:solidFill>
                <a:latin typeface="Georgia" charset="0"/>
                <a:sym typeface="Georgia" charset="0"/>
              </a:rPr>
              <a:t>}</a:t>
            </a:r>
          </a:p>
        </p:txBody>
      </p:sp>
      <p:sp>
        <p:nvSpPr>
          <p:cNvPr id="7" name="Rectangle 10"/>
          <p:cNvSpPr>
            <a:spLocks/>
          </p:cNvSpPr>
          <p:nvPr/>
        </p:nvSpPr>
        <p:spPr bwMode="auto">
          <a:xfrm>
            <a:off x="4788024" y="2425452"/>
            <a:ext cx="4248472" cy="863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/>
            <a:r>
              <a:rPr lang="en-US" sz="2000" b="1" dirty="0">
                <a:solidFill>
                  <a:srgbClr val="777777"/>
                </a:solidFill>
                <a:cs typeface="Arial" charset="0"/>
              </a:rPr>
              <a:t>throws</a:t>
            </a:r>
            <a:br>
              <a:rPr lang="en-US" sz="2000" b="1" dirty="0">
                <a:solidFill>
                  <a:srgbClr val="777777"/>
                </a:solidFill>
                <a:cs typeface="Arial" charset="0"/>
              </a:rPr>
            </a:br>
            <a:r>
              <a:rPr lang="en-US" sz="2000" dirty="0">
                <a:solidFill>
                  <a:schemeClr val="tx1"/>
                </a:solidFill>
                <a:cs typeface="Arial" charset="0"/>
              </a:rPr>
              <a:t>Can be </a:t>
            </a:r>
            <a:r>
              <a:rPr lang="en-US" sz="2000" dirty="0" err="1">
                <a:solidFill>
                  <a:schemeClr val="tx1"/>
                </a:solidFill>
                <a:cs typeface="Arial" charset="0"/>
              </a:rPr>
              <a:t>Throwable</a:t>
            </a:r>
            <a:r>
              <a:rPr lang="en-US" sz="2000" dirty="0">
                <a:solidFill>
                  <a:schemeClr val="tx1"/>
                </a:solidFill>
                <a:cs typeface="Arial" charset="0"/>
              </a:rPr>
              <a:t> or any subclass</a:t>
            </a:r>
          </a:p>
        </p:txBody>
      </p:sp>
      <p:sp>
        <p:nvSpPr>
          <p:cNvPr id="8" name="Rectangle 11"/>
          <p:cNvSpPr>
            <a:spLocks/>
          </p:cNvSpPr>
          <p:nvPr/>
        </p:nvSpPr>
        <p:spPr bwMode="auto">
          <a:xfrm>
            <a:off x="2051720" y="4513684"/>
            <a:ext cx="4176464" cy="7200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2000" b="1" dirty="0">
                <a:solidFill>
                  <a:srgbClr val="777777"/>
                </a:solidFill>
                <a:cs typeface="Arial" charset="0"/>
              </a:rPr>
              <a:t>throw</a:t>
            </a:r>
            <a:br>
              <a:rPr lang="en-US" sz="2000" b="1" dirty="0">
                <a:solidFill>
                  <a:srgbClr val="777777"/>
                </a:solidFill>
                <a:cs typeface="Arial" charset="0"/>
              </a:rPr>
            </a:br>
            <a:r>
              <a:rPr lang="en-US" sz="2000" dirty="0">
                <a:solidFill>
                  <a:schemeClr val="tx1"/>
                </a:solidFill>
                <a:cs typeface="Arial" charset="0"/>
              </a:rPr>
              <a:t>Can be </a:t>
            </a:r>
            <a:r>
              <a:rPr lang="en-US" sz="2000" dirty="0" err="1">
                <a:solidFill>
                  <a:schemeClr val="tx1"/>
                </a:solidFill>
                <a:cs typeface="Arial" charset="0"/>
              </a:rPr>
              <a:t>Throwable</a:t>
            </a:r>
            <a:r>
              <a:rPr lang="en-US" sz="2000" dirty="0">
                <a:solidFill>
                  <a:schemeClr val="tx1"/>
                </a:solidFill>
                <a:cs typeface="Arial" charset="0"/>
              </a:rPr>
              <a:t> or any subclass</a:t>
            </a:r>
          </a:p>
        </p:txBody>
      </p:sp>
      <p:grpSp>
        <p:nvGrpSpPr>
          <p:cNvPr id="9" name="Group 19"/>
          <p:cNvGrpSpPr>
            <a:grpSpLocks/>
          </p:cNvGrpSpPr>
          <p:nvPr/>
        </p:nvGrpSpPr>
        <p:grpSpPr bwMode="auto">
          <a:xfrm>
            <a:off x="4139952" y="2929508"/>
            <a:ext cx="864096" cy="360040"/>
            <a:chOff x="3588" y="1548"/>
            <a:chExt cx="1056" cy="1008"/>
          </a:xfrm>
        </p:grpSpPr>
        <p:sp>
          <p:nvSpPr>
            <p:cNvPr id="10" name="Line 20"/>
            <p:cNvSpPr>
              <a:spLocks noChangeShapeType="1"/>
            </p:cNvSpPr>
            <p:nvPr/>
          </p:nvSpPr>
          <p:spPr bwMode="auto">
            <a:xfrm flipV="1">
              <a:off x="3588" y="1548"/>
              <a:ext cx="1056" cy="1008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 type="oval" w="sm" len="sm"/>
              <a:tailEnd type="oval" w="sm" len="sm"/>
            </a:ln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11" name="Line 21"/>
            <p:cNvSpPr>
              <a:spLocks noChangeShapeType="1"/>
            </p:cNvSpPr>
            <p:nvPr/>
          </p:nvSpPr>
          <p:spPr bwMode="auto">
            <a:xfrm flipV="1">
              <a:off x="3588" y="1548"/>
              <a:ext cx="1056" cy="1008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 type="oval" w="med" len="med"/>
              <a:tailEnd type="oval" w="med" len="med"/>
            </a:ln>
          </p:spPr>
          <p:txBody>
            <a:bodyPr>
              <a:spAutoFit/>
            </a:bodyPr>
            <a:lstStyle/>
            <a:p>
              <a:endParaRPr lang="fr-FR"/>
            </a:p>
          </p:txBody>
        </p:sp>
      </p:grpSp>
      <p:grpSp>
        <p:nvGrpSpPr>
          <p:cNvPr id="12" name="Group 22"/>
          <p:cNvGrpSpPr>
            <a:grpSpLocks/>
          </p:cNvGrpSpPr>
          <p:nvPr/>
        </p:nvGrpSpPr>
        <p:grpSpPr bwMode="auto">
          <a:xfrm flipH="1">
            <a:off x="1763689" y="4081636"/>
            <a:ext cx="144015" cy="576064"/>
            <a:chOff x="3588" y="1548"/>
            <a:chExt cx="1056" cy="1008"/>
          </a:xfrm>
        </p:grpSpPr>
        <p:sp>
          <p:nvSpPr>
            <p:cNvPr id="13" name="Line 23"/>
            <p:cNvSpPr>
              <a:spLocks noChangeShapeType="1"/>
            </p:cNvSpPr>
            <p:nvPr/>
          </p:nvSpPr>
          <p:spPr bwMode="auto">
            <a:xfrm flipV="1">
              <a:off x="3588" y="1548"/>
              <a:ext cx="1056" cy="1008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 type="oval" w="sm" len="sm"/>
              <a:tailEnd type="oval" w="sm" len="sm"/>
            </a:ln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14" name="Line 24"/>
            <p:cNvSpPr>
              <a:spLocks noChangeShapeType="1"/>
            </p:cNvSpPr>
            <p:nvPr/>
          </p:nvSpPr>
          <p:spPr bwMode="auto">
            <a:xfrm flipV="1">
              <a:off x="3588" y="1548"/>
              <a:ext cx="1056" cy="1008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 type="oval" w="med" len="med"/>
              <a:tailEnd type="oval" w="med" len="med"/>
            </a:ln>
          </p:spPr>
          <p:txBody>
            <a:bodyPr>
              <a:spAutoFit/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45455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0" presetClass="entr" presetSubtype="2036863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0" presetClass="entr" presetSubtype="20361446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  <p:bldP spid="7" grpId="0" autoUpdateAnimBg="0"/>
      <p:bldP spid="8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/>
          <a:lstStyle/>
          <a:p>
            <a:pPr>
              <a:defRPr/>
            </a:pPr>
            <a:r>
              <a:rPr lang="fr-FR" dirty="0" err="1" smtClean="0"/>
              <a:t>Create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own</a:t>
            </a:r>
            <a:r>
              <a:rPr lang="fr-FR" dirty="0" smtClean="0"/>
              <a:t> exceptions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fr-FR" dirty="0" smtClean="0"/>
              <a:t>Exceptions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835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Create</a:t>
            </a:r>
            <a:r>
              <a:rPr lang="fr-FR" dirty="0" smtClean="0">
                <a:ea typeface="ＭＳ Ｐゴシック" pitchFamily="34" charset="-128"/>
              </a:rPr>
              <a:t> an exception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Create</a:t>
            </a:r>
            <a:r>
              <a:rPr lang="fr-FR" dirty="0" smtClean="0">
                <a:ea typeface="ＭＳ Ｐゴシック" pitchFamily="34" charset="-128"/>
              </a:rPr>
              <a:t> </a:t>
            </a:r>
            <a:r>
              <a:rPr lang="fr-FR" dirty="0" err="1" smtClean="0">
                <a:ea typeface="ＭＳ Ｐゴシック" pitchFamily="34" charset="-128"/>
              </a:rPr>
              <a:t>your</a:t>
            </a:r>
            <a:r>
              <a:rPr lang="fr-FR" dirty="0" smtClean="0">
                <a:ea typeface="ＭＳ Ｐゴシック" pitchFamily="34" charset="-128"/>
              </a:rPr>
              <a:t> </a:t>
            </a:r>
            <a:r>
              <a:rPr lang="fr-FR" dirty="0" err="1" smtClean="0">
                <a:ea typeface="ＭＳ Ｐゴシック" pitchFamily="34" charset="-128"/>
              </a:rPr>
              <a:t>own</a:t>
            </a:r>
            <a:r>
              <a:rPr lang="fr-FR" dirty="0" smtClean="0">
                <a:ea typeface="ＭＳ Ｐゴシック" pitchFamily="34" charset="-128"/>
              </a:rPr>
              <a:t> exceptions</a:t>
            </a:r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8713"/>
            <a:ext cx="8435975" cy="4230687"/>
          </a:xfrm>
        </p:spPr>
        <p:txBody>
          <a:bodyPr/>
          <a:lstStyle/>
          <a:p>
            <a:r>
              <a:rPr lang="fr-FR" dirty="0"/>
              <a:t>Just </a:t>
            </a:r>
            <a:r>
              <a:rPr lang="fr-FR" dirty="0" err="1"/>
              <a:t>inherit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Exception if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want</a:t>
            </a:r>
            <a:r>
              <a:rPr lang="fr-FR" dirty="0"/>
              <a:t> to </a:t>
            </a:r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dirty="0" err="1"/>
              <a:t>Checked</a:t>
            </a:r>
            <a:r>
              <a:rPr lang="fr-FR" dirty="0"/>
              <a:t> Exception</a:t>
            </a:r>
          </a:p>
          <a:p>
            <a:pPr lvl="1"/>
            <a:r>
              <a:rPr lang="fr-FR" dirty="0" err="1"/>
              <a:t>RuntimeException</a:t>
            </a:r>
            <a:r>
              <a:rPr lang="fr-FR" dirty="0"/>
              <a:t> </a:t>
            </a:r>
            <a:r>
              <a:rPr lang="fr-FR" dirty="0" err="1"/>
              <a:t>otherwise</a:t>
            </a:r>
            <a:endParaRPr lang="fr-FR" dirty="0"/>
          </a:p>
        </p:txBody>
      </p:sp>
      <p:sp>
        <p:nvSpPr>
          <p:cNvPr id="15" name="Rectangle à coins arrondis 4"/>
          <p:cNvSpPr/>
          <p:nvPr/>
        </p:nvSpPr>
        <p:spPr>
          <a:xfrm>
            <a:off x="179512" y="2641476"/>
            <a:ext cx="8785225" cy="10801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39688"/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public class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MyException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 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extends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 Exception {</a:t>
            </a:r>
            <a:endParaRPr lang="en-US" b="1" dirty="0">
              <a:solidFill>
                <a:srgbClr val="558E28"/>
              </a:solidFill>
              <a:latin typeface="Courier New" pitchFamily="49" charset="0"/>
              <a:cs typeface="Courier New" pitchFamily="49" charset="0"/>
              <a:sym typeface="Georgia" charset="0"/>
            </a:endParaRPr>
          </a:p>
          <a:p>
            <a:pPr marL="39688"/>
            <a:r>
              <a:rPr lang="en-US" b="1" dirty="0">
                <a:solidFill>
                  <a:srgbClr val="558E28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      // This is valid exception !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Georgia" charset="0"/>
            </a:endParaRPr>
          </a:p>
          <a:p>
            <a:pPr marL="39688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}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/>
          <a:srcRect t="5683"/>
          <a:stretch/>
        </p:blipFill>
        <p:spPr>
          <a:xfrm>
            <a:off x="5508104" y="3073524"/>
            <a:ext cx="3456384" cy="21820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4243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Create</a:t>
            </a:r>
            <a:r>
              <a:rPr lang="fr-FR" dirty="0" smtClean="0">
                <a:ea typeface="ＭＳ Ｐゴシック" pitchFamily="34" charset="-128"/>
              </a:rPr>
              <a:t> an exception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Create</a:t>
            </a:r>
            <a:r>
              <a:rPr lang="fr-FR" dirty="0" smtClean="0">
                <a:ea typeface="ＭＳ Ｐゴシック" pitchFamily="34" charset="-128"/>
              </a:rPr>
              <a:t> </a:t>
            </a:r>
            <a:r>
              <a:rPr lang="fr-FR" dirty="0" err="1" smtClean="0">
                <a:ea typeface="ＭＳ Ｐゴシック" pitchFamily="34" charset="-128"/>
              </a:rPr>
              <a:t>your</a:t>
            </a:r>
            <a:r>
              <a:rPr lang="fr-FR" dirty="0" smtClean="0">
                <a:ea typeface="ＭＳ Ｐゴシック" pitchFamily="34" charset="-128"/>
              </a:rPr>
              <a:t> </a:t>
            </a:r>
            <a:r>
              <a:rPr lang="fr-FR" dirty="0" err="1" smtClean="0">
                <a:ea typeface="ＭＳ Ｐゴシック" pitchFamily="34" charset="-128"/>
              </a:rPr>
              <a:t>own</a:t>
            </a:r>
            <a:r>
              <a:rPr lang="fr-FR" dirty="0" smtClean="0">
                <a:ea typeface="ＭＳ Ｐゴシック" pitchFamily="34" charset="-128"/>
              </a:rPr>
              <a:t> exceptions</a:t>
            </a:r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8713"/>
            <a:ext cx="8435975" cy="4230687"/>
          </a:xfrm>
        </p:spPr>
        <p:txBody>
          <a:bodyPr/>
          <a:lstStyle/>
          <a:p>
            <a:r>
              <a:rPr lang="fr-FR" dirty="0" err="1" smtClean="0"/>
              <a:t>Define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own</a:t>
            </a:r>
            <a:r>
              <a:rPr lang="fr-FR" dirty="0" smtClean="0"/>
              <a:t> </a:t>
            </a:r>
            <a:r>
              <a:rPr lang="fr-FR" dirty="0" err="1" smtClean="0"/>
              <a:t>logic</a:t>
            </a:r>
            <a:r>
              <a:rPr lang="fr-FR" dirty="0" smtClean="0"/>
              <a:t> in </a:t>
            </a:r>
            <a:r>
              <a:rPr lang="fr-FR" dirty="0" err="1" smtClean="0"/>
              <a:t>contructor</a:t>
            </a:r>
            <a:endParaRPr lang="fr-FR" dirty="0"/>
          </a:p>
          <a:p>
            <a:pPr lvl="1"/>
            <a:r>
              <a:rPr lang="fr-FR" dirty="0" err="1" smtClean="0"/>
              <a:t>Obviously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also</a:t>
            </a:r>
            <a:r>
              <a:rPr lang="fr-FR" dirty="0" smtClean="0"/>
              <a:t> </a:t>
            </a:r>
            <a:r>
              <a:rPr lang="fr-FR" dirty="0" err="1" smtClean="0"/>
              <a:t>extends</a:t>
            </a:r>
            <a:r>
              <a:rPr lang="fr-FR" dirty="0" smtClean="0"/>
              <a:t> an </a:t>
            </a:r>
            <a:r>
              <a:rPr lang="fr-FR" dirty="0" err="1" smtClean="0"/>
              <a:t>existing</a:t>
            </a:r>
            <a:r>
              <a:rPr lang="fr-FR" dirty="0" smtClean="0"/>
              <a:t> exception</a:t>
            </a:r>
            <a:endParaRPr lang="fr-FR" dirty="0"/>
          </a:p>
        </p:txBody>
      </p:sp>
      <p:sp>
        <p:nvSpPr>
          <p:cNvPr id="15" name="Rectangle à coins arrondis 4"/>
          <p:cNvSpPr/>
          <p:nvPr/>
        </p:nvSpPr>
        <p:spPr>
          <a:xfrm>
            <a:off x="179512" y="2281436"/>
            <a:ext cx="8785225" cy="27363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39688"/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public class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NegativeNumberException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 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extends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NumberException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 {</a:t>
            </a:r>
            <a:endParaRPr lang="en-US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  <a:sym typeface="Georgia" charset="0"/>
            </a:endParaRPr>
          </a:p>
          <a:p>
            <a:pPr marL="39688"/>
            <a:endParaRPr lang="en-US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  <a:sym typeface="Georgia" charset="0"/>
            </a:endParaRPr>
          </a:p>
          <a:p>
            <a:pPr marL="39688"/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      public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NegativeNumberException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(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) {</a:t>
            </a:r>
            <a:endParaRPr lang="en-US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  <a:sym typeface="Georgia" charset="0"/>
            </a:endParaRPr>
          </a:p>
          <a:p>
            <a:pPr marL="39688"/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            super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(</a:t>
            </a:r>
            <a:r>
              <a:rPr lang="en-US" b="1" dirty="0">
                <a:solidFill>
                  <a:srgbClr val="003DCC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"The number "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+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+</a:t>
            </a:r>
            <a:r>
              <a:rPr lang="en-US" b="1" dirty="0">
                <a:solidFill>
                  <a:srgbClr val="003DCC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" is negative"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);</a:t>
            </a:r>
          </a:p>
          <a:p>
            <a:pPr marL="39688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      }</a:t>
            </a:r>
            <a:endParaRPr lang="en-US" b="1" dirty="0">
              <a:solidFill>
                <a:srgbClr val="558E28"/>
              </a:solidFill>
              <a:latin typeface="Courier New" pitchFamily="49" charset="0"/>
              <a:cs typeface="Courier New" pitchFamily="49" charset="0"/>
              <a:sym typeface="Georgia" charset="0"/>
            </a:endParaRPr>
          </a:p>
          <a:p>
            <a:pPr marL="39688"/>
            <a:endParaRPr lang="en-US" b="1" dirty="0">
              <a:solidFill>
                <a:srgbClr val="558E28"/>
              </a:solidFill>
              <a:latin typeface="Courier New" pitchFamily="49" charset="0"/>
              <a:cs typeface="Courier New" pitchFamily="49" charset="0"/>
              <a:sym typeface="Georgia" charset="0"/>
            </a:endParaRPr>
          </a:p>
          <a:p>
            <a:pPr marL="39688"/>
            <a:r>
              <a:rPr lang="en-US" b="1" dirty="0">
                <a:solidFill>
                  <a:srgbClr val="558E28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      // This is valid exception too !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Georgia" charset="0"/>
            </a:endParaRPr>
          </a:p>
          <a:p>
            <a:pPr marL="39688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4492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Use </a:t>
            </a:r>
            <a:r>
              <a:rPr lang="fr-FR" dirty="0" err="1" smtClean="0">
                <a:ea typeface="ＭＳ Ｐゴシック" pitchFamily="34" charset="-128"/>
              </a:rPr>
              <a:t>it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Create</a:t>
            </a:r>
            <a:r>
              <a:rPr lang="fr-FR" dirty="0" smtClean="0">
                <a:ea typeface="ＭＳ Ｐゴシック" pitchFamily="34" charset="-128"/>
              </a:rPr>
              <a:t> </a:t>
            </a:r>
            <a:r>
              <a:rPr lang="fr-FR" dirty="0" err="1" smtClean="0">
                <a:ea typeface="ＭＳ Ｐゴシック" pitchFamily="34" charset="-128"/>
              </a:rPr>
              <a:t>your</a:t>
            </a:r>
            <a:r>
              <a:rPr lang="fr-FR" dirty="0" smtClean="0">
                <a:ea typeface="ＭＳ Ｐゴシック" pitchFamily="34" charset="-128"/>
              </a:rPr>
              <a:t> </a:t>
            </a:r>
            <a:r>
              <a:rPr lang="fr-FR" dirty="0" err="1" smtClean="0">
                <a:ea typeface="ＭＳ Ｐゴシック" pitchFamily="34" charset="-128"/>
              </a:rPr>
              <a:t>own</a:t>
            </a:r>
            <a:r>
              <a:rPr lang="fr-FR" dirty="0" smtClean="0">
                <a:ea typeface="ＭＳ Ｐゴシック" pitchFamily="34" charset="-128"/>
              </a:rPr>
              <a:t> exceptions</a:t>
            </a:r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8713"/>
            <a:ext cx="8435975" cy="4230687"/>
          </a:xfrm>
        </p:spPr>
        <p:txBody>
          <a:bodyPr/>
          <a:lstStyle/>
          <a:p>
            <a:r>
              <a:rPr lang="fr-FR" dirty="0" smtClean="0"/>
              <a:t>Just </a:t>
            </a:r>
            <a:r>
              <a:rPr lang="fr-FR" dirty="0" err="1" smtClean="0"/>
              <a:t>like</a:t>
            </a:r>
            <a:r>
              <a:rPr lang="fr-FR" dirty="0" smtClean="0"/>
              <a:t> </a:t>
            </a:r>
            <a:r>
              <a:rPr lang="fr-FR" dirty="0" err="1" smtClean="0"/>
              <a:t>any</a:t>
            </a:r>
            <a:r>
              <a:rPr lang="fr-FR" dirty="0" smtClean="0"/>
              <a:t> </a:t>
            </a:r>
            <a:r>
              <a:rPr lang="fr-FR" dirty="0" err="1" smtClean="0"/>
              <a:t>other</a:t>
            </a:r>
            <a:r>
              <a:rPr lang="fr-FR" dirty="0" smtClean="0"/>
              <a:t> exceptions:</a:t>
            </a:r>
            <a:endParaRPr lang="fr-FR" dirty="0"/>
          </a:p>
        </p:txBody>
      </p:sp>
      <p:sp>
        <p:nvSpPr>
          <p:cNvPr id="15" name="Rectangle à coins arrondis 4"/>
          <p:cNvSpPr/>
          <p:nvPr/>
        </p:nvSpPr>
        <p:spPr>
          <a:xfrm>
            <a:off x="179512" y="1705372"/>
            <a:ext cx="8785225" cy="33123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39688"/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public void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throw1()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 throws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MyException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 {</a:t>
            </a:r>
            <a:endParaRPr lang="en-US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  <a:sym typeface="Georgia" charset="0"/>
            </a:endParaRPr>
          </a:p>
          <a:p>
            <a:pPr marL="39688"/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      throw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 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MyException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();</a:t>
            </a:r>
          </a:p>
          <a:p>
            <a:pPr marL="39688">
              <a:spcAft>
                <a:spcPts val="1200"/>
              </a:spcAft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}</a:t>
            </a:r>
            <a:endParaRPr lang="en-US" b="1" dirty="0" smtClean="0">
              <a:solidFill>
                <a:srgbClr val="660066"/>
              </a:solidFill>
              <a:latin typeface="Courier New" pitchFamily="49" charset="0"/>
              <a:cs typeface="Courier New" pitchFamily="49" charset="0"/>
              <a:sym typeface="Georgia" charset="0"/>
            </a:endParaRPr>
          </a:p>
          <a:p>
            <a:pPr marL="39688"/>
            <a:r>
              <a:rPr lang="en-US" b="1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public 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void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throw2() {</a:t>
            </a:r>
            <a:endParaRPr lang="en-US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  <a:sym typeface="Georgia" charset="0"/>
            </a:endParaRPr>
          </a:p>
          <a:p>
            <a:pPr marL="39688"/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  try</a:t>
            </a:r>
            <a:r>
              <a:rPr lang="en-US" b="1" dirty="0">
                <a:solidFill>
                  <a:srgbClr val="558E28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{</a:t>
            </a:r>
            <a:endParaRPr lang="en-US" b="1" dirty="0">
              <a:solidFill>
                <a:srgbClr val="558E28"/>
              </a:solidFill>
              <a:latin typeface="Courier New" pitchFamily="49" charset="0"/>
              <a:cs typeface="Courier New" pitchFamily="49" charset="0"/>
              <a:sym typeface="Georgia" charset="0"/>
            </a:endParaRPr>
          </a:p>
          <a:p>
            <a:pPr marL="39688"/>
            <a:r>
              <a:rPr lang="en-US" b="1" dirty="0">
                <a:solidFill>
                  <a:srgbClr val="558E28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    // Do some stuff</a:t>
            </a:r>
            <a:endParaRPr lang="en-US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  <a:sym typeface="Georgia" charset="0"/>
            </a:endParaRPr>
          </a:p>
          <a:p>
            <a:pPr marL="39688"/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    if</a:t>
            </a:r>
            <a:r>
              <a:rPr lang="en-US" b="1" dirty="0">
                <a:solidFill>
                  <a:srgbClr val="558E28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(a == -2) </a:t>
            </a:r>
            <a:r>
              <a:rPr lang="en-US" b="1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throw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 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NegativeNumberException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(a);</a:t>
            </a:r>
          </a:p>
          <a:p>
            <a:pPr marL="39688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 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}</a:t>
            </a:r>
            <a:r>
              <a:rPr lang="en-US" b="1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 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catch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 (Exception e) {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39688"/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e.printStackTrace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();</a:t>
            </a:r>
          </a:p>
          <a:p>
            <a:pPr marL="39688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 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}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Georgia" charset="0"/>
            </a:endParaRPr>
          </a:p>
          <a:p>
            <a:pPr marL="39688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Georgia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8566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Exercises</a:t>
            </a:r>
            <a:r>
              <a:rPr lang="fr-FR" dirty="0" smtClean="0"/>
              <a:t> (1/3)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Update </a:t>
            </a:r>
            <a:r>
              <a:rPr lang="fr-FR" dirty="0" err="1"/>
              <a:t>your</a:t>
            </a:r>
            <a:r>
              <a:rPr lang="fr-FR" dirty="0"/>
              <a:t> main </a:t>
            </a:r>
            <a:r>
              <a:rPr lang="fr-FR" dirty="0" err="1"/>
              <a:t>method</a:t>
            </a:r>
            <a:r>
              <a:rPr lang="fr-FR" dirty="0"/>
              <a:t> </a:t>
            </a:r>
            <a:r>
              <a:rPr lang="fr-FR" dirty="0" smtClean="0"/>
              <a:t>:</a:t>
            </a:r>
            <a:endParaRPr lang="fr-FR" dirty="0"/>
          </a:p>
          <a:p>
            <a:pPr lvl="1"/>
            <a:r>
              <a:rPr lang="fr-FR" dirty="0" err="1"/>
              <a:t>At</a:t>
            </a:r>
            <a:r>
              <a:rPr lang="fr-FR" dirty="0"/>
              <a:t> the </a:t>
            </a:r>
            <a:r>
              <a:rPr lang="fr-FR" dirty="0" err="1"/>
              <a:t>beginning</a:t>
            </a:r>
            <a:r>
              <a:rPr lang="fr-FR" dirty="0"/>
              <a:t> of the </a:t>
            </a:r>
            <a:r>
              <a:rPr lang="fr-FR" dirty="0" err="1"/>
              <a:t>execution</a:t>
            </a:r>
            <a:r>
              <a:rPr lang="fr-FR" dirty="0"/>
              <a:t>, the program must </a:t>
            </a:r>
            <a:r>
              <a:rPr lang="fr-FR" dirty="0" err="1"/>
              <a:t>ask</a:t>
            </a:r>
            <a:r>
              <a:rPr lang="fr-FR" dirty="0"/>
              <a:t> to the user to enter the </a:t>
            </a:r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columns</a:t>
            </a:r>
            <a:r>
              <a:rPr lang="fr-FR" dirty="0"/>
              <a:t> and </a:t>
            </a:r>
            <a:r>
              <a:rPr lang="fr-FR" dirty="0" err="1"/>
              <a:t>rows</a:t>
            </a:r>
            <a:r>
              <a:rPr lang="fr-FR" dirty="0"/>
              <a:t> </a:t>
            </a:r>
            <a:r>
              <a:rPr lang="fr-FR" dirty="0" err="1"/>
              <a:t>he</a:t>
            </a:r>
            <a:r>
              <a:rPr lang="fr-FR" dirty="0"/>
              <a:t> </a:t>
            </a:r>
            <a:r>
              <a:rPr lang="fr-FR" dirty="0" err="1"/>
              <a:t>want</a:t>
            </a:r>
            <a:r>
              <a:rPr lang="fr-FR" dirty="0"/>
              <a:t> for </a:t>
            </a:r>
            <a:r>
              <a:rPr lang="fr-FR" dirty="0" err="1"/>
              <a:t>his</a:t>
            </a:r>
            <a:r>
              <a:rPr lang="fr-FR" dirty="0"/>
              <a:t> world</a:t>
            </a:r>
            <a:r>
              <a:rPr lang="fr-FR" dirty="0" smtClean="0"/>
              <a:t>.</a:t>
            </a:r>
            <a:endParaRPr lang="fr-FR" dirty="0"/>
          </a:p>
          <a:p>
            <a:pPr lvl="1"/>
            <a:r>
              <a:rPr lang="fr-FR" dirty="0"/>
              <a:t>Use the Scanner class to </a:t>
            </a:r>
            <a:r>
              <a:rPr lang="fr-FR" dirty="0" err="1"/>
              <a:t>retrieve</a:t>
            </a:r>
            <a:r>
              <a:rPr lang="fr-FR" dirty="0"/>
              <a:t> the use input (look </a:t>
            </a:r>
            <a:r>
              <a:rPr lang="fr-FR" dirty="0" err="1"/>
              <a:t>at</a:t>
            </a:r>
            <a:r>
              <a:rPr lang="fr-FR" dirty="0"/>
              <a:t> the </a:t>
            </a:r>
            <a:r>
              <a:rPr lang="fr-FR" dirty="0" err="1"/>
              <a:t>Javadoc</a:t>
            </a:r>
            <a:r>
              <a:rPr lang="fr-FR" dirty="0"/>
              <a:t> for more information).</a:t>
            </a:r>
          </a:p>
          <a:p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/>
              <a:t>The </a:t>
            </a:r>
            <a:r>
              <a:rPr lang="fr-FR" dirty="0" err="1" smtClean="0"/>
              <a:t>try</a:t>
            </a:r>
            <a:r>
              <a:rPr lang="fr-FR" dirty="0" smtClean="0"/>
              <a:t>/catch/</a:t>
            </a:r>
            <a:r>
              <a:rPr lang="fr-FR" dirty="0" err="1" smtClean="0"/>
              <a:t>finally</a:t>
            </a:r>
            <a:r>
              <a:rPr lang="fr-FR" dirty="0" smtClean="0"/>
              <a:t> blocks</a:t>
            </a:r>
            <a:endParaRPr lang="fr-FR" dirty="0"/>
          </a:p>
        </p:txBody>
      </p:sp>
      <p:pic>
        <p:nvPicPr>
          <p:cNvPr id="10242" name="Picture 2" descr="D:\Users\Renaud\Desktop\StageFinEtudesSupinfo\Icons-New\v3\Min\Exerci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196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Screen shot 2011-05-01 at 6.52.5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790" y="3937620"/>
            <a:ext cx="6224420" cy="1080120"/>
          </a:xfrm>
          <a:prstGeom prst="rect">
            <a:avLst/>
          </a:prstGeom>
          <a:ln w="3175" cmpd="sng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423739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Exercises</a:t>
            </a:r>
            <a:r>
              <a:rPr lang="fr-FR" dirty="0" smtClean="0"/>
              <a:t> (2/3)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Run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program and enter a </a:t>
            </a:r>
            <a:r>
              <a:rPr lang="fr-FR" dirty="0" err="1"/>
              <a:t>bad</a:t>
            </a:r>
            <a:r>
              <a:rPr lang="fr-FR" dirty="0"/>
              <a:t> value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demand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to enter </a:t>
            </a:r>
            <a:r>
              <a:rPr lang="fr-FR" dirty="0" err="1"/>
              <a:t>column</a:t>
            </a:r>
            <a:r>
              <a:rPr lang="fr-FR" dirty="0"/>
              <a:t> or </a:t>
            </a:r>
            <a:r>
              <a:rPr lang="fr-FR" dirty="0" err="1"/>
              <a:t>row</a:t>
            </a:r>
            <a:r>
              <a:rPr lang="fr-FR" dirty="0"/>
              <a:t> </a:t>
            </a:r>
            <a:r>
              <a:rPr lang="fr-FR" dirty="0" err="1"/>
              <a:t>number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You must </a:t>
            </a:r>
            <a:r>
              <a:rPr lang="fr-FR" dirty="0" err="1"/>
              <a:t>see</a:t>
            </a:r>
            <a:r>
              <a:rPr lang="fr-FR" dirty="0"/>
              <a:t> a </a:t>
            </a:r>
            <a:r>
              <a:rPr lang="fr-FR" dirty="0" err="1"/>
              <a:t>pretty</a:t>
            </a:r>
            <a:r>
              <a:rPr lang="fr-FR" dirty="0"/>
              <a:t> exception…</a:t>
            </a:r>
          </a:p>
          <a:p>
            <a:endParaRPr lang="fr-FR" dirty="0"/>
          </a:p>
          <a:p>
            <a:r>
              <a:rPr lang="fr-FR" dirty="0"/>
              <a:t>Use </a:t>
            </a:r>
            <a:r>
              <a:rPr lang="fr-FR" dirty="0" err="1"/>
              <a:t>try</a:t>
            </a:r>
            <a:r>
              <a:rPr lang="fr-FR" dirty="0"/>
              <a:t> / catch block to manage </a:t>
            </a:r>
            <a:r>
              <a:rPr lang="fr-FR" dirty="0" err="1"/>
              <a:t>bad</a:t>
            </a:r>
            <a:r>
              <a:rPr lang="fr-FR" dirty="0"/>
              <a:t> user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entry </a:t>
            </a:r>
            <a:r>
              <a:rPr lang="fr-FR" dirty="0" err="1"/>
              <a:t>without</a:t>
            </a:r>
            <a:r>
              <a:rPr lang="fr-FR" dirty="0"/>
              <a:t> </a:t>
            </a:r>
            <a:r>
              <a:rPr lang="fr-FR" dirty="0" err="1"/>
              <a:t>make</a:t>
            </a:r>
            <a:r>
              <a:rPr lang="fr-FR" dirty="0"/>
              <a:t> stop </a:t>
            </a:r>
            <a:r>
              <a:rPr lang="fr-FR" dirty="0" err="1"/>
              <a:t>your</a:t>
            </a:r>
            <a:r>
              <a:rPr lang="fr-FR" dirty="0"/>
              <a:t> program !</a:t>
            </a:r>
          </a:p>
          <a:p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/>
              <a:t>The </a:t>
            </a:r>
            <a:r>
              <a:rPr lang="fr-FR" dirty="0" err="1" smtClean="0"/>
              <a:t>try</a:t>
            </a:r>
            <a:r>
              <a:rPr lang="fr-FR" dirty="0" smtClean="0"/>
              <a:t>/catch/</a:t>
            </a:r>
            <a:r>
              <a:rPr lang="fr-FR" dirty="0" err="1" smtClean="0"/>
              <a:t>finally</a:t>
            </a:r>
            <a:r>
              <a:rPr lang="fr-FR" dirty="0" smtClean="0"/>
              <a:t> blocks</a:t>
            </a:r>
            <a:endParaRPr lang="fr-FR" dirty="0"/>
          </a:p>
        </p:txBody>
      </p:sp>
      <p:pic>
        <p:nvPicPr>
          <p:cNvPr id="10242" name="Picture 2" descr="D:\Users\Renaud\Desktop\StageFinEtudesSupinfo\Icons-New\v3\Min\Exerci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196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0312" y="3577580"/>
            <a:ext cx="15113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492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Course pla</a:t>
            </a:r>
            <a:r>
              <a:rPr lang="fr-FR" dirty="0">
                <a:ea typeface="ＭＳ Ｐゴシック" pitchFamily="34" charset="-128"/>
              </a:rPr>
              <a:t>n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35842" name="Espace réservé du contenu 2"/>
          <p:cNvSpPr>
            <a:spLocks noGrp="1"/>
          </p:cNvSpPr>
          <p:nvPr>
            <p:ph idx="1"/>
          </p:nvPr>
        </p:nvSpPr>
        <p:spPr>
          <a:xfrm>
            <a:off x="2699792" y="1128713"/>
            <a:ext cx="6193383" cy="4230687"/>
          </a:xfrm>
        </p:spPr>
        <p:txBody>
          <a:bodyPr/>
          <a:lstStyle/>
          <a:p>
            <a:pPr lvl="1">
              <a:spcAft>
                <a:spcPts val="600"/>
              </a:spcAft>
            </a:pPr>
            <a:r>
              <a:rPr lang="en-US" b="1" dirty="0"/>
              <a:t>Introduction</a:t>
            </a:r>
            <a:r>
              <a:rPr lang="en-US" dirty="0"/>
              <a:t>. What are exceptions?</a:t>
            </a:r>
          </a:p>
          <a:p>
            <a:pPr lvl="1">
              <a:spcAft>
                <a:spcPts val="600"/>
              </a:spcAft>
            </a:pPr>
            <a:r>
              <a:rPr lang="en-US" b="1" dirty="0"/>
              <a:t>The try/catch/finally blocks</a:t>
            </a:r>
            <a:r>
              <a:rPr lang="en-US" dirty="0"/>
              <a:t>. Several ways to handle them.</a:t>
            </a:r>
          </a:p>
          <a:p>
            <a:pPr lvl="1">
              <a:spcAft>
                <a:spcPts val="600"/>
              </a:spcAft>
            </a:pPr>
            <a:r>
              <a:rPr lang="en-US" b="1" dirty="0"/>
              <a:t>The throw/throws keywords</a:t>
            </a:r>
            <a:r>
              <a:rPr lang="en-US" dirty="0"/>
              <a:t>. Centralize handling and throw exception.</a:t>
            </a:r>
          </a:p>
          <a:p>
            <a:pPr lvl="1">
              <a:spcAft>
                <a:spcPts val="600"/>
              </a:spcAft>
            </a:pPr>
            <a:r>
              <a:rPr lang="en-US" b="1" dirty="0"/>
              <a:t>Create your own exceptions</a:t>
            </a:r>
            <a:r>
              <a:rPr lang="en-US" dirty="0"/>
              <a:t>. What to do to redefine the process?</a:t>
            </a:r>
          </a:p>
          <a:p>
            <a:pPr lvl="1">
              <a:spcAft>
                <a:spcPts val="600"/>
              </a:spcAft>
            </a:pPr>
            <a:r>
              <a:rPr lang="en-US" b="1" dirty="0"/>
              <a:t>Read a Stack Trace.</a:t>
            </a:r>
            <a:r>
              <a:rPr lang="en-US" dirty="0"/>
              <a:t> How understand a Stack Trace.</a:t>
            </a:r>
            <a:endParaRPr lang="en-US" b="1" dirty="0"/>
          </a:p>
        </p:txBody>
      </p:sp>
      <p:sp>
        <p:nvSpPr>
          <p:cNvPr id="35843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Exceptions</a:t>
            </a:r>
          </a:p>
        </p:txBody>
      </p:sp>
      <p:pic>
        <p:nvPicPr>
          <p:cNvPr id="7" name="Picture 8" descr="200138722-0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417340"/>
            <a:ext cx="2472195" cy="3712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 descr="D:\Users\Renaud\Desktop\StageFinEtudesSupinfo\Icons-New\v3\Min\Pla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196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Exercises</a:t>
            </a:r>
            <a:r>
              <a:rPr lang="fr-FR" dirty="0" smtClean="0"/>
              <a:t> (3/3)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bad</a:t>
            </a:r>
            <a:r>
              <a:rPr lang="fr-FR" dirty="0" smtClean="0"/>
              <a:t> values are </a:t>
            </a:r>
            <a:r>
              <a:rPr lang="fr-FR" dirty="0" err="1" smtClean="0"/>
              <a:t>passed</a:t>
            </a:r>
            <a:r>
              <a:rPr lang="fr-FR" dirty="0" smtClean="0"/>
              <a:t> to the world </a:t>
            </a:r>
            <a:r>
              <a:rPr lang="fr-FR" dirty="0" err="1" smtClean="0"/>
              <a:t>constructors</a:t>
            </a:r>
            <a:r>
              <a:rPr lang="fr-FR" dirty="0" smtClean="0"/>
              <a:t>, exception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thrown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not </a:t>
            </a:r>
            <a:r>
              <a:rPr lang="fr-FR" dirty="0" err="1" smtClean="0"/>
              <a:t>very</a:t>
            </a:r>
            <a:r>
              <a:rPr lang="fr-FR" dirty="0" smtClean="0"/>
              <a:t> explicit… </a:t>
            </a:r>
            <a:r>
              <a:rPr lang="fr-FR" dirty="0" err="1" smtClean="0"/>
              <a:t>Why</a:t>
            </a:r>
            <a:r>
              <a:rPr lang="fr-FR" dirty="0" smtClean="0"/>
              <a:t> </a:t>
            </a:r>
            <a:r>
              <a:rPr lang="fr-FR" dirty="0" err="1" smtClean="0"/>
              <a:t>NegativeArraySizeException</a:t>
            </a:r>
            <a:r>
              <a:rPr lang="fr-FR" dirty="0" smtClean="0"/>
              <a:t>?</a:t>
            </a:r>
          </a:p>
          <a:p>
            <a:pPr lvl="1"/>
            <a:r>
              <a:rPr lang="fr-FR" dirty="0" smtClean="0"/>
              <a:t>The </a:t>
            </a:r>
            <a:r>
              <a:rPr lang="fr-FR" dirty="0"/>
              <a:t>user of the class must look </a:t>
            </a:r>
            <a:r>
              <a:rPr lang="fr-FR" dirty="0" err="1"/>
              <a:t>at</a:t>
            </a:r>
            <a:r>
              <a:rPr lang="fr-FR" dirty="0"/>
              <a:t> </a:t>
            </a:r>
            <a:r>
              <a:rPr lang="fr-FR" dirty="0" err="1"/>
              <a:t>inside</a:t>
            </a:r>
            <a:r>
              <a:rPr lang="fr-FR" dirty="0"/>
              <a:t> the World class to </a:t>
            </a:r>
            <a:r>
              <a:rPr lang="fr-FR" dirty="0" err="1"/>
              <a:t>well</a:t>
            </a:r>
            <a:r>
              <a:rPr lang="fr-FR" dirty="0"/>
              <a:t> </a:t>
            </a:r>
            <a:r>
              <a:rPr lang="fr-FR" dirty="0" err="1"/>
              <a:t>understand</a:t>
            </a:r>
            <a:r>
              <a:rPr lang="fr-FR" dirty="0"/>
              <a:t> </a:t>
            </a:r>
            <a:r>
              <a:rPr lang="fr-FR" dirty="0" err="1"/>
              <a:t>where</a:t>
            </a:r>
            <a:r>
              <a:rPr lang="fr-FR" dirty="0"/>
              <a:t> the </a:t>
            </a:r>
            <a:r>
              <a:rPr lang="fr-FR" dirty="0" err="1"/>
              <a:t>problem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 smtClean="0"/>
              <a:t>…</a:t>
            </a:r>
            <a:endParaRPr lang="fr-FR" dirty="0"/>
          </a:p>
          <a:p>
            <a:r>
              <a:rPr lang="fr-FR" dirty="0" err="1"/>
              <a:t>Improve</a:t>
            </a:r>
            <a:r>
              <a:rPr lang="fr-FR" dirty="0"/>
              <a:t> the </a:t>
            </a:r>
            <a:r>
              <a:rPr lang="fr-FR" dirty="0" err="1"/>
              <a:t>clarity</a:t>
            </a:r>
            <a:r>
              <a:rPr lang="fr-FR" dirty="0"/>
              <a:t> of the exceptions :</a:t>
            </a:r>
          </a:p>
          <a:p>
            <a:pPr lvl="1"/>
            <a:r>
              <a:rPr lang="fr-FR" dirty="0"/>
              <a:t>Update the World class </a:t>
            </a:r>
            <a:r>
              <a:rPr lang="fr-FR" dirty="0" err="1"/>
              <a:t>constructors</a:t>
            </a:r>
            <a:r>
              <a:rPr lang="fr-FR" dirty="0"/>
              <a:t> :</a:t>
            </a:r>
          </a:p>
          <a:p>
            <a:pPr lvl="2"/>
            <a:r>
              <a:rPr lang="fr-FR" dirty="0"/>
              <a:t>Check </a:t>
            </a:r>
            <a:r>
              <a:rPr lang="fr-FR" dirty="0" err="1"/>
              <a:t>that</a:t>
            </a:r>
            <a:r>
              <a:rPr lang="fr-FR" dirty="0"/>
              <a:t> the values </a:t>
            </a:r>
            <a:r>
              <a:rPr lang="fr-FR" dirty="0" err="1"/>
              <a:t>received</a:t>
            </a:r>
            <a:r>
              <a:rPr lang="fr-FR" dirty="0"/>
              <a:t> in </a:t>
            </a:r>
            <a:r>
              <a:rPr lang="fr-FR" dirty="0" err="1"/>
              <a:t>parameters</a:t>
            </a:r>
            <a:r>
              <a:rPr lang="fr-FR" dirty="0"/>
              <a:t> are </a:t>
            </a:r>
            <a:r>
              <a:rPr lang="fr-FR" dirty="0" err="1"/>
              <a:t>valid</a:t>
            </a:r>
            <a:r>
              <a:rPr lang="fr-FR" dirty="0"/>
              <a:t>.</a:t>
            </a:r>
          </a:p>
          <a:p>
            <a:pPr lvl="2"/>
            <a:r>
              <a:rPr lang="fr-FR" dirty="0"/>
              <a:t>If not, </a:t>
            </a:r>
            <a:r>
              <a:rPr lang="fr-FR" dirty="0" err="1"/>
              <a:t>throw</a:t>
            </a:r>
            <a:r>
              <a:rPr lang="fr-FR" dirty="0"/>
              <a:t> an </a:t>
            </a:r>
            <a:r>
              <a:rPr lang="fr-FR" dirty="0" err="1"/>
              <a:t>InvalidArgumentException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an </a:t>
            </a:r>
            <a:r>
              <a:rPr lang="fr-FR" dirty="0" err="1"/>
              <a:t>explanatory</a:t>
            </a:r>
            <a:r>
              <a:rPr lang="fr-FR" dirty="0"/>
              <a:t> message.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/>
              <a:t>The </a:t>
            </a:r>
            <a:r>
              <a:rPr lang="fr-FR" dirty="0" err="1" smtClean="0"/>
              <a:t>try</a:t>
            </a:r>
            <a:r>
              <a:rPr lang="fr-FR" dirty="0" smtClean="0"/>
              <a:t>/catch/</a:t>
            </a:r>
            <a:r>
              <a:rPr lang="fr-FR" dirty="0" err="1" smtClean="0"/>
              <a:t>finally</a:t>
            </a:r>
            <a:r>
              <a:rPr lang="fr-FR" dirty="0" smtClean="0"/>
              <a:t> blocks</a:t>
            </a:r>
            <a:endParaRPr lang="fr-FR" dirty="0"/>
          </a:p>
        </p:txBody>
      </p:sp>
      <p:pic>
        <p:nvPicPr>
          <p:cNvPr id="10242" name="Picture 2" descr="D:\Users\Renaud\Desktop\StageFinEtudesSupinfo\Icons-New\v3\Min\Exerci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196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3529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/>
          <a:lstStyle/>
          <a:p>
            <a:pPr>
              <a:defRPr/>
            </a:pPr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fr-FR" dirty="0" smtClean="0"/>
              <a:t>Exceptions</a:t>
            </a:r>
            <a:endParaRPr lang="fr-FR" dirty="0"/>
          </a:p>
        </p:txBody>
      </p:sp>
      <p:pic>
        <p:nvPicPr>
          <p:cNvPr id="5" name="Picture 9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216" y="1993404"/>
            <a:ext cx="2339975" cy="233997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637674" y="4513684"/>
            <a:ext cx="5868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+mn-lt"/>
              </a:rPr>
              <a:t>How to manage abnormal situations in Java?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Definition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101119"/>
            <a:ext cx="8435975" cy="1512763"/>
          </a:xfrm>
        </p:spPr>
        <p:txBody>
          <a:bodyPr/>
          <a:lstStyle/>
          <a:p>
            <a:pPr marL="0" indent="0" algn="r">
              <a:buNone/>
            </a:pPr>
            <a:r>
              <a:rPr lang="en-US" b="1" dirty="0" smtClean="0"/>
              <a:t>“An </a:t>
            </a:r>
            <a:r>
              <a:rPr lang="en-US" b="1" dirty="0"/>
              <a:t>exception is an event, which occurs during the execution of a program, that disrupts the normal flow of the program's instructions</a:t>
            </a:r>
            <a:r>
              <a:rPr lang="en-US" b="1" dirty="0" smtClean="0"/>
              <a:t>.”</a:t>
            </a:r>
          </a:p>
          <a:p>
            <a:pPr marL="0" indent="0" algn="r">
              <a:buNone/>
            </a:pPr>
            <a:r>
              <a:rPr lang="en-US" b="1" i="1" dirty="0" smtClean="0"/>
              <a:t>– Sun Microsystems</a:t>
            </a:r>
            <a:endParaRPr lang="en-US" b="1" i="1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/>
              <a:t>Exceptions</a:t>
            </a:r>
            <a:endParaRPr lang="fr-FR" dirty="0"/>
          </a:p>
        </p:txBody>
      </p:sp>
      <p:pic>
        <p:nvPicPr>
          <p:cNvPr id="2050" name="Picture 2" descr="D:\Users\Renaud\Desktop\StageFinEtudesSupinfo\Icons-New\v3\PPT\Quotation_ForMo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196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000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What</a:t>
            </a:r>
            <a:r>
              <a:rPr lang="fr-FR" dirty="0" smtClean="0">
                <a:ea typeface="ＭＳ Ｐゴシック" pitchFamily="34" charset="-128"/>
              </a:rPr>
              <a:t> </a:t>
            </a:r>
            <a:r>
              <a:rPr lang="fr-FR" dirty="0" err="1" smtClean="0">
                <a:ea typeface="ＭＳ Ｐゴシック" pitchFamily="34" charset="-128"/>
              </a:rPr>
              <a:t>is</a:t>
            </a:r>
            <a:r>
              <a:rPr lang="fr-FR" dirty="0" smtClean="0">
                <a:ea typeface="ＭＳ Ｐゴシック" pitchFamily="34" charset="-128"/>
              </a:rPr>
              <a:t> an exception?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Introduction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1"/>
          <p:cNvSpPr>
            <a:spLocks/>
          </p:cNvSpPr>
          <p:nvPr/>
        </p:nvSpPr>
        <p:spPr bwMode="auto">
          <a:xfrm>
            <a:off x="990228" y="2320652"/>
            <a:ext cx="2933700" cy="1905000"/>
          </a:xfrm>
          <a:prstGeom prst="roundRect">
            <a:avLst>
              <a:gd name="adj" fmla="val 9995"/>
            </a:avLst>
          </a:prstGeom>
          <a:solidFill>
            <a:srgbClr val="D2E0ED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40639" bIns="0" anchor="ctr"/>
          <a:lstStyle/>
          <a:p>
            <a:pPr marL="39688"/>
            <a:r>
              <a:rPr lang="en-US" sz="1400" dirty="0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...</a:t>
            </a:r>
          </a:p>
          <a:p>
            <a:pPr marL="39688"/>
            <a:r>
              <a:rPr lang="en-US" sz="1400" b="1" dirty="0">
                <a:solidFill>
                  <a:srgbClr val="4D0069"/>
                </a:solidFill>
                <a:latin typeface="Georgia" pitchFamily="18" charset="0"/>
                <a:sym typeface="Georgia" pitchFamily="18" charset="0"/>
              </a:rPr>
              <a:t>public</a:t>
            </a:r>
            <a:r>
              <a:rPr lang="en-US" sz="1400" dirty="0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 </a:t>
            </a:r>
            <a:r>
              <a:rPr lang="en-US" sz="1400" b="1" dirty="0">
                <a:solidFill>
                  <a:srgbClr val="4D0069"/>
                </a:solidFill>
                <a:latin typeface="Georgia" pitchFamily="18" charset="0"/>
                <a:sym typeface="Georgia" pitchFamily="18" charset="0"/>
              </a:rPr>
              <a:t>void</a:t>
            </a:r>
            <a:r>
              <a:rPr lang="en-US" sz="1400" dirty="0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doSomething</a:t>
            </a:r>
            <a:r>
              <a:rPr lang="en-US" sz="1400" dirty="0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() {</a:t>
            </a:r>
          </a:p>
          <a:p>
            <a:pPr marL="39688"/>
            <a:r>
              <a:rPr lang="en-US" sz="1400" dirty="0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      </a:t>
            </a:r>
            <a:r>
              <a:rPr lang="en-US" sz="1400" dirty="0" err="1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doSomeStuff</a:t>
            </a:r>
            <a:r>
              <a:rPr lang="en-US" sz="1400" dirty="0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();</a:t>
            </a:r>
          </a:p>
          <a:p>
            <a:pPr marL="39688"/>
            <a:r>
              <a:rPr lang="en-US" sz="1400" dirty="0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      </a:t>
            </a:r>
            <a:r>
              <a:rPr lang="en-US" sz="1400" dirty="0" err="1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doSomeOtherStuff</a:t>
            </a:r>
            <a:r>
              <a:rPr lang="en-US" sz="1400" dirty="0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();</a:t>
            </a:r>
          </a:p>
          <a:p>
            <a:pPr marL="39688"/>
            <a:r>
              <a:rPr lang="en-US" sz="1400" dirty="0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      </a:t>
            </a:r>
            <a:r>
              <a:rPr lang="en-US" sz="1400" dirty="0" err="1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doItAgain</a:t>
            </a:r>
            <a:r>
              <a:rPr lang="en-US" sz="1400" dirty="0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();</a:t>
            </a:r>
          </a:p>
          <a:p>
            <a:pPr marL="39688"/>
            <a:r>
              <a:rPr lang="en-US" sz="1400" dirty="0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}</a:t>
            </a:r>
          </a:p>
          <a:p>
            <a:pPr marL="39688"/>
            <a:r>
              <a:rPr lang="en-US" sz="1400" dirty="0">
                <a:solidFill>
                  <a:schemeClr val="tx1"/>
                </a:solidFill>
                <a:latin typeface="Georgia" pitchFamily="18" charset="0"/>
                <a:sym typeface="Georgia" pitchFamily="18" charset="0"/>
              </a:rPr>
              <a:t>...</a:t>
            </a:r>
          </a:p>
        </p:txBody>
      </p:sp>
      <p:sp>
        <p:nvSpPr>
          <p:cNvPr id="10" name="Rectangle 11"/>
          <p:cNvSpPr>
            <a:spLocks/>
          </p:cNvSpPr>
          <p:nvPr/>
        </p:nvSpPr>
        <p:spPr bwMode="auto">
          <a:xfrm>
            <a:off x="6242100" y="1044352"/>
            <a:ext cx="2413000" cy="571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/>
            <a:r>
              <a:rPr lang="en-US" sz="2000" b="1" dirty="0">
                <a:solidFill>
                  <a:srgbClr val="777777"/>
                </a:solidFill>
                <a:cs typeface="Arial" pitchFamily="34" charset="0"/>
              </a:rPr>
              <a:t>Exception</a:t>
            </a:r>
            <a:br>
              <a:rPr lang="en-US" sz="2000" b="1" dirty="0">
                <a:solidFill>
                  <a:srgbClr val="777777"/>
                </a:solidFill>
                <a:cs typeface="Arial" pitchFamily="34" charset="0"/>
              </a:rPr>
            </a:br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This is an exception</a:t>
            </a:r>
          </a:p>
        </p:txBody>
      </p:sp>
      <p:sp>
        <p:nvSpPr>
          <p:cNvPr id="11" name="Rectangle 15"/>
          <p:cNvSpPr>
            <a:spLocks/>
          </p:cNvSpPr>
          <p:nvPr/>
        </p:nvSpPr>
        <p:spPr bwMode="auto">
          <a:xfrm>
            <a:off x="6516216" y="2065412"/>
            <a:ext cx="2374900" cy="863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/>
            <a:r>
              <a:rPr lang="en-US" sz="2000" b="1" dirty="0">
                <a:solidFill>
                  <a:srgbClr val="777777"/>
                </a:solidFill>
                <a:cs typeface="Arial" pitchFamily="34" charset="0"/>
              </a:rPr>
              <a:t>An error ?</a:t>
            </a:r>
            <a:br>
              <a:rPr lang="en-US" sz="2000" b="1" dirty="0">
                <a:solidFill>
                  <a:srgbClr val="777777"/>
                </a:solidFill>
                <a:cs typeface="Arial" pitchFamily="34" charset="0"/>
              </a:rPr>
            </a:br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No, this is NOT necessarily an error</a:t>
            </a:r>
          </a:p>
        </p:txBody>
      </p:sp>
      <p:sp>
        <p:nvSpPr>
          <p:cNvPr id="12" name="Rectangle 16"/>
          <p:cNvSpPr>
            <a:spLocks/>
          </p:cNvSpPr>
          <p:nvPr/>
        </p:nvSpPr>
        <p:spPr bwMode="auto">
          <a:xfrm>
            <a:off x="6479480" y="3937620"/>
            <a:ext cx="2413000" cy="863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/>
            <a:r>
              <a:rPr lang="en-US" sz="2000" b="1" dirty="0">
                <a:solidFill>
                  <a:srgbClr val="777777"/>
                </a:solidFill>
                <a:cs typeface="Arial" pitchFamily="34" charset="0"/>
              </a:rPr>
              <a:t>Kinds</a:t>
            </a:r>
            <a:br>
              <a:rPr lang="en-US" sz="2000" b="1" dirty="0">
                <a:solidFill>
                  <a:srgbClr val="777777"/>
                </a:solidFill>
                <a:cs typeface="Arial" pitchFamily="34" charset="0"/>
              </a:rPr>
            </a:br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There are 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two kinds 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of exceptions</a:t>
            </a:r>
          </a:p>
          <a:p>
            <a:pPr algn="r"/>
            <a:r>
              <a:rPr lang="en-US" sz="2000" i="1" dirty="0">
                <a:solidFill>
                  <a:schemeClr val="tx1"/>
                </a:solidFill>
                <a:cs typeface="Arial" pitchFamily="34" charset="0"/>
              </a:rPr>
              <a:t>(we’ll see it later)</a:t>
            </a:r>
          </a:p>
        </p:txBody>
      </p:sp>
      <p:sp>
        <p:nvSpPr>
          <p:cNvPr id="17" name="Rectangle 24"/>
          <p:cNvSpPr>
            <a:spLocks/>
          </p:cNvSpPr>
          <p:nvPr/>
        </p:nvSpPr>
        <p:spPr bwMode="auto">
          <a:xfrm>
            <a:off x="1278260" y="4585692"/>
            <a:ext cx="2209800" cy="571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/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Your program is executing fine but...</a:t>
            </a:r>
          </a:p>
        </p:txBody>
      </p:sp>
      <p:grpSp>
        <p:nvGrpSpPr>
          <p:cNvPr id="19" name="Group 37"/>
          <p:cNvGrpSpPr>
            <a:grpSpLocks/>
          </p:cNvGrpSpPr>
          <p:nvPr/>
        </p:nvGrpSpPr>
        <p:grpSpPr bwMode="auto">
          <a:xfrm rot="19087007">
            <a:off x="2181384" y="3772437"/>
            <a:ext cx="619257" cy="656479"/>
            <a:chOff x="3588" y="1548"/>
            <a:chExt cx="1056" cy="1008"/>
          </a:xfrm>
        </p:grpSpPr>
        <p:sp>
          <p:nvSpPr>
            <p:cNvPr id="20" name="Line 38"/>
            <p:cNvSpPr>
              <a:spLocks noChangeShapeType="1"/>
            </p:cNvSpPr>
            <p:nvPr/>
          </p:nvSpPr>
          <p:spPr bwMode="auto">
            <a:xfrm flipV="1">
              <a:off x="3588" y="1548"/>
              <a:ext cx="1056" cy="1008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 type="oval" w="sm" len="sm"/>
              <a:tailEnd type="oval" w="sm" len="sm"/>
            </a:ln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21" name="Line 39"/>
            <p:cNvSpPr>
              <a:spLocks noChangeShapeType="1"/>
            </p:cNvSpPr>
            <p:nvPr/>
          </p:nvSpPr>
          <p:spPr bwMode="auto">
            <a:xfrm flipV="1">
              <a:off x="3588" y="1548"/>
              <a:ext cx="1056" cy="1008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 type="oval" w="med" len="med"/>
              <a:tailEnd type="oval" w="med" len="med"/>
            </a:ln>
          </p:spPr>
          <p:txBody>
            <a:bodyPr>
              <a:spAutoFit/>
            </a:bodyPr>
            <a:lstStyle/>
            <a:p>
              <a:endParaRPr lang="fr-FR"/>
            </a:p>
          </p:txBody>
        </p:sp>
      </p:grpSp>
      <p:grpSp>
        <p:nvGrpSpPr>
          <p:cNvPr id="22" name="Group 40"/>
          <p:cNvGrpSpPr>
            <a:grpSpLocks/>
          </p:cNvGrpSpPr>
          <p:nvPr/>
        </p:nvGrpSpPr>
        <p:grpSpPr bwMode="auto">
          <a:xfrm>
            <a:off x="6327825" y="1738090"/>
            <a:ext cx="792163" cy="865187"/>
            <a:chOff x="3588" y="1548"/>
            <a:chExt cx="1056" cy="1008"/>
          </a:xfrm>
        </p:grpSpPr>
        <p:sp>
          <p:nvSpPr>
            <p:cNvPr id="23" name="Line 41"/>
            <p:cNvSpPr>
              <a:spLocks noChangeShapeType="1"/>
            </p:cNvSpPr>
            <p:nvPr/>
          </p:nvSpPr>
          <p:spPr bwMode="auto">
            <a:xfrm flipV="1">
              <a:off x="3588" y="1548"/>
              <a:ext cx="1056" cy="1008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 type="oval" w="sm" len="sm"/>
              <a:tailEnd type="oval" w="sm" len="sm"/>
            </a:ln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24" name="Line 42"/>
            <p:cNvSpPr>
              <a:spLocks noChangeShapeType="1"/>
            </p:cNvSpPr>
            <p:nvPr/>
          </p:nvSpPr>
          <p:spPr bwMode="auto">
            <a:xfrm flipV="1">
              <a:off x="3588" y="1548"/>
              <a:ext cx="1056" cy="1008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 type="oval" w="med" len="med"/>
              <a:tailEnd type="oval" w="med" len="med"/>
            </a:ln>
          </p:spPr>
          <p:txBody>
            <a:bodyPr>
              <a:spAutoFit/>
            </a:bodyPr>
            <a:lstStyle/>
            <a:p>
              <a:endParaRPr lang="fr-FR"/>
            </a:p>
          </p:txBody>
        </p:sp>
      </p:grpSp>
      <p:grpSp>
        <p:nvGrpSpPr>
          <p:cNvPr id="25" name="Group 43"/>
          <p:cNvGrpSpPr>
            <a:grpSpLocks/>
          </p:cNvGrpSpPr>
          <p:nvPr/>
        </p:nvGrpSpPr>
        <p:grpSpPr bwMode="auto">
          <a:xfrm>
            <a:off x="6688188" y="3073524"/>
            <a:ext cx="476100" cy="464791"/>
            <a:chOff x="3588" y="1548"/>
            <a:chExt cx="1056" cy="1008"/>
          </a:xfrm>
        </p:grpSpPr>
        <p:sp>
          <p:nvSpPr>
            <p:cNvPr id="26" name="Line 44"/>
            <p:cNvSpPr>
              <a:spLocks noChangeShapeType="1"/>
            </p:cNvSpPr>
            <p:nvPr/>
          </p:nvSpPr>
          <p:spPr bwMode="auto">
            <a:xfrm flipV="1">
              <a:off x="3588" y="1548"/>
              <a:ext cx="1056" cy="1008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 type="oval" w="sm" len="sm"/>
              <a:tailEnd type="oval" w="sm" len="sm"/>
            </a:ln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27" name="Line 45"/>
            <p:cNvSpPr>
              <a:spLocks noChangeShapeType="1"/>
            </p:cNvSpPr>
            <p:nvPr/>
          </p:nvSpPr>
          <p:spPr bwMode="auto">
            <a:xfrm flipV="1">
              <a:off x="3588" y="1548"/>
              <a:ext cx="1056" cy="1008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 type="oval" w="med" len="med"/>
              <a:tailEnd type="oval" w="med" len="med"/>
            </a:ln>
          </p:spPr>
          <p:txBody>
            <a:bodyPr>
              <a:spAutoFit/>
            </a:bodyPr>
            <a:lstStyle/>
            <a:p>
              <a:endParaRPr lang="fr-FR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39552" y="1073296"/>
            <a:ext cx="2862221" cy="1063628"/>
            <a:chOff x="539552" y="1073296"/>
            <a:chExt cx="2862221" cy="1063628"/>
          </a:xfrm>
        </p:grpSpPr>
        <p:sp>
          <p:nvSpPr>
            <p:cNvPr id="18" name="Rectangle 25"/>
            <p:cNvSpPr>
              <a:spLocks/>
            </p:cNvSpPr>
            <p:nvPr/>
          </p:nvSpPr>
          <p:spPr bwMode="auto">
            <a:xfrm>
              <a:off x="539552" y="1273324"/>
              <a:ext cx="1866900" cy="8636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/>
              <a:r>
                <a:rPr lang="en-US" sz="2000" b="1" dirty="0">
                  <a:solidFill>
                    <a:srgbClr val="777777"/>
                  </a:solidFill>
                  <a:cs typeface="Arial" pitchFamily="34" charset="0"/>
                </a:rPr>
                <a:t>ARGHH !</a:t>
              </a:r>
              <a:br>
                <a:rPr lang="en-US" sz="2000" b="1" dirty="0">
                  <a:solidFill>
                    <a:srgbClr val="777777"/>
                  </a:solidFill>
                  <a:cs typeface="Arial" pitchFamily="34" charset="0"/>
                </a:rPr>
              </a:br>
              <a:r>
                <a:rPr lang="en-US" sz="2000" dirty="0">
                  <a:solidFill>
                    <a:schemeClr val="tx1"/>
                  </a:solidFill>
                  <a:cs typeface="Arial" pitchFamily="34" charset="0"/>
                </a:rPr>
                <a:t>An exception is thrown !</a:t>
              </a:r>
            </a:p>
          </p:txBody>
        </p:sp>
        <p:grpSp>
          <p:nvGrpSpPr>
            <p:cNvPr id="28" name="Group 49"/>
            <p:cNvGrpSpPr>
              <a:grpSpLocks/>
            </p:cNvGrpSpPr>
            <p:nvPr/>
          </p:nvGrpSpPr>
          <p:grpSpPr bwMode="auto">
            <a:xfrm rot="19054202" flipV="1">
              <a:off x="2677873" y="1073296"/>
              <a:ext cx="723900" cy="642937"/>
              <a:chOff x="3588" y="1548"/>
              <a:chExt cx="1056" cy="1008"/>
            </a:xfrm>
          </p:grpSpPr>
          <p:sp>
            <p:nvSpPr>
              <p:cNvPr id="29" name="Line 50"/>
              <p:cNvSpPr>
                <a:spLocks noChangeShapeType="1"/>
              </p:cNvSpPr>
              <p:nvPr/>
            </p:nvSpPr>
            <p:spPr bwMode="auto">
              <a:xfrm flipV="1">
                <a:off x="3588" y="1548"/>
                <a:ext cx="1056" cy="1008"/>
              </a:xfrm>
              <a:prstGeom prst="line">
                <a:avLst/>
              </a:prstGeom>
              <a:noFill/>
              <a:ln w="57150">
                <a:solidFill>
                  <a:srgbClr val="808080"/>
                </a:solidFill>
                <a:round/>
                <a:headEnd type="oval" w="sm" len="sm"/>
                <a:tailEnd type="oval" w="sm" len="sm"/>
              </a:ln>
            </p:spPr>
            <p:txBody>
              <a:bodyPr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30" name="Line 51"/>
              <p:cNvSpPr>
                <a:spLocks noChangeShapeType="1"/>
              </p:cNvSpPr>
              <p:nvPr/>
            </p:nvSpPr>
            <p:spPr bwMode="auto">
              <a:xfrm flipV="1">
                <a:off x="3588" y="1548"/>
                <a:ext cx="1056" cy="1008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 type="oval" w="med" len="med"/>
                <a:tailEnd type="oval" w="med" len="med"/>
              </a:ln>
            </p:spPr>
            <p:txBody>
              <a:bodyPr>
                <a:spAutoFit/>
              </a:bodyPr>
              <a:lstStyle/>
              <a:p>
                <a:endParaRPr lang="fr-FR"/>
              </a:p>
            </p:txBody>
          </p:sp>
        </p:grpSp>
      </p:grpSp>
      <p:grpSp>
        <p:nvGrpSpPr>
          <p:cNvPr id="31" name="Group 52"/>
          <p:cNvGrpSpPr>
            <a:grpSpLocks/>
          </p:cNvGrpSpPr>
          <p:nvPr/>
        </p:nvGrpSpPr>
        <p:grpSpPr bwMode="auto">
          <a:xfrm rot="19773578" flipV="1">
            <a:off x="6790937" y="3622695"/>
            <a:ext cx="1092990" cy="867624"/>
            <a:chOff x="3588" y="1548"/>
            <a:chExt cx="1056" cy="1008"/>
          </a:xfrm>
        </p:grpSpPr>
        <p:sp>
          <p:nvSpPr>
            <p:cNvPr id="32" name="Line 53"/>
            <p:cNvSpPr>
              <a:spLocks noChangeShapeType="1"/>
            </p:cNvSpPr>
            <p:nvPr/>
          </p:nvSpPr>
          <p:spPr bwMode="auto">
            <a:xfrm flipV="1">
              <a:off x="3588" y="1548"/>
              <a:ext cx="1056" cy="1008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 type="oval" w="sm" len="sm"/>
              <a:tailEnd type="oval" w="sm" len="sm"/>
            </a:ln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33" name="Line 54"/>
            <p:cNvSpPr>
              <a:spLocks noChangeShapeType="1"/>
            </p:cNvSpPr>
            <p:nvPr/>
          </p:nvSpPr>
          <p:spPr bwMode="auto">
            <a:xfrm flipV="1">
              <a:off x="3588" y="1548"/>
              <a:ext cx="1056" cy="1008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 type="oval" w="med" len="med"/>
              <a:tailEnd type="oval" w="med" len="med"/>
            </a:ln>
          </p:spPr>
          <p:txBody>
            <a:bodyPr>
              <a:spAutoFit/>
            </a:bodyPr>
            <a:lstStyle/>
            <a:p>
              <a:endParaRPr lang="fr-FR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275856" y="1057300"/>
            <a:ext cx="3603228" cy="3672408"/>
            <a:chOff x="3275856" y="1057300"/>
            <a:chExt cx="3603228" cy="3672408"/>
          </a:xfrm>
        </p:grpSpPr>
        <p:pic>
          <p:nvPicPr>
            <p:cNvPr id="9" name="Picture 1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427984" y="2278608"/>
              <a:ext cx="2451100" cy="2451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2" name="Curved Down Arrow 1"/>
            <p:cNvSpPr/>
            <p:nvPr/>
          </p:nvSpPr>
          <p:spPr>
            <a:xfrm>
              <a:off x="3275856" y="1057300"/>
              <a:ext cx="2664296" cy="1224136"/>
            </a:xfrm>
            <a:prstGeom prst="curved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What</a:t>
            </a:r>
            <a:r>
              <a:rPr lang="fr-FR" dirty="0" smtClean="0">
                <a:ea typeface="ＭＳ Ｐゴシック" pitchFamily="34" charset="-128"/>
              </a:rPr>
              <a:t> </a:t>
            </a:r>
            <a:r>
              <a:rPr lang="fr-FR" dirty="0" err="1" smtClean="0">
                <a:ea typeface="ＭＳ Ｐゴシック" pitchFamily="34" charset="-128"/>
              </a:rPr>
              <a:t>is</a:t>
            </a:r>
            <a:r>
              <a:rPr lang="fr-FR" dirty="0" smtClean="0">
                <a:ea typeface="ＭＳ Ｐゴシック" pitchFamily="34" charset="-128"/>
              </a:rPr>
              <a:t> an exception?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Introduction</a:t>
            </a:r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8713"/>
            <a:ext cx="8435975" cy="4230687"/>
          </a:xfrm>
        </p:spPr>
        <p:txBody>
          <a:bodyPr/>
          <a:lstStyle/>
          <a:p>
            <a:r>
              <a:rPr lang="fr-FR" dirty="0"/>
              <a:t>Exceptions are Java </a:t>
            </a:r>
            <a:r>
              <a:rPr lang="fr-FR" dirty="0" err="1"/>
              <a:t>Objects</a:t>
            </a:r>
            <a:r>
              <a:rPr lang="fr-FR" dirty="0"/>
              <a:t> </a:t>
            </a:r>
            <a:r>
              <a:rPr lang="fr-FR" dirty="0" err="1"/>
              <a:t>like</a:t>
            </a:r>
            <a:r>
              <a:rPr lang="fr-FR" dirty="0"/>
              <a:t> </a:t>
            </a:r>
            <a:r>
              <a:rPr lang="fr-FR" dirty="0" err="1"/>
              <a:t>others</a:t>
            </a:r>
            <a:endParaRPr lang="fr-FR" dirty="0"/>
          </a:p>
          <a:p>
            <a:r>
              <a:rPr lang="fr-FR" dirty="0" err="1"/>
              <a:t>They</a:t>
            </a:r>
            <a:r>
              <a:rPr lang="fr-FR" dirty="0"/>
              <a:t> are all </a:t>
            </a:r>
            <a:r>
              <a:rPr lang="fr-FR" dirty="0" err="1"/>
              <a:t>subclasses</a:t>
            </a:r>
            <a:r>
              <a:rPr lang="fr-FR" dirty="0"/>
              <a:t> of </a:t>
            </a:r>
            <a:r>
              <a:rPr lang="fr-FR" b="1" dirty="0" err="1" smtClean="0"/>
              <a:t>Throwable</a:t>
            </a:r>
            <a:endParaRPr lang="fr-FR" b="1" dirty="0"/>
          </a:p>
        </p:txBody>
      </p:sp>
      <p:pic>
        <p:nvPicPr>
          <p:cNvPr id="35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03550" y="2065412"/>
            <a:ext cx="3136900" cy="3136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052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Why</a:t>
            </a:r>
            <a:r>
              <a:rPr lang="fr-FR" dirty="0" smtClean="0">
                <a:ea typeface="ＭＳ Ｐゴシック" pitchFamily="34" charset="-128"/>
              </a:rPr>
              <a:t> use exception </a:t>
            </a:r>
            <a:r>
              <a:rPr lang="fr-FR" dirty="0" err="1" smtClean="0">
                <a:ea typeface="ＭＳ Ｐゴシック" pitchFamily="34" charset="-128"/>
              </a:rPr>
              <a:t>handling</a:t>
            </a:r>
            <a:r>
              <a:rPr lang="fr-FR" dirty="0" smtClean="0">
                <a:ea typeface="ＭＳ Ｐゴシック" pitchFamily="34" charset="-128"/>
              </a:rPr>
              <a:t>?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Introduction</a:t>
            </a:r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8713"/>
            <a:ext cx="8435975" cy="4230687"/>
          </a:xfrm>
        </p:spPr>
        <p:txBody>
          <a:bodyPr/>
          <a:lstStyle/>
          <a:p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happy if </a:t>
            </a:r>
            <a:r>
              <a:rPr lang="fr-FR" dirty="0" err="1"/>
              <a:t>your</a:t>
            </a:r>
            <a:r>
              <a:rPr lang="fr-FR" dirty="0"/>
              <a:t> program stops </a:t>
            </a:r>
            <a:r>
              <a:rPr lang="fr-FR" dirty="0" err="1"/>
              <a:t>at</a:t>
            </a:r>
            <a:r>
              <a:rPr lang="fr-FR" dirty="0"/>
              <a:t> the first exception ?</a:t>
            </a:r>
          </a:p>
          <a:p>
            <a:pPr lvl="1"/>
            <a:r>
              <a:rPr lang="fr-FR" dirty="0"/>
              <a:t>A </a:t>
            </a:r>
            <a:r>
              <a:rPr lang="fr-FR" dirty="0" err="1"/>
              <a:t>calculator</a:t>
            </a:r>
            <a:r>
              <a:rPr lang="fr-FR" dirty="0"/>
              <a:t> crashes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divide</a:t>
            </a:r>
            <a:r>
              <a:rPr lang="fr-FR" dirty="0"/>
              <a:t> by 0 ?</a:t>
            </a:r>
          </a:p>
          <a:p>
            <a:pPr lvl="1"/>
            <a:r>
              <a:rPr lang="fr-FR" dirty="0" err="1"/>
              <a:t>Your</a:t>
            </a:r>
            <a:r>
              <a:rPr lang="fr-FR" dirty="0"/>
              <a:t> phone </a:t>
            </a:r>
            <a:r>
              <a:rPr lang="fr-FR" dirty="0" err="1"/>
              <a:t>explodes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enter a </a:t>
            </a:r>
            <a:r>
              <a:rPr lang="fr-FR" dirty="0" err="1"/>
              <a:t>wrong</a:t>
            </a:r>
            <a:r>
              <a:rPr lang="fr-FR" dirty="0"/>
              <a:t> </a:t>
            </a:r>
            <a:r>
              <a:rPr lang="fr-FR" dirty="0" err="1"/>
              <a:t>number</a:t>
            </a:r>
            <a:r>
              <a:rPr lang="fr-FR" dirty="0"/>
              <a:t> ?</a:t>
            </a:r>
          </a:p>
          <a:p>
            <a:pPr lvl="1"/>
            <a:r>
              <a:rPr lang="fr-FR" dirty="0"/>
              <a:t>Computers </a:t>
            </a:r>
            <a:r>
              <a:rPr lang="fr-FR" dirty="0" err="1"/>
              <a:t>always</a:t>
            </a:r>
            <a:r>
              <a:rPr lang="fr-FR" dirty="0"/>
              <a:t> display a </a:t>
            </a:r>
            <a:r>
              <a:rPr lang="fr-FR" dirty="0" err="1"/>
              <a:t>blue</a:t>
            </a:r>
            <a:r>
              <a:rPr lang="fr-FR" dirty="0"/>
              <a:t> </a:t>
            </a:r>
            <a:r>
              <a:rPr lang="fr-FR" dirty="0" err="1"/>
              <a:t>screen</a:t>
            </a:r>
            <a:r>
              <a:rPr lang="fr-FR" dirty="0"/>
              <a:t> ? (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yes</a:t>
            </a:r>
            <a:r>
              <a:rPr lang="fr-FR" dirty="0"/>
              <a:t> but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can’t</a:t>
            </a:r>
            <a:r>
              <a:rPr lang="fr-FR" dirty="0"/>
              <a:t> do </a:t>
            </a:r>
            <a:r>
              <a:rPr lang="fr-FR" dirty="0" err="1"/>
              <a:t>anything</a:t>
            </a:r>
            <a:r>
              <a:rPr lang="fr-FR" dirty="0"/>
              <a:t> for </a:t>
            </a:r>
            <a:r>
              <a:rPr lang="fr-FR" dirty="0" err="1"/>
              <a:t>them</a:t>
            </a:r>
            <a:r>
              <a:rPr lang="fr-FR" dirty="0"/>
              <a:t>…)</a:t>
            </a:r>
          </a:p>
          <a:p>
            <a:r>
              <a:rPr lang="fr-FR" dirty="0"/>
              <a:t>Exception </a:t>
            </a:r>
            <a:r>
              <a:rPr lang="fr-FR" dirty="0" err="1"/>
              <a:t>handling</a:t>
            </a:r>
            <a:r>
              <a:rPr lang="fr-FR" dirty="0"/>
              <a:t> </a:t>
            </a:r>
            <a:r>
              <a:rPr lang="fr-FR" dirty="0" err="1"/>
              <a:t>separates</a:t>
            </a:r>
            <a:r>
              <a:rPr lang="fr-FR" dirty="0"/>
              <a:t> </a:t>
            </a:r>
            <a:r>
              <a:rPr lang="fr-FR" dirty="0" err="1"/>
              <a:t>application's</a:t>
            </a:r>
            <a:r>
              <a:rPr lang="fr-FR" dirty="0"/>
              <a:t> code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handling</a:t>
            </a:r>
            <a:r>
              <a:rPr lang="fr-FR" dirty="0"/>
              <a:t> one</a:t>
            </a:r>
          </a:p>
        </p:txBody>
      </p:sp>
    </p:spTree>
    <p:extLst>
      <p:ext uri="{BB962C8B-B14F-4D97-AF65-F5344CB8AC3E}">
        <p14:creationId xmlns:p14="http://schemas.microsoft.com/office/powerpoint/2010/main" val="126897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/>
          <a:lstStyle/>
          <a:p>
            <a:pPr>
              <a:defRPr/>
            </a:pPr>
            <a:r>
              <a:rPr lang="fr-FR" dirty="0" smtClean="0"/>
              <a:t>The </a:t>
            </a:r>
            <a:r>
              <a:rPr lang="fr-FR" dirty="0" err="1" smtClean="0"/>
              <a:t>try</a:t>
            </a:r>
            <a:r>
              <a:rPr lang="fr-FR" dirty="0" smtClean="0"/>
              <a:t>/catch/</a:t>
            </a:r>
            <a:r>
              <a:rPr lang="fr-FR" dirty="0" err="1" smtClean="0"/>
              <a:t>finally</a:t>
            </a:r>
            <a:r>
              <a:rPr lang="fr-FR" dirty="0" smtClean="0"/>
              <a:t> blocks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fr-FR" dirty="0" smtClean="0"/>
              <a:t>Exceptions</a:t>
            </a:r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1637674" y="4513684"/>
            <a:ext cx="5868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latin typeface="+mn-lt"/>
              </a:rPr>
              <a:t>Several ways to handle them</a:t>
            </a:r>
          </a:p>
        </p:txBody>
      </p:sp>
    </p:spTree>
    <p:extLst>
      <p:ext uri="{BB962C8B-B14F-4D97-AF65-F5344CB8AC3E}">
        <p14:creationId xmlns:p14="http://schemas.microsoft.com/office/powerpoint/2010/main" val="265462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UPINFOThem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EF76D274CBC944928D2890BF319710" ma:contentTypeVersion="1" ma:contentTypeDescription="Crée un document." ma:contentTypeScope="" ma:versionID="c72ffda818b367c01f7526ba5b07f75e">
  <xsd:schema xmlns:xsd="http://www.w3.org/2001/XMLSchema" xmlns:xs="http://www.w3.org/2001/XMLSchema" xmlns:p="http://schemas.microsoft.com/office/2006/metadata/properties" xmlns:ns2="cac1e2cd-caea-4862-842c-e8cbcf68099c" targetNamespace="http://schemas.microsoft.com/office/2006/metadata/properties" ma:root="true" ma:fieldsID="fe37b5e3d64c70c9d8d05e70a557c182" ns2:_="">
    <xsd:import namespace="cac1e2cd-caea-4862-842c-e8cbcf68099c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c1e2cd-caea-4862-842c-e8cbcf68099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138A4EF-509C-46B1-BAE4-797C2AA6B8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ac1e2cd-caea-4862-842c-e8cbcf6809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C143727-5892-4E91-99F4-7119B3E9843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3859B6F-717A-4C54-B4E0-F03B7FAD25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SUPINFOTheme.thmx</Template>
  <TotalTime>0</TotalTime>
  <Words>1658</Words>
  <Application>Microsoft Macintosh PowerPoint</Application>
  <PresentationFormat>Présentation à l'écran (16:10)</PresentationFormat>
  <Paragraphs>374</Paragraphs>
  <Slides>30</Slides>
  <Notes>20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40" baseType="lpstr">
      <vt:lpstr>Arial</vt:lpstr>
      <vt:lpstr>Calibri</vt:lpstr>
      <vt:lpstr>Courier New</vt:lpstr>
      <vt:lpstr>Georgia</vt:lpstr>
      <vt:lpstr>MS PGothic</vt:lpstr>
      <vt:lpstr>ＭＳ Ｐゴシック</vt:lpstr>
      <vt:lpstr>Myriad Pro</vt:lpstr>
      <vt:lpstr>Verdana</vt:lpstr>
      <vt:lpstr>Wingdings</vt:lpstr>
      <vt:lpstr>SUPINFOTheme</vt:lpstr>
      <vt:lpstr>Présentation PowerPoint</vt:lpstr>
      <vt:lpstr>Course objectives</vt:lpstr>
      <vt:lpstr>Course plan</vt:lpstr>
      <vt:lpstr>Introduction</vt:lpstr>
      <vt:lpstr>Definition</vt:lpstr>
      <vt:lpstr>What is an exception?</vt:lpstr>
      <vt:lpstr>What is an exception?</vt:lpstr>
      <vt:lpstr>Why use exception handling?</vt:lpstr>
      <vt:lpstr>The try/catch/finally blocks</vt:lpstr>
      <vt:lpstr>The try block</vt:lpstr>
      <vt:lpstr>The catch block</vt:lpstr>
      <vt:lpstr>The catch block</vt:lpstr>
      <vt:lpstr>The finally block</vt:lpstr>
      <vt:lpstr>Simple handling</vt:lpstr>
      <vt:lpstr>Complex handling with Java 7</vt:lpstr>
      <vt:lpstr>Two kinds of exceptions</vt:lpstr>
      <vt:lpstr>Two kinds of exceptions</vt:lpstr>
      <vt:lpstr>Quizz</vt:lpstr>
      <vt:lpstr>The throw/throws keywords</vt:lpstr>
      <vt:lpstr>The throw keyword</vt:lpstr>
      <vt:lpstr>The throws keyword</vt:lpstr>
      <vt:lpstr>The throws keyword</vt:lpstr>
      <vt:lpstr>throw/throws</vt:lpstr>
      <vt:lpstr>Create your own exceptions</vt:lpstr>
      <vt:lpstr>Create an exception</vt:lpstr>
      <vt:lpstr>Create an exception</vt:lpstr>
      <vt:lpstr>Use it</vt:lpstr>
      <vt:lpstr>Exercises (1/3)</vt:lpstr>
      <vt:lpstr>Exercises (2/3)</vt:lpstr>
      <vt:lpstr>Exercises (3/3)</vt:lpstr>
    </vt:vector>
  </TitlesOfParts>
  <LinksUpToDate>false</LinksUpToDate>
  <SharedDoc>false</SharedDoc>
  <HyperlinkBase/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SUPINFO E-Learning Course Template</dc:title>
  <dc:subject>Template 2006 for SUPINFo courses &amp; Presentations</dc:subject>
  <dc:creator/>
  <cp:keywords>SUPINFO E-Learning Template</cp:keywords>
  <cp:lastModifiedBy/>
  <cp:revision>276</cp:revision>
  <dcterms:created xsi:type="dcterms:W3CDTF">2010-02-28T17:00:24Z</dcterms:created>
  <dcterms:modified xsi:type="dcterms:W3CDTF">2017-01-22T12:43:41Z</dcterms:modified>
  <cp:category>SUPINFO PowerPoint Templates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0x0101001EEF76D274CBC944928D2890BF319710</vt:lpwstr>
  </property>
</Properties>
</file>