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4059" r:id="rId4"/>
  </p:sldMasterIdLst>
  <p:notesMasterIdLst>
    <p:notesMasterId r:id="rId52"/>
  </p:notesMasterIdLst>
  <p:handoutMasterIdLst>
    <p:handoutMasterId r:id="rId53"/>
  </p:handoutMasterIdLst>
  <p:sldIdLst>
    <p:sldId id="444" r:id="rId5"/>
    <p:sldId id="456" r:id="rId6"/>
    <p:sldId id="457" r:id="rId7"/>
    <p:sldId id="453" r:id="rId8"/>
    <p:sldId id="451" r:id="rId9"/>
    <p:sldId id="530" r:id="rId10"/>
    <p:sldId id="531" r:id="rId11"/>
    <p:sldId id="532" r:id="rId12"/>
    <p:sldId id="533" r:id="rId13"/>
    <p:sldId id="534" r:id="rId14"/>
    <p:sldId id="536" r:id="rId15"/>
    <p:sldId id="538" r:id="rId16"/>
    <p:sldId id="577" r:id="rId17"/>
    <p:sldId id="539" r:id="rId18"/>
    <p:sldId id="540" r:id="rId19"/>
    <p:sldId id="541" r:id="rId20"/>
    <p:sldId id="542" r:id="rId21"/>
    <p:sldId id="543" r:id="rId22"/>
    <p:sldId id="544" r:id="rId23"/>
    <p:sldId id="545" r:id="rId24"/>
    <p:sldId id="546" r:id="rId25"/>
    <p:sldId id="547" r:id="rId26"/>
    <p:sldId id="548" r:id="rId27"/>
    <p:sldId id="549" r:id="rId28"/>
    <p:sldId id="550" r:id="rId29"/>
    <p:sldId id="551" r:id="rId30"/>
    <p:sldId id="576" r:id="rId31"/>
    <p:sldId id="553" r:id="rId32"/>
    <p:sldId id="554" r:id="rId33"/>
    <p:sldId id="555" r:id="rId34"/>
    <p:sldId id="556" r:id="rId35"/>
    <p:sldId id="557" r:id="rId36"/>
    <p:sldId id="559" r:id="rId37"/>
    <p:sldId id="561" r:id="rId38"/>
    <p:sldId id="562" r:id="rId39"/>
    <p:sldId id="563" r:id="rId40"/>
    <p:sldId id="564" r:id="rId41"/>
    <p:sldId id="565" r:id="rId42"/>
    <p:sldId id="566" r:id="rId43"/>
    <p:sldId id="567" r:id="rId44"/>
    <p:sldId id="579" r:id="rId45"/>
    <p:sldId id="571" r:id="rId46"/>
    <p:sldId id="572" r:id="rId47"/>
    <p:sldId id="573" r:id="rId48"/>
    <p:sldId id="574" r:id="rId49"/>
    <p:sldId id="575" r:id="rId50"/>
    <p:sldId id="580" r:id="rId51"/>
  </p:sldIdLst>
  <p:sldSz cx="9144000" cy="5715000" type="screen16x10"/>
  <p:notesSz cx="6881813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FFE2C5"/>
    <a:srgbClr val="5F5F5F"/>
    <a:srgbClr val="808080"/>
    <a:srgbClr val="479B8F"/>
    <a:srgbClr val="A2AEBA"/>
    <a:srgbClr val="BFC7CF"/>
    <a:srgbClr val="D9DE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45"/>
    <p:restoredTop sz="69626" autoAdjust="0"/>
  </p:normalViewPr>
  <p:slideViewPr>
    <p:cSldViewPr>
      <p:cViewPr>
        <p:scale>
          <a:sx n="59" d="100"/>
          <a:sy n="59" d="100"/>
        </p:scale>
        <p:origin x="992" y="128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50" Type="http://schemas.openxmlformats.org/officeDocument/2006/relationships/slide" Target="slides/slide46.xml"/><Relationship Id="rId51" Type="http://schemas.openxmlformats.org/officeDocument/2006/relationships/slide" Target="slides/slide47.xml"/><Relationship Id="rId52" Type="http://schemas.openxmlformats.org/officeDocument/2006/relationships/notesMaster" Target="notesMasters/notesMaster1.xml"/><Relationship Id="rId53" Type="http://schemas.openxmlformats.org/officeDocument/2006/relationships/handoutMaster" Target="handoutMasters/handoutMaster1.xml"/><Relationship Id="rId54" Type="http://schemas.openxmlformats.org/officeDocument/2006/relationships/presProps" Target="presProps.xml"/><Relationship Id="rId55" Type="http://schemas.openxmlformats.org/officeDocument/2006/relationships/viewProps" Target="viewProps.xml"/><Relationship Id="rId56" Type="http://schemas.openxmlformats.org/officeDocument/2006/relationships/theme" Target="theme/theme1.xml"/><Relationship Id="rId57" Type="http://schemas.openxmlformats.org/officeDocument/2006/relationships/tableStyles" Target="tableStyles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<Relationship Id="rId47" Type="http://schemas.openxmlformats.org/officeDocument/2006/relationships/slide" Target="slides/slide43.xml"/><Relationship Id="rId48" Type="http://schemas.openxmlformats.org/officeDocument/2006/relationships/slide" Target="slides/slide44.xml"/><Relationship Id="rId49" Type="http://schemas.openxmlformats.org/officeDocument/2006/relationships/slide" Target="slides/slide45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370138" y="0"/>
            <a:ext cx="45116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algn="r" defTabSz="923925" eaLnBrk="1" hangingPunct="1">
              <a:defRPr sz="900">
                <a:solidFill>
                  <a:srgbClr val="5F5F5F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[Title of the course]</a:t>
            </a:r>
          </a:p>
        </p:txBody>
      </p:sp>
      <p:sp>
        <p:nvSpPr>
          <p:cNvPr id="5017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0" y="0"/>
            <a:ext cx="19113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defTabSz="923925" eaLnBrk="1" hangingPunct="1">
              <a:defRPr sz="900">
                <a:solidFill>
                  <a:srgbClr val="5F5F5F"/>
                </a:solidFill>
              </a:defRPr>
            </a:lvl1pPr>
          </a:lstStyle>
          <a:p>
            <a:fld id="{36397F7C-9109-41AA-AF3F-C9CBB169BBFF}" type="datetime1">
              <a:rPr lang="en-US"/>
              <a:pPr/>
              <a:t>9/26/17</a:t>
            </a:fld>
            <a:endParaRPr lang="en-US"/>
          </a:p>
        </p:txBody>
      </p:sp>
      <p:sp>
        <p:nvSpPr>
          <p:cNvPr id="5017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5811838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defTabSz="923925" eaLnBrk="1" hangingPunct="1">
              <a:defRPr sz="900">
                <a:solidFill>
                  <a:srgbClr val="5F5F5F"/>
                </a:solidFill>
              </a:defRPr>
            </a:lvl1pPr>
          </a:lstStyle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5017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348413" y="8831263"/>
            <a:ext cx="5334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algn="r" defTabSz="923925" eaLnBrk="1" hangingPunct="1">
              <a:defRPr sz="900">
                <a:solidFill>
                  <a:srgbClr val="5F5F5F"/>
                </a:solidFill>
              </a:defRPr>
            </a:lvl1pPr>
          </a:lstStyle>
          <a:p>
            <a:fld id="{7C415679-3D27-438F-AC74-489F5AF5739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6685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293938" y="0"/>
            <a:ext cx="45878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algn="r" defTabSz="923925" eaLnBrk="1" hangingPunct="1">
              <a:defRPr sz="900">
                <a:solidFill>
                  <a:srgbClr val="5F5F5F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[Title of the course]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0" y="0"/>
            <a:ext cx="206533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defTabSz="923925" eaLnBrk="1" hangingPunct="1">
              <a:defRPr sz="900">
                <a:solidFill>
                  <a:srgbClr val="5F5F5F"/>
                </a:solidFill>
              </a:defRPr>
            </a:lvl1pPr>
          </a:lstStyle>
          <a:p>
            <a:fld id="{7EF0411E-54B7-49D7-BF23-01683CC1CD67}" type="datetime1">
              <a:rPr lang="en-US"/>
              <a:pPr/>
              <a:t>9/26/17</a:t>
            </a:fld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54050" y="696913"/>
            <a:ext cx="55753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8975" y="4416425"/>
            <a:ext cx="55054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56578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defTabSz="923925" eaLnBrk="1" hangingPunct="1">
              <a:defRPr sz="900">
                <a:solidFill>
                  <a:srgbClr val="5F5F5F"/>
                </a:solidFill>
              </a:defRPr>
            </a:lvl1pPr>
          </a:lstStyle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423025" y="8829675"/>
            <a:ext cx="4572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algn="r" defTabSz="923925" eaLnBrk="1" hangingPunct="1">
              <a:defRPr sz="900">
                <a:solidFill>
                  <a:srgbClr val="5F5F5F"/>
                </a:solidFill>
              </a:defRPr>
            </a:lvl1pPr>
          </a:lstStyle>
          <a:p>
            <a:fld id="{F2894214-72F6-4306-9C26-759FB68F50C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470154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6386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461963" eaLnBrk="1" hangingPunct="1">
              <a:spcBef>
                <a:spcPct val="0"/>
              </a:spcBef>
            </a:pPr>
            <a:endParaRPr lang="fr-FR" dirty="0" smtClean="0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16387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923925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923925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923925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923925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F4B6F243-784B-48EC-BF02-72CF66F805A2}" type="slidenum">
              <a:rPr lang="fr-FR" sz="900">
                <a:solidFill>
                  <a:srgbClr val="5F5F5F"/>
                </a:solidFill>
              </a:rPr>
              <a:pPr/>
              <a:t>1</a:t>
            </a:fld>
            <a:endParaRPr lang="fr-FR" sz="90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562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9/26/17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9/26/17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9/26/17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9/26/17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A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TreeMap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 is sorted by keys.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Hashmap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 :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Note :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L'ordre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d'itération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 des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éléments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est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aléatoire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9/26/17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9/26/17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9/26/17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9/26/17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9/26/17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9/26/17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9/26/17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9/26/17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9/26/17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9/26/17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9/26/17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9/26/17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9/26/17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9/26/17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9/26/17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9/26/17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9/26/17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9/26/17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9/26/17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9/26/17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9/26/17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9/26/17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*</a:t>
            </a:r>
            <a:r>
              <a:rPr lang="fr-FR" dirty="0" err="1" smtClean="0"/>
              <a:t>Other</a:t>
            </a:r>
            <a:r>
              <a:rPr lang="fr-FR" dirty="0" smtClean="0"/>
              <a:t> </a:t>
            </a:r>
            <a:r>
              <a:rPr lang="fr-FR" dirty="0" err="1" smtClean="0"/>
              <a:t>ways</a:t>
            </a:r>
            <a:r>
              <a:rPr lang="fr-FR" dirty="0" smtClean="0"/>
              <a:t> to </a:t>
            </a:r>
            <a:r>
              <a:rPr lang="fr-FR" dirty="0" err="1" smtClean="0"/>
              <a:t>declare</a:t>
            </a:r>
            <a:r>
              <a:rPr lang="fr-FR" dirty="0" smtClean="0"/>
              <a:t> </a:t>
            </a:r>
            <a:r>
              <a:rPr lang="fr-FR" dirty="0" err="1" smtClean="0"/>
              <a:t>arrays</a:t>
            </a:r>
            <a:r>
              <a:rPr lang="fr-FR" dirty="0" smtClean="0"/>
              <a:t>:</a:t>
            </a:r>
          </a:p>
          <a:p>
            <a:pPr lvl="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</a:pPr>
            <a:r>
              <a:rPr lang="fr-FR" b="1" dirty="0" err="1" smtClean="0">
                <a:solidFill>
                  <a:srgbClr val="990099"/>
                </a:solidFill>
              </a:rPr>
              <a:t>int</a:t>
            </a:r>
            <a:r>
              <a:rPr lang="fr-FR" dirty="0" smtClean="0"/>
              <a:t>[] </a:t>
            </a:r>
            <a:r>
              <a:rPr lang="fr-FR" dirty="0" err="1" smtClean="0"/>
              <a:t>myTab</a:t>
            </a:r>
            <a:r>
              <a:rPr lang="fr-FR" dirty="0" smtClean="0"/>
              <a:t> = </a:t>
            </a:r>
            <a:r>
              <a:rPr lang="fr-FR" b="1" dirty="0" smtClean="0">
                <a:solidFill>
                  <a:srgbClr val="990099"/>
                </a:solidFill>
              </a:rPr>
              <a:t>new</a:t>
            </a:r>
            <a:r>
              <a:rPr lang="fr-FR" dirty="0" smtClean="0"/>
              <a:t> </a:t>
            </a:r>
            <a:r>
              <a:rPr lang="fr-FR" b="1" dirty="0" err="1" smtClean="0">
                <a:solidFill>
                  <a:srgbClr val="990099"/>
                </a:solidFill>
              </a:rPr>
              <a:t>int</a:t>
            </a:r>
            <a:r>
              <a:rPr lang="fr-FR" dirty="0" smtClean="0"/>
              <a:t>[10];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SzTx/>
              <a:buFontTx/>
              <a:buNone/>
              <a:tabLst/>
              <a:defRPr/>
            </a:pPr>
            <a:r>
              <a:rPr lang="fr-FR" b="1" dirty="0" err="1" smtClean="0">
                <a:solidFill>
                  <a:srgbClr val="990099"/>
                </a:solidFill>
              </a:rPr>
              <a:t>int</a:t>
            </a:r>
            <a:r>
              <a:rPr lang="fr-FR" dirty="0" smtClean="0"/>
              <a:t> </a:t>
            </a:r>
            <a:r>
              <a:rPr lang="fr-FR" dirty="0" err="1" smtClean="0"/>
              <a:t>myTab</a:t>
            </a:r>
            <a:r>
              <a:rPr lang="fr-FR" dirty="0" smtClean="0"/>
              <a:t>[] = </a:t>
            </a:r>
            <a:r>
              <a:rPr lang="fr-FR" b="1" dirty="0" smtClean="0">
                <a:solidFill>
                  <a:srgbClr val="990099"/>
                </a:solidFill>
              </a:rPr>
              <a:t>new</a:t>
            </a:r>
            <a:r>
              <a:rPr lang="fr-FR" dirty="0" smtClean="0"/>
              <a:t> </a:t>
            </a:r>
            <a:r>
              <a:rPr lang="fr-FR" b="1" dirty="0" err="1" smtClean="0">
                <a:solidFill>
                  <a:srgbClr val="990099"/>
                </a:solidFill>
              </a:rPr>
              <a:t>int</a:t>
            </a:r>
            <a:r>
              <a:rPr lang="fr-FR" dirty="0" smtClean="0"/>
              <a:t>[10];</a:t>
            </a:r>
          </a:p>
          <a:p>
            <a:pPr lvl="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</a:pPr>
            <a:endParaRPr lang="fr-FR" dirty="0" smtClean="0"/>
          </a:p>
          <a:p>
            <a:pPr lvl="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</a:pPr>
            <a:r>
              <a:rPr lang="fr-FR" dirty="0" smtClean="0"/>
              <a:t>Multi-</a:t>
            </a:r>
            <a:r>
              <a:rPr lang="fr-FR" dirty="0" err="1" smtClean="0"/>
              <a:t>dimensional</a:t>
            </a:r>
            <a:r>
              <a:rPr lang="fr-FR" dirty="0" smtClean="0"/>
              <a:t> </a:t>
            </a:r>
            <a:r>
              <a:rPr lang="fr-FR" dirty="0" err="1" smtClean="0"/>
              <a:t>array</a:t>
            </a:r>
            <a:r>
              <a:rPr lang="fr-FR" dirty="0" smtClean="0"/>
              <a:t>:</a:t>
            </a:r>
          </a:p>
          <a:p>
            <a:pPr lvl="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</a:pPr>
            <a:r>
              <a:rPr lang="fr-FR" b="1" dirty="0" err="1" smtClean="0">
                <a:solidFill>
                  <a:srgbClr val="990099"/>
                </a:solidFill>
              </a:rPr>
              <a:t>int</a:t>
            </a:r>
            <a:r>
              <a:rPr lang="fr-FR" dirty="0" smtClean="0"/>
              <a:t> </a:t>
            </a:r>
            <a:r>
              <a:rPr lang="fr-FR" dirty="0" err="1" smtClean="0"/>
              <a:t>myTab</a:t>
            </a:r>
            <a:r>
              <a:rPr lang="fr-FR" dirty="0" smtClean="0"/>
              <a:t>[][] = </a:t>
            </a:r>
            <a:r>
              <a:rPr lang="fr-FR" b="1" dirty="0" smtClean="0">
                <a:solidFill>
                  <a:srgbClr val="990099"/>
                </a:solidFill>
              </a:rPr>
              <a:t>new</a:t>
            </a:r>
            <a:r>
              <a:rPr lang="fr-FR" dirty="0" smtClean="0"/>
              <a:t> </a:t>
            </a:r>
            <a:r>
              <a:rPr lang="fr-FR" b="1" dirty="0" err="1" smtClean="0">
                <a:solidFill>
                  <a:srgbClr val="990099"/>
                </a:solidFill>
              </a:rPr>
              <a:t>int</a:t>
            </a:r>
            <a:r>
              <a:rPr lang="fr-FR" dirty="0" smtClean="0"/>
              <a:t>[10][5];</a:t>
            </a:r>
          </a:p>
          <a:p>
            <a:pPr lvl="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</a:pPr>
            <a:endParaRPr lang="fr-FR" dirty="0" smtClean="0"/>
          </a:p>
          <a:p>
            <a:pPr lvl="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</a:pPr>
            <a:r>
              <a:rPr lang="fr-FR" dirty="0" err="1" smtClean="0"/>
              <a:t>Array</a:t>
            </a:r>
            <a:r>
              <a:rPr lang="fr-FR" baseline="0" dirty="0" smtClean="0"/>
              <a:t> of </a:t>
            </a:r>
            <a:r>
              <a:rPr lang="fr-FR" baseline="0" dirty="0" err="1" smtClean="0"/>
              <a:t>objects</a:t>
            </a:r>
            <a:r>
              <a:rPr lang="fr-FR" baseline="0" dirty="0" smtClean="0"/>
              <a:t>:</a:t>
            </a:r>
            <a:endParaRPr lang="fr-FR" dirty="0" smtClean="0"/>
          </a:p>
          <a:p>
            <a:pPr lvl="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</a:pPr>
            <a:r>
              <a:rPr lang="fr-FR" b="1" dirty="0" err="1" smtClean="0"/>
              <a:t>MyObject</a:t>
            </a:r>
            <a:r>
              <a:rPr lang="fr-FR" dirty="0" smtClean="0"/>
              <a:t>[] m = </a:t>
            </a:r>
            <a:r>
              <a:rPr lang="fr-FR" b="1" dirty="0" smtClean="0">
                <a:solidFill>
                  <a:srgbClr val="990099"/>
                </a:solidFill>
              </a:rPr>
              <a:t>new</a:t>
            </a:r>
            <a:r>
              <a:rPr lang="fr-FR" dirty="0" smtClean="0"/>
              <a:t> </a:t>
            </a:r>
            <a:r>
              <a:rPr lang="fr-FR" b="1" dirty="0" err="1" smtClean="0"/>
              <a:t>MyObject</a:t>
            </a:r>
            <a:r>
              <a:rPr lang="fr-FR" dirty="0" smtClean="0"/>
              <a:t>[10];</a:t>
            </a:r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9/26/17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*</a:t>
            </a:r>
            <a:r>
              <a:rPr lang="fr-FR" dirty="0" err="1" smtClean="0"/>
              <a:t>Other</a:t>
            </a:r>
            <a:r>
              <a:rPr lang="fr-FR" dirty="0" smtClean="0"/>
              <a:t> </a:t>
            </a:r>
            <a:r>
              <a:rPr lang="fr-FR" dirty="0" err="1" smtClean="0"/>
              <a:t>ways</a:t>
            </a:r>
            <a:r>
              <a:rPr lang="fr-FR" dirty="0" smtClean="0"/>
              <a:t> to </a:t>
            </a:r>
            <a:r>
              <a:rPr lang="fr-FR" dirty="0" err="1" smtClean="0"/>
              <a:t>declare</a:t>
            </a:r>
            <a:r>
              <a:rPr lang="fr-FR" dirty="0" smtClean="0"/>
              <a:t> </a:t>
            </a:r>
            <a:r>
              <a:rPr lang="fr-FR" dirty="0" err="1" smtClean="0"/>
              <a:t>arrays</a:t>
            </a:r>
            <a:r>
              <a:rPr lang="fr-FR" dirty="0" smtClean="0"/>
              <a:t>:</a:t>
            </a:r>
          </a:p>
          <a:p>
            <a:pPr lvl="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</a:pPr>
            <a:r>
              <a:rPr lang="fr-FR" b="1" dirty="0" err="1" smtClean="0">
                <a:solidFill>
                  <a:srgbClr val="990099"/>
                </a:solidFill>
              </a:rPr>
              <a:t>int</a:t>
            </a:r>
            <a:r>
              <a:rPr lang="fr-FR" dirty="0" smtClean="0"/>
              <a:t>[] </a:t>
            </a:r>
            <a:r>
              <a:rPr lang="fr-FR" dirty="0" err="1" smtClean="0"/>
              <a:t>myTab</a:t>
            </a:r>
            <a:r>
              <a:rPr lang="fr-FR" dirty="0" smtClean="0"/>
              <a:t> = </a:t>
            </a:r>
            <a:r>
              <a:rPr lang="fr-FR" b="1" dirty="0" smtClean="0">
                <a:solidFill>
                  <a:srgbClr val="990099"/>
                </a:solidFill>
              </a:rPr>
              <a:t>new</a:t>
            </a:r>
            <a:r>
              <a:rPr lang="fr-FR" dirty="0" smtClean="0"/>
              <a:t> </a:t>
            </a:r>
            <a:r>
              <a:rPr lang="fr-FR" b="1" dirty="0" err="1" smtClean="0">
                <a:solidFill>
                  <a:srgbClr val="990099"/>
                </a:solidFill>
              </a:rPr>
              <a:t>int</a:t>
            </a:r>
            <a:r>
              <a:rPr lang="fr-FR" dirty="0" smtClean="0"/>
              <a:t>[10];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SzTx/>
              <a:buFontTx/>
              <a:buNone/>
              <a:tabLst/>
              <a:defRPr/>
            </a:pPr>
            <a:r>
              <a:rPr lang="fr-FR" b="1" dirty="0" err="1" smtClean="0">
                <a:solidFill>
                  <a:srgbClr val="990099"/>
                </a:solidFill>
              </a:rPr>
              <a:t>int</a:t>
            </a:r>
            <a:r>
              <a:rPr lang="fr-FR" dirty="0" smtClean="0"/>
              <a:t> </a:t>
            </a:r>
            <a:r>
              <a:rPr lang="fr-FR" dirty="0" err="1" smtClean="0"/>
              <a:t>myTab</a:t>
            </a:r>
            <a:r>
              <a:rPr lang="fr-FR" dirty="0" smtClean="0"/>
              <a:t>[] = </a:t>
            </a:r>
            <a:r>
              <a:rPr lang="fr-FR" b="1" dirty="0" smtClean="0">
                <a:solidFill>
                  <a:srgbClr val="990099"/>
                </a:solidFill>
              </a:rPr>
              <a:t>new</a:t>
            </a:r>
            <a:r>
              <a:rPr lang="fr-FR" dirty="0" smtClean="0"/>
              <a:t> </a:t>
            </a:r>
            <a:r>
              <a:rPr lang="fr-FR" b="1" dirty="0" err="1" smtClean="0">
                <a:solidFill>
                  <a:srgbClr val="990099"/>
                </a:solidFill>
              </a:rPr>
              <a:t>int</a:t>
            </a:r>
            <a:r>
              <a:rPr lang="fr-FR" dirty="0" smtClean="0"/>
              <a:t>[10];</a:t>
            </a:r>
          </a:p>
          <a:p>
            <a:pPr lvl="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</a:pPr>
            <a:endParaRPr lang="fr-FR" dirty="0" smtClean="0"/>
          </a:p>
          <a:p>
            <a:pPr lvl="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</a:pPr>
            <a:r>
              <a:rPr lang="fr-FR" dirty="0" smtClean="0"/>
              <a:t>Multi-</a:t>
            </a:r>
            <a:r>
              <a:rPr lang="fr-FR" dirty="0" err="1" smtClean="0"/>
              <a:t>dimensional</a:t>
            </a:r>
            <a:r>
              <a:rPr lang="fr-FR" dirty="0" smtClean="0"/>
              <a:t> </a:t>
            </a:r>
            <a:r>
              <a:rPr lang="fr-FR" dirty="0" err="1" smtClean="0"/>
              <a:t>array</a:t>
            </a:r>
            <a:r>
              <a:rPr lang="fr-FR" dirty="0" smtClean="0"/>
              <a:t>:</a:t>
            </a:r>
          </a:p>
          <a:p>
            <a:pPr lvl="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</a:pPr>
            <a:r>
              <a:rPr lang="fr-FR" b="1" dirty="0" err="1" smtClean="0">
                <a:solidFill>
                  <a:srgbClr val="990099"/>
                </a:solidFill>
              </a:rPr>
              <a:t>int</a:t>
            </a:r>
            <a:r>
              <a:rPr lang="fr-FR" dirty="0" smtClean="0"/>
              <a:t> </a:t>
            </a:r>
            <a:r>
              <a:rPr lang="fr-FR" dirty="0" err="1" smtClean="0"/>
              <a:t>myTab</a:t>
            </a:r>
            <a:r>
              <a:rPr lang="fr-FR" dirty="0" smtClean="0"/>
              <a:t>[][] = </a:t>
            </a:r>
            <a:r>
              <a:rPr lang="fr-FR" b="1" dirty="0" smtClean="0">
                <a:solidFill>
                  <a:srgbClr val="990099"/>
                </a:solidFill>
              </a:rPr>
              <a:t>new</a:t>
            </a:r>
            <a:r>
              <a:rPr lang="fr-FR" dirty="0" smtClean="0"/>
              <a:t> </a:t>
            </a:r>
            <a:r>
              <a:rPr lang="fr-FR" b="1" dirty="0" err="1" smtClean="0">
                <a:solidFill>
                  <a:srgbClr val="990099"/>
                </a:solidFill>
              </a:rPr>
              <a:t>int</a:t>
            </a:r>
            <a:r>
              <a:rPr lang="fr-FR" dirty="0" smtClean="0"/>
              <a:t>[10][5];</a:t>
            </a:r>
          </a:p>
          <a:p>
            <a:pPr lvl="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</a:pPr>
            <a:endParaRPr lang="fr-FR" dirty="0" smtClean="0"/>
          </a:p>
          <a:p>
            <a:pPr lvl="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</a:pPr>
            <a:r>
              <a:rPr lang="fr-FR" dirty="0" err="1" smtClean="0"/>
              <a:t>Array</a:t>
            </a:r>
            <a:r>
              <a:rPr lang="fr-FR" baseline="0" dirty="0" smtClean="0"/>
              <a:t> of </a:t>
            </a:r>
            <a:r>
              <a:rPr lang="fr-FR" baseline="0" dirty="0" err="1" smtClean="0"/>
              <a:t>objects</a:t>
            </a:r>
            <a:r>
              <a:rPr lang="fr-FR" baseline="0" dirty="0" smtClean="0"/>
              <a:t>:</a:t>
            </a:r>
            <a:endParaRPr lang="fr-FR" dirty="0" smtClean="0"/>
          </a:p>
          <a:p>
            <a:pPr lvl="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</a:pPr>
            <a:r>
              <a:rPr lang="fr-FR" b="1" dirty="0" err="1" smtClean="0"/>
              <a:t>MyObject</a:t>
            </a:r>
            <a:r>
              <a:rPr lang="fr-FR" dirty="0" smtClean="0"/>
              <a:t>[] m = </a:t>
            </a:r>
            <a:r>
              <a:rPr lang="fr-FR" b="1" dirty="0" smtClean="0">
                <a:solidFill>
                  <a:srgbClr val="990099"/>
                </a:solidFill>
              </a:rPr>
              <a:t>new</a:t>
            </a:r>
            <a:r>
              <a:rPr lang="fr-FR" dirty="0" smtClean="0"/>
              <a:t> </a:t>
            </a:r>
            <a:r>
              <a:rPr lang="fr-FR" b="1" dirty="0" err="1" smtClean="0"/>
              <a:t>MyObject</a:t>
            </a:r>
            <a:r>
              <a:rPr lang="fr-FR" dirty="0" smtClean="0"/>
              <a:t>[10];</a:t>
            </a:r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9/26/17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generics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 </a:t>
            </a:r>
            <a:r>
              <a:rPr lang="fr-FR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enable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 </a:t>
            </a:r>
            <a:r>
              <a:rPr lang="fr-FR" sz="1200" b="0" i="1" kern="1200" dirty="0" smtClean="0"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types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 (classes and interfaces) to </a:t>
            </a:r>
            <a:r>
              <a:rPr lang="fr-FR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be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 </a:t>
            </a:r>
            <a:r>
              <a:rPr lang="fr-FR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parameters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 </a:t>
            </a:r>
            <a:r>
              <a:rPr lang="fr-FR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when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 </a:t>
            </a:r>
            <a:r>
              <a:rPr lang="fr-FR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defining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 classes, interfaces and </a:t>
            </a:r>
            <a:r>
              <a:rPr lang="fr-FR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methods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.</a:t>
            </a:r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9/26/17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9/26/17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9/26/17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ArrayList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 is implemented as a resizable array. As more elements are added to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ArrayList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, its size is increased dynamically. It's elements can be accessed directly by using the get and set methods, since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ArrayList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 is essentially an array.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LinkedList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 is implemented as a double linked list. Its performance on add and remove is better than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Arraylist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, but worse on get and set methods.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Vector is similar with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ArrayList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, but it is synchronized.</a:t>
            </a:r>
          </a:p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9/26/17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775359"/>
            <a:ext cx="7772400" cy="1225021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B40B297-F50D-484C-ACFB-7B14BBEC6D9D}" type="datetimeFigureOut">
              <a:rPr lang="fr-FR"/>
              <a:pPr/>
              <a:t>26/09/2017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/>
              <a:t>Copyright © 2004-2005 NameOfTheOrganization.  All rights reserved.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5A90ED0-21BE-4D02-8F9A-847F055022D2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4436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152C86D-858F-4436-887E-FAA64C472B10}" type="datetimeFigureOut">
              <a:rPr lang="fr-FR"/>
              <a:pPr/>
              <a:t>26/09/2017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/>
              <a:t>Copyright © 2004-2005 NameOfTheOrganization.  All rights reserved.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C6402C7-27C9-430B-A647-BD0442B840CC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0675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28870"/>
            <a:ext cx="2057400" cy="4876271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28870"/>
            <a:ext cx="6019800" cy="4876271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1631552-3809-4475-B076-571F79DD8438}" type="datetimeFigureOut">
              <a:rPr lang="fr-FR"/>
              <a:pPr/>
              <a:t>26/09/2017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/>
              <a:t>Copyright © 2004-2005 NameOfTheOrganization.  All rights reserved.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C7DE801-10D8-4981-85E5-572F3102C766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2471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16013" y="337220"/>
            <a:ext cx="7776467" cy="504056"/>
          </a:xfrm>
        </p:spPr>
        <p:txBody>
          <a:bodyPr/>
          <a:lstStyle/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1116013" y="0"/>
            <a:ext cx="7777162" cy="336550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4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8F3536A-E70C-492D-8B6C-9516539BB90B}" type="datetimeFigureOut">
              <a:rPr lang="fr-FR"/>
              <a:pPr/>
              <a:t>26/09/2017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5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/>
              <a:t>Copyright © 2004-2005 NameOfTheOrganization.  All rights reserved.</a:t>
            </a: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6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292AB4E-4968-48F9-A167-C51B46BC94FD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8678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672419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1F0D905-E438-41C5-8546-C118A5946D7D}" type="datetimeFigureOut">
              <a:rPr lang="fr-FR"/>
              <a:pPr/>
              <a:t>26/09/2017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/>
              <a:t>Copyright © 2004-2005 NameOfTheOrganization.  All rights reserved.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C1FF16F-B8D2-48F4-BB40-50C6ADBAEB93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3505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16013" y="337220"/>
            <a:ext cx="7776467" cy="504056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1116013" y="0"/>
            <a:ext cx="7777162" cy="336550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6" name="Espace réservé de la date 4"/>
          <p:cNvSpPr>
            <a:spLocks noGrp="1"/>
          </p:cNvSpPr>
          <p:nvPr>
            <p:ph type="dt" sz="half" idx="14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56FFFF1-2C65-4327-9840-2B43B23FD6B1}" type="datetimeFigureOut">
              <a:rPr lang="fr-FR"/>
              <a:pPr/>
              <a:t>26/09/2017</a:t>
            </a:fld>
            <a:endParaRPr lang="fr-FR"/>
          </a:p>
        </p:txBody>
      </p:sp>
      <p:sp>
        <p:nvSpPr>
          <p:cNvPr id="7" name="Espace réservé du pied de page 5"/>
          <p:cNvSpPr>
            <a:spLocks noGrp="1"/>
          </p:cNvSpPr>
          <p:nvPr>
            <p:ph type="ftr" sz="quarter" idx="15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/>
              <a:t>Copyright © 2004-2005 NameOfTheOrganization.  All rights reserved.</a:t>
            </a:r>
          </a:p>
        </p:txBody>
      </p:sp>
      <p:sp>
        <p:nvSpPr>
          <p:cNvPr id="9" name="Espace réservé du numéro de diapositive 6"/>
          <p:cNvSpPr>
            <a:spLocks noGrp="1"/>
          </p:cNvSpPr>
          <p:nvPr>
            <p:ph type="sldNum" sz="quarter" idx="16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579B318-7D5E-4DF4-970F-6BCF490CBACA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4596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16013" y="337220"/>
            <a:ext cx="7776467" cy="504056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33" y="1279261"/>
            <a:ext cx="4041775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33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10" name="Content Placeholder 7"/>
          <p:cNvSpPr>
            <a:spLocks noGrp="1"/>
          </p:cNvSpPr>
          <p:nvPr>
            <p:ph sz="quarter" idx="13"/>
          </p:nvPr>
        </p:nvSpPr>
        <p:spPr>
          <a:xfrm>
            <a:off x="1116013" y="0"/>
            <a:ext cx="7777162" cy="336550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8" name="Espace réservé de la date 6"/>
          <p:cNvSpPr>
            <a:spLocks noGrp="1"/>
          </p:cNvSpPr>
          <p:nvPr>
            <p:ph type="dt" sz="half" idx="14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F6554C8-55AE-4EFB-BB46-A79A617C7A68}" type="datetimeFigureOut">
              <a:rPr lang="fr-FR"/>
              <a:pPr/>
              <a:t>26/09/2017</a:t>
            </a:fld>
            <a:endParaRPr lang="fr-FR"/>
          </a:p>
        </p:txBody>
      </p:sp>
      <p:sp>
        <p:nvSpPr>
          <p:cNvPr id="9" name="Espace réservé du pied de page 7"/>
          <p:cNvSpPr>
            <a:spLocks noGrp="1"/>
          </p:cNvSpPr>
          <p:nvPr>
            <p:ph type="ftr" sz="quarter" idx="15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/>
              <a:t>Copyright © 2004-2005 NameOfTheOrganization.  All rights reserved.</a:t>
            </a:r>
          </a:p>
        </p:txBody>
      </p:sp>
      <p:sp>
        <p:nvSpPr>
          <p:cNvPr id="11" name="Espace réservé du numéro de diapositive 8"/>
          <p:cNvSpPr>
            <a:spLocks noGrp="1"/>
          </p:cNvSpPr>
          <p:nvPr>
            <p:ph type="sldNum" sz="quarter" idx="16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3618072-F17A-45BB-8575-F110F243281F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6070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16013" y="337220"/>
            <a:ext cx="7776467" cy="504056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6" name="Content Placeholder 7"/>
          <p:cNvSpPr>
            <a:spLocks noGrp="1"/>
          </p:cNvSpPr>
          <p:nvPr>
            <p:ph sz="quarter" idx="13"/>
          </p:nvPr>
        </p:nvSpPr>
        <p:spPr>
          <a:xfrm>
            <a:off x="1116013" y="0"/>
            <a:ext cx="7777162" cy="336550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4" name="Espace réservé de la date 2"/>
          <p:cNvSpPr>
            <a:spLocks noGrp="1"/>
          </p:cNvSpPr>
          <p:nvPr>
            <p:ph type="dt" sz="half" idx="14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8A0FB1A-DC0F-4BA7-8E04-D8DDB0C51F6A}" type="datetimeFigureOut">
              <a:rPr lang="fr-FR"/>
              <a:pPr/>
              <a:t>26/09/2017</a:t>
            </a:fld>
            <a:endParaRPr lang="fr-FR"/>
          </a:p>
        </p:txBody>
      </p:sp>
      <p:sp>
        <p:nvSpPr>
          <p:cNvPr id="5" name="Espace réservé du pied de page 3"/>
          <p:cNvSpPr>
            <a:spLocks noGrp="1"/>
          </p:cNvSpPr>
          <p:nvPr>
            <p:ph type="ftr" sz="quarter" idx="15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/>
              <a:t>Copyright © 2004-2005 NameOfTheOrganization.  All rights reserved.</a:t>
            </a:r>
          </a:p>
        </p:txBody>
      </p:sp>
      <p:sp>
        <p:nvSpPr>
          <p:cNvPr id="7" name="Espace réservé du numéro de diapositive 4"/>
          <p:cNvSpPr>
            <a:spLocks noGrp="1"/>
          </p:cNvSpPr>
          <p:nvPr>
            <p:ph type="sldNum" sz="quarter" idx="16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67239F0-C809-4D9B-BADE-E677263A850B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3170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B55CAE2-4705-4758-B174-288BF2998352}" type="datetimeFigureOut">
              <a:rPr lang="fr-FR"/>
              <a:pPr/>
              <a:t>26/09/2017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/>
              <a:t>Copyright © 2004-2005 NameOfTheOrganization.  All rights reserved.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788FAD3-7D0D-492B-87C9-E1D04BF51D86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2999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11" y="227541"/>
            <a:ext cx="3008313" cy="9683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27546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11" y="1195920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7A2DD87-EF16-4542-8E2C-04CB6C2EC50F}" type="datetimeFigureOut">
              <a:rPr lang="fr-FR"/>
              <a:pPr/>
              <a:t>26/09/2017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/>
              <a:t>Copyright © 2004-2005 NameOfTheOrganization.  All rights reserved.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6398663-00F0-4FB6-95EF-D9E088BC8153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6239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472786"/>
            <a:ext cx="5486400" cy="6707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77BE084-309E-469E-847E-32D69B823DBE}" type="datetimeFigureOut">
              <a:rPr lang="fr-FR"/>
              <a:pPr/>
              <a:t>26/09/2017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/>
              <a:t>Copyright © 2004-2005 NameOfTheOrganization.  All rights reserved.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075C14B-8D76-4463-8862-8299E72AFFA4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2794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1116013" y="336550"/>
            <a:ext cx="7777162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</a:p>
        </p:txBody>
      </p:sp>
      <p:sp>
        <p:nvSpPr>
          <p:cNvPr id="1028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128713"/>
            <a:ext cx="8435975" cy="423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</a:p>
        </p:txBody>
      </p:sp>
      <p:pic>
        <p:nvPicPr>
          <p:cNvPr id="1030" name="Image 2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650" y="5305425"/>
            <a:ext cx="1362075" cy="4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484" r:id="rId1"/>
    <p:sldLayoutId id="2147484485" r:id="rId2"/>
    <p:sldLayoutId id="2147484486" r:id="rId3"/>
    <p:sldLayoutId id="2147484487" r:id="rId4"/>
    <p:sldLayoutId id="2147484488" r:id="rId5"/>
    <p:sldLayoutId id="2147484489" r:id="rId6"/>
    <p:sldLayoutId id="2147484490" r:id="rId7"/>
    <p:sldLayoutId id="2147484491" r:id="rId8"/>
    <p:sldLayoutId id="2147484492" r:id="rId9"/>
    <p:sldLayoutId id="2147484493" r:id="rId10"/>
    <p:sldLayoutId id="2147484494" r:id="rId11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3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7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7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7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7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7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7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7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7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7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ZoneTexte 15"/>
          <p:cNvSpPr txBox="1"/>
          <p:nvPr/>
        </p:nvSpPr>
        <p:spPr>
          <a:xfrm>
            <a:off x="898525" y="2603500"/>
            <a:ext cx="7916863" cy="230832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fr-FR" sz="3200" dirty="0" smtClean="0">
                <a:latin typeface="Myriad Pro"/>
                <a:ea typeface="MS PGothic" charset="0"/>
                <a:cs typeface="Myriad Pro"/>
              </a:rPr>
              <a:t>Collections</a:t>
            </a:r>
            <a:endParaRPr lang="fr-FR" sz="3200" dirty="0">
              <a:latin typeface="Myriad Pro"/>
              <a:ea typeface="MS PGothic" charset="0"/>
              <a:cs typeface="Myriad Pro"/>
            </a:endParaRPr>
          </a:p>
          <a:p>
            <a:pPr>
              <a:defRPr/>
            </a:pPr>
            <a:endParaRPr lang="fr-FR" dirty="0">
              <a:solidFill>
                <a:schemeClr val="tx1">
                  <a:lumMod val="95000"/>
                  <a:lumOff val="5000"/>
                </a:schemeClr>
              </a:solidFill>
              <a:latin typeface="Verdana" charset="0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r>
              <a:rPr lang="fr-FR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Verdana" charset="0"/>
                <a:ea typeface="ＭＳ Ｐゴシック" charset="0"/>
                <a:cs typeface="ＭＳ Ｐゴシック" charset="0"/>
              </a:rPr>
              <a:t>Java Standard Edition</a:t>
            </a:r>
            <a:endParaRPr lang="fr-FR" dirty="0">
              <a:solidFill>
                <a:schemeClr val="tx1">
                  <a:lumMod val="95000"/>
                  <a:lumOff val="5000"/>
                </a:schemeClr>
              </a:solidFill>
              <a:latin typeface="Verdana" charset="0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endParaRPr lang="fr-FR" sz="1400" dirty="0">
              <a:solidFill>
                <a:schemeClr val="tx1">
                  <a:lumMod val="95000"/>
                  <a:lumOff val="5000"/>
                </a:schemeClr>
              </a:solidFill>
              <a:latin typeface="Verdana" charset="0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endParaRPr lang="fr-FR" sz="1400" dirty="0">
              <a:solidFill>
                <a:schemeClr val="tx1">
                  <a:lumMod val="95000"/>
                  <a:lumOff val="5000"/>
                </a:schemeClr>
              </a:solidFill>
              <a:latin typeface="Verdana" charset="0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endParaRPr lang="fr-FR" sz="1200" dirty="0">
              <a:solidFill>
                <a:schemeClr val="tx1">
                  <a:lumMod val="95000"/>
                  <a:lumOff val="5000"/>
                </a:schemeClr>
              </a:solidFill>
              <a:latin typeface="Verdana" charset="0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endParaRPr lang="fr-FR" sz="1200" dirty="0">
              <a:solidFill>
                <a:schemeClr val="tx1">
                  <a:lumMod val="95000"/>
                  <a:lumOff val="5000"/>
                </a:schemeClr>
              </a:solidFill>
              <a:latin typeface="Verdana" charset="0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endParaRPr lang="fr-FR" sz="1200" dirty="0">
              <a:solidFill>
                <a:schemeClr val="tx1">
                  <a:lumMod val="95000"/>
                  <a:lumOff val="5000"/>
                </a:schemeClr>
              </a:solidFill>
              <a:latin typeface="Verdana" charset="0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endParaRPr lang="fr-FR" sz="1200" dirty="0">
              <a:solidFill>
                <a:schemeClr val="tx1">
                  <a:lumMod val="95000"/>
                  <a:lumOff val="5000"/>
                </a:schemeClr>
              </a:solidFill>
              <a:latin typeface="Verdana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0232" y="2363316"/>
            <a:ext cx="2057400" cy="2438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>
          <a:xfrm>
            <a:off x="1116013" y="336550"/>
            <a:ext cx="7777162" cy="504825"/>
          </a:xfrm>
        </p:spPr>
        <p:txBody>
          <a:bodyPr/>
          <a:lstStyle/>
          <a:p>
            <a:r>
              <a:rPr lang="fr-FR" dirty="0" err="1" smtClean="0">
                <a:ea typeface="ＭＳ Ｐゴシック" pitchFamily="34" charset="-128"/>
              </a:rPr>
              <a:t>Generics</a:t>
            </a:r>
            <a:r>
              <a:rPr lang="fr-FR" dirty="0" smtClean="0">
                <a:ea typeface="ＭＳ Ｐゴシック" pitchFamily="34" charset="-128"/>
              </a:rPr>
              <a:t> </a:t>
            </a:r>
            <a:r>
              <a:rPr lang="fr-FR" dirty="0" err="1" smtClean="0">
                <a:ea typeface="ＭＳ Ｐゴシック" pitchFamily="34" charset="-128"/>
              </a:rPr>
              <a:t>example</a:t>
            </a:r>
            <a:r>
              <a:rPr lang="fr-FR" dirty="0" smtClean="0">
                <a:ea typeface="ＭＳ Ｐゴシック" pitchFamily="34" charset="-128"/>
              </a:rPr>
              <a:t> and </a:t>
            </a:r>
            <a:r>
              <a:rPr lang="fr-FR" dirty="0" err="1" smtClean="0">
                <a:ea typeface="ＭＳ Ｐゴシック" pitchFamily="34" charset="-128"/>
              </a:rPr>
              <a:t>comparison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err="1" smtClean="0">
                <a:ea typeface="ＭＳ Ｐゴシック" pitchFamily="34" charset="-128"/>
              </a:rPr>
              <a:t>Presentation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1177926"/>
            <a:ext cx="914400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/>
            <a:r>
              <a:rPr lang="fr-FR" b="1" dirty="0" err="1">
                <a:latin typeface="Courier New"/>
                <a:cs typeface="Courier New"/>
              </a:rPr>
              <a:t>ArrayList</a:t>
            </a:r>
            <a:r>
              <a:rPr lang="fr-FR" b="1" dirty="0">
                <a:latin typeface="Courier New"/>
                <a:cs typeface="Courier New"/>
              </a:rPr>
              <a:t>&lt;Cat&gt; </a:t>
            </a:r>
            <a:r>
              <a:rPr lang="fr-FR" b="1" dirty="0" err="1">
                <a:latin typeface="Courier New"/>
                <a:cs typeface="Courier New"/>
              </a:rPr>
              <a:t>myCats</a:t>
            </a:r>
            <a:r>
              <a:rPr lang="fr-FR" b="1" dirty="0">
                <a:latin typeface="Courier New"/>
                <a:cs typeface="Courier New"/>
              </a:rPr>
              <a:t> = </a:t>
            </a:r>
            <a:r>
              <a:rPr lang="fr-FR" b="1" dirty="0" smtClean="0">
                <a:solidFill>
                  <a:srgbClr val="7F0055"/>
                </a:solidFill>
                <a:latin typeface="Courier New"/>
                <a:cs typeface="Courier New"/>
              </a:rPr>
              <a:t>new</a:t>
            </a:r>
            <a:r>
              <a:rPr lang="fr-FR" b="1" dirty="0" smtClean="0">
                <a:latin typeface="Courier New"/>
                <a:cs typeface="Courier New"/>
              </a:rPr>
              <a:t> </a:t>
            </a:r>
            <a:r>
              <a:rPr lang="fr-FR" b="1" dirty="0" err="1">
                <a:latin typeface="Courier New"/>
                <a:cs typeface="Courier New"/>
              </a:rPr>
              <a:t>ArrayList</a:t>
            </a:r>
            <a:r>
              <a:rPr lang="fr-FR" b="1" dirty="0">
                <a:latin typeface="Courier New"/>
                <a:cs typeface="Courier New"/>
              </a:rPr>
              <a:t>&lt;Cat&gt;();</a:t>
            </a:r>
          </a:p>
          <a:p>
            <a:pPr eaLnBrk="1" hangingPunct="1"/>
            <a:r>
              <a:rPr lang="fr-FR" b="1" dirty="0" err="1">
                <a:latin typeface="Courier New"/>
                <a:cs typeface="Courier New"/>
              </a:rPr>
              <a:t>myCats.add</a:t>
            </a:r>
            <a:r>
              <a:rPr lang="fr-FR" b="1" dirty="0">
                <a:latin typeface="Courier New"/>
                <a:cs typeface="Courier New"/>
              </a:rPr>
              <a:t>(</a:t>
            </a:r>
            <a:r>
              <a:rPr lang="fr-FR" b="1" dirty="0">
                <a:solidFill>
                  <a:srgbClr val="7F0055"/>
                </a:solidFill>
                <a:latin typeface="Courier New"/>
                <a:cs typeface="Courier New"/>
              </a:rPr>
              <a:t>new</a:t>
            </a:r>
            <a:r>
              <a:rPr lang="fr-FR" b="1" dirty="0">
                <a:latin typeface="Courier New"/>
                <a:cs typeface="Courier New"/>
              </a:rPr>
              <a:t> Cat());</a:t>
            </a:r>
          </a:p>
          <a:p>
            <a:pPr eaLnBrk="1" hangingPunct="1">
              <a:spcAft>
                <a:spcPts val="1200"/>
              </a:spcAft>
            </a:pPr>
            <a:r>
              <a:rPr lang="fr-FR" b="1" dirty="0" err="1">
                <a:latin typeface="Courier New"/>
                <a:cs typeface="Courier New"/>
              </a:rPr>
              <a:t>myCats.add</a:t>
            </a:r>
            <a:r>
              <a:rPr lang="fr-FR" b="1" dirty="0">
                <a:latin typeface="Courier New"/>
                <a:cs typeface="Courier New"/>
              </a:rPr>
              <a:t>(</a:t>
            </a:r>
            <a:r>
              <a:rPr lang="fr-FR" b="1" dirty="0">
                <a:solidFill>
                  <a:srgbClr val="7F0055"/>
                </a:solidFill>
                <a:latin typeface="Courier New"/>
                <a:cs typeface="Courier New"/>
              </a:rPr>
              <a:t>new</a:t>
            </a:r>
            <a:r>
              <a:rPr lang="fr-FR" b="1" dirty="0">
                <a:latin typeface="Courier New"/>
                <a:cs typeface="Courier New"/>
              </a:rPr>
              <a:t> Dog</a:t>
            </a:r>
            <a:r>
              <a:rPr lang="fr-FR" b="1" dirty="0" smtClean="0">
                <a:latin typeface="Courier New"/>
                <a:cs typeface="Courier New"/>
              </a:rPr>
              <a:t>());</a:t>
            </a:r>
            <a:r>
              <a:rPr lang="fr-FR" b="1" dirty="0" smtClean="0">
                <a:solidFill>
                  <a:srgbClr val="FF0000"/>
                </a:solidFill>
                <a:latin typeface="Courier New"/>
                <a:cs typeface="Courier New"/>
              </a:rPr>
              <a:t>// </a:t>
            </a:r>
            <a:r>
              <a:rPr lang="fr-FR" b="1" dirty="0" err="1">
                <a:solidFill>
                  <a:srgbClr val="FF0000"/>
                </a:solidFill>
                <a:latin typeface="Courier New"/>
                <a:cs typeface="Courier New"/>
              </a:rPr>
              <a:t>Error</a:t>
            </a:r>
            <a:r>
              <a:rPr lang="fr-FR" b="1" dirty="0">
                <a:solidFill>
                  <a:srgbClr val="FF0000"/>
                </a:solidFill>
                <a:latin typeface="Courier New"/>
                <a:cs typeface="Courier New"/>
              </a:rPr>
              <a:t> at compilation...</a:t>
            </a:r>
          </a:p>
          <a:p>
            <a:pPr eaLnBrk="1" hangingPunct="1"/>
            <a:r>
              <a:rPr lang="fr-FR" b="1" dirty="0">
                <a:latin typeface="Courier New"/>
                <a:cs typeface="Courier New"/>
              </a:rPr>
              <a:t>Cat </a:t>
            </a:r>
            <a:r>
              <a:rPr lang="fr-FR" b="1" dirty="0" smtClean="0">
                <a:latin typeface="Courier New"/>
                <a:cs typeface="Courier New"/>
              </a:rPr>
              <a:t>cat </a:t>
            </a:r>
            <a:r>
              <a:rPr lang="fr-FR" b="1" dirty="0">
                <a:latin typeface="Courier New"/>
                <a:cs typeface="Courier New"/>
              </a:rPr>
              <a:t>= </a:t>
            </a:r>
            <a:r>
              <a:rPr lang="fr-FR" b="1" dirty="0" err="1">
                <a:latin typeface="Courier New"/>
                <a:cs typeface="Courier New"/>
              </a:rPr>
              <a:t>myCats.get</a:t>
            </a:r>
            <a:r>
              <a:rPr lang="fr-FR" b="1" dirty="0">
                <a:latin typeface="Courier New"/>
                <a:cs typeface="Courier New"/>
              </a:rPr>
              <a:t>(0);</a:t>
            </a:r>
          </a:p>
        </p:txBody>
      </p:sp>
    </p:spTree>
    <p:extLst>
      <p:ext uri="{BB962C8B-B14F-4D97-AF65-F5344CB8AC3E}">
        <p14:creationId xmlns:p14="http://schemas.microsoft.com/office/powerpoint/2010/main" val="1591745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671888"/>
            <a:ext cx="7772400" cy="1135062"/>
          </a:xfrm>
        </p:spPr>
        <p:txBody>
          <a:bodyPr/>
          <a:lstStyle/>
          <a:p>
            <a:pPr>
              <a:defRPr/>
            </a:pPr>
            <a:r>
              <a:rPr lang="fr-FR" dirty="0" smtClean="0"/>
              <a:t>Interfaces &amp; </a:t>
            </a:r>
            <a:r>
              <a:rPr lang="fr-FR" dirty="0" err="1" smtClean="0"/>
              <a:t>implementations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422525"/>
            <a:ext cx="7772400" cy="1249363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fr-FR" dirty="0" smtClean="0"/>
              <a:t>Collections</a:t>
            </a:r>
            <a:endParaRPr lang="fr-FR" dirty="0"/>
          </a:p>
        </p:txBody>
      </p:sp>
      <p:sp>
        <p:nvSpPr>
          <p:cNvPr id="6" name="TextBox 5"/>
          <p:cNvSpPr txBox="1"/>
          <p:nvPr/>
        </p:nvSpPr>
        <p:spPr>
          <a:xfrm>
            <a:off x="1637674" y="4513684"/>
            <a:ext cx="5868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>
                <a:latin typeface="+mn-lt"/>
              </a:rPr>
              <a:t>Several kind for every needs</a:t>
            </a:r>
          </a:p>
        </p:txBody>
      </p:sp>
    </p:spTree>
    <p:extLst>
      <p:ext uri="{BB962C8B-B14F-4D97-AF65-F5344CB8AC3E}">
        <p14:creationId xmlns:p14="http://schemas.microsoft.com/office/powerpoint/2010/main" val="1160023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>
          <a:xfrm>
            <a:off x="1116013" y="336550"/>
            <a:ext cx="7777162" cy="504825"/>
          </a:xfrm>
        </p:spPr>
        <p:txBody>
          <a:bodyPr/>
          <a:lstStyle/>
          <a:p>
            <a:r>
              <a:rPr lang="fr-FR" dirty="0" smtClean="0">
                <a:ea typeface="ＭＳ Ｐゴシック" pitchFamily="34" charset="-128"/>
              </a:rPr>
              <a:t>The </a:t>
            </a:r>
            <a:r>
              <a:rPr lang="fr-FR" dirty="0" err="1" smtClean="0">
                <a:ea typeface="ＭＳ Ｐゴシック" pitchFamily="34" charset="-128"/>
              </a:rPr>
              <a:t>knowledge</a:t>
            </a:r>
            <a:r>
              <a:rPr lang="fr-FR" dirty="0" smtClean="0">
                <a:ea typeface="ＭＳ Ｐゴシック" pitchFamily="34" charset="-128"/>
              </a:rPr>
              <a:t> </a:t>
            </a:r>
            <a:r>
              <a:rPr lang="fr-FR" dirty="0" err="1" smtClean="0">
                <a:ea typeface="ＭＳ Ｐゴシック" pitchFamily="34" charset="-128"/>
              </a:rPr>
              <a:t>tree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1128713"/>
            <a:ext cx="8280920" cy="4230687"/>
          </a:xfrm>
        </p:spPr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Core collection</a:t>
            </a:r>
            <a:br>
              <a:rPr lang="en-US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interfaces </a:t>
            </a:r>
            <a:r>
              <a:rPr lang="en-US" dirty="0">
                <a:ea typeface="ＭＳ Ｐゴシック" pitchFamily="34" charset="-128"/>
              </a:rPr>
              <a:t>:</a:t>
            </a:r>
          </a:p>
          <a:p>
            <a:pPr marL="0" indent="0">
              <a:buNone/>
            </a:pPr>
            <a:endParaRPr lang="en-US" dirty="0">
              <a:ea typeface="ＭＳ Ｐゴシック" pitchFamily="34" charset="-128"/>
            </a:endParaRPr>
          </a:p>
          <a:p>
            <a:r>
              <a:rPr lang="en-US" dirty="0" smtClean="0">
                <a:ea typeface="ＭＳ Ｐゴシック" pitchFamily="34" charset="-128"/>
              </a:rPr>
              <a:t>Two distinct </a:t>
            </a:r>
            <a:r>
              <a:rPr lang="en-US" dirty="0">
                <a:ea typeface="ＭＳ Ｐゴシック" pitchFamily="34" charset="-128"/>
              </a:rPr>
              <a:t>trees on this hierarchy</a:t>
            </a:r>
          </a:p>
          <a:p>
            <a:pPr lvl="1"/>
            <a:r>
              <a:rPr lang="en-US" dirty="0">
                <a:ea typeface="ＭＳ Ｐゴシック" pitchFamily="34" charset="-128"/>
              </a:rPr>
              <a:t>All interfaces use </a:t>
            </a:r>
            <a:r>
              <a:rPr lang="en-US" dirty="0" smtClean="0">
                <a:ea typeface="ＭＳ Ｐゴシック" pitchFamily="34" charset="-128"/>
              </a:rPr>
              <a:t>generics</a:t>
            </a:r>
            <a:endParaRPr lang="en-US" dirty="0">
              <a:ea typeface="ＭＳ Ｐゴシック" pitchFamily="34" charset="-128"/>
            </a:endParaRPr>
          </a:p>
          <a:p>
            <a:r>
              <a:rPr lang="en-US" dirty="0">
                <a:ea typeface="ＭＳ Ｐゴシック" pitchFamily="34" charset="-128"/>
              </a:rPr>
              <a:t>Each interface has its </a:t>
            </a:r>
            <a:r>
              <a:rPr lang="en-US" dirty="0" smtClean="0">
                <a:ea typeface="ＭＳ Ｐゴシック" pitchFamily="34" charset="-128"/>
              </a:rPr>
              <a:t>pros and cons</a:t>
            </a:r>
            <a:endParaRPr lang="en-US" dirty="0">
              <a:ea typeface="ＭＳ Ｐゴシック" pitchFamily="34" charset="-128"/>
            </a:endParaRPr>
          </a:p>
          <a:p>
            <a:pPr lvl="1"/>
            <a:r>
              <a:rPr lang="en-US" dirty="0">
                <a:ea typeface="ＭＳ Ｐゴシック" pitchFamily="34" charset="-128"/>
              </a:rPr>
              <a:t>Ex: a Queue can act like a stack (LIFO)</a:t>
            </a:r>
          </a:p>
          <a:p>
            <a:pPr lvl="1"/>
            <a:r>
              <a:rPr lang="en-US" dirty="0">
                <a:ea typeface="ＭＳ Ｐゴシック" pitchFamily="34" charset="-128"/>
              </a:rPr>
              <a:t>You have to choose the best strategy according your needs</a:t>
            </a: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smtClean="0">
                <a:ea typeface="ＭＳ Ｐゴシック" pitchFamily="34" charset="-128"/>
              </a:rPr>
              <a:t>Interfaces &amp; </a:t>
            </a:r>
            <a:r>
              <a:rPr lang="fr-FR" dirty="0" err="1" smtClean="0">
                <a:ea typeface="ＭＳ Ｐゴシック" pitchFamily="34" charset="-128"/>
              </a:rPr>
              <a:t>implementations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49737" y="1129308"/>
            <a:ext cx="5442743" cy="1431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95476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0"/>
            <a:ext cx="7464075" cy="5715000"/>
          </a:xfrm>
        </p:spPr>
      </p:pic>
    </p:spTree>
    <p:extLst>
      <p:ext uri="{BB962C8B-B14F-4D97-AF65-F5344CB8AC3E}">
        <p14:creationId xmlns:p14="http://schemas.microsoft.com/office/powerpoint/2010/main" val="2086449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>
          <a:xfrm>
            <a:off x="1116013" y="336550"/>
            <a:ext cx="7777162" cy="504825"/>
          </a:xfrm>
        </p:spPr>
        <p:txBody>
          <a:bodyPr/>
          <a:lstStyle/>
          <a:p>
            <a:r>
              <a:rPr lang="fr-FR" dirty="0" smtClean="0">
                <a:ea typeface="ＭＳ Ｐゴシック" pitchFamily="34" charset="-128"/>
              </a:rPr>
              <a:t>List interface</a:t>
            </a: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1128713"/>
            <a:ext cx="8280920" cy="4230687"/>
          </a:xfrm>
        </p:spPr>
        <p:txBody>
          <a:bodyPr/>
          <a:lstStyle/>
          <a:p>
            <a:r>
              <a:rPr lang="en-US" dirty="0">
                <a:ea typeface="ＭＳ Ｐゴシック" pitchFamily="34" charset="-128"/>
              </a:rPr>
              <a:t>An ordered collection</a:t>
            </a:r>
          </a:p>
          <a:p>
            <a:r>
              <a:rPr lang="en-US" dirty="0">
                <a:ea typeface="ＭＳ Ｐゴシック" pitchFamily="34" charset="-128"/>
              </a:rPr>
              <a:t>All </a:t>
            </a:r>
            <a:r>
              <a:rPr lang="en-US" dirty="0" smtClean="0">
                <a:ea typeface="ＭＳ Ｐゴシック" pitchFamily="34" charset="-128"/>
              </a:rPr>
              <a:t>elements </a:t>
            </a:r>
            <a:r>
              <a:rPr lang="en-US" dirty="0">
                <a:ea typeface="ＭＳ Ｐゴシック" pitchFamily="34" charset="-128"/>
              </a:rPr>
              <a:t>inside </a:t>
            </a:r>
            <a:r>
              <a:rPr lang="en-US" dirty="0" smtClean="0">
                <a:ea typeface="ＭＳ Ｐゴシック" pitchFamily="34" charset="-128"/>
              </a:rPr>
              <a:t>are </a:t>
            </a:r>
            <a:r>
              <a:rPr lang="en-US" dirty="0">
                <a:ea typeface="ＭＳ Ｐゴシック" pitchFamily="34" charset="-128"/>
              </a:rPr>
              <a:t>accessible by an integer index</a:t>
            </a:r>
          </a:p>
          <a:p>
            <a:pPr lvl="1"/>
            <a:r>
              <a:rPr lang="en-US" dirty="0">
                <a:ea typeface="ＭＳ Ｐゴシック" pitchFamily="34" charset="-128"/>
              </a:rPr>
              <a:t>The position inside the </a:t>
            </a:r>
            <a:r>
              <a:rPr lang="en-US" dirty="0" smtClean="0">
                <a:ea typeface="ＭＳ Ｐゴシック" pitchFamily="34" charset="-128"/>
              </a:rPr>
              <a:t>List!</a:t>
            </a:r>
            <a:endParaRPr lang="en-US" dirty="0">
              <a:ea typeface="ＭＳ Ｐゴシック" pitchFamily="34" charset="-128"/>
            </a:endParaRPr>
          </a:p>
          <a:p>
            <a:r>
              <a:rPr lang="en-US" dirty="0">
                <a:ea typeface="ＭＳ Ｐゴシック" pitchFamily="34" charset="-128"/>
              </a:rPr>
              <a:t>Can contain several time the same element</a:t>
            </a: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smtClean="0">
                <a:ea typeface="ＭＳ Ｐゴシック" pitchFamily="34" charset="-128"/>
              </a:rPr>
              <a:t>Interfaces &amp; </a:t>
            </a:r>
            <a:r>
              <a:rPr lang="fr-FR" dirty="0" err="1" smtClean="0">
                <a:ea typeface="ＭＳ Ｐゴシック" pitchFamily="34" charset="-128"/>
              </a:rPr>
              <a:t>implementations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ZoneTexte 7"/>
          <p:cNvSpPr txBox="1"/>
          <p:nvPr/>
        </p:nvSpPr>
        <p:spPr>
          <a:xfrm>
            <a:off x="3500430" y="3217540"/>
            <a:ext cx="1714512" cy="707886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Interface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List&lt;E&gt;</a:t>
            </a:r>
            <a:endParaRPr kumimoji="0" lang="fr-FR" sz="2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7" name="ZoneTexte 9"/>
          <p:cNvSpPr txBox="1"/>
          <p:nvPr/>
        </p:nvSpPr>
        <p:spPr>
          <a:xfrm>
            <a:off x="1107257" y="4427353"/>
            <a:ext cx="1643074" cy="615553"/>
          </a:xfrm>
          <a:prstGeom prst="rect">
            <a:avLst/>
          </a:prstGeom>
          <a:solidFill>
            <a:srgbClr val="A5C3DB">
              <a:lumMod val="60000"/>
              <a:lumOff val="40000"/>
            </a:srgb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Class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Vector</a:t>
            </a:r>
            <a:r>
              <a:rPr kumimoji="0" lang="fr-FR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&lt;E&gt;</a:t>
            </a:r>
            <a:endParaRPr kumimoji="0" lang="fr-FR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8" name="ZoneTexte 10"/>
          <p:cNvSpPr txBox="1"/>
          <p:nvPr/>
        </p:nvSpPr>
        <p:spPr>
          <a:xfrm>
            <a:off x="3393273" y="4427353"/>
            <a:ext cx="1928826" cy="615553"/>
          </a:xfrm>
          <a:prstGeom prst="rect">
            <a:avLst/>
          </a:prstGeom>
          <a:solidFill>
            <a:srgbClr val="A5C3DB">
              <a:lumMod val="60000"/>
              <a:lumOff val="40000"/>
            </a:srgb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Class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ArrayList</a:t>
            </a:r>
            <a:r>
              <a:rPr kumimoji="0" lang="fr-FR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&lt;E&gt;</a:t>
            </a:r>
            <a:endParaRPr kumimoji="0" lang="fr-FR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9" name="ZoneTexte 11"/>
          <p:cNvSpPr txBox="1"/>
          <p:nvPr/>
        </p:nvSpPr>
        <p:spPr>
          <a:xfrm>
            <a:off x="5965041" y="4427353"/>
            <a:ext cx="2071702" cy="615553"/>
          </a:xfrm>
          <a:prstGeom prst="rect">
            <a:avLst/>
          </a:prstGeom>
          <a:solidFill>
            <a:srgbClr val="A5C3DB">
              <a:lumMod val="60000"/>
              <a:lumOff val="40000"/>
            </a:srgb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Class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LinkedList</a:t>
            </a:r>
            <a:r>
              <a:rPr kumimoji="0" lang="fr-FR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&lt;E&gt;</a:t>
            </a:r>
            <a:endParaRPr kumimoji="0" lang="fr-FR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20" name="Connecteur droit avec flèche 13"/>
          <p:cNvCxnSpPr>
            <a:stCxn id="17" idx="0"/>
            <a:endCxn id="16" idx="1"/>
          </p:cNvCxnSpPr>
          <p:nvPr/>
        </p:nvCxnSpPr>
        <p:spPr bwMode="auto">
          <a:xfrm flipV="1">
            <a:off x="1928794" y="3571483"/>
            <a:ext cx="1571636" cy="855870"/>
          </a:xfrm>
          <a:prstGeom prst="straightConnector1">
            <a:avLst/>
          </a:prstGeom>
          <a:solidFill>
            <a:srgbClr val="D3D7DB"/>
          </a:solidFill>
          <a:ln w="28575" cap="flat" cmpd="sng" algn="ctr">
            <a:solidFill>
              <a:srgbClr val="4D4D4D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Connecteur droit avec flèche 16"/>
          <p:cNvCxnSpPr>
            <a:stCxn id="18" idx="0"/>
            <a:endCxn id="16" idx="2"/>
          </p:cNvCxnSpPr>
          <p:nvPr/>
        </p:nvCxnSpPr>
        <p:spPr bwMode="auto">
          <a:xfrm flipV="1">
            <a:off x="4357686" y="3925426"/>
            <a:ext cx="0" cy="501927"/>
          </a:xfrm>
          <a:prstGeom prst="straightConnector1">
            <a:avLst/>
          </a:prstGeom>
          <a:solidFill>
            <a:srgbClr val="D3D7DB"/>
          </a:solidFill>
          <a:ln w="28575" cap="flat" cmpd="sng" algn="ctr">
            <a:solidFill>
              <a:srgbClr val="4D4D4D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Connecteur droit avec flèche 19"/>
          <p:cNvCxnSpPr>
            <a:stCxn id="19" idx="0"/>
            <a:endCxn id="16" idx="3"/>
          </p:cNvCxnSpPr>
          <p:nvPr/>
        </p:nvCxnSpPr>
        <p:spPr bwMode="auto">
          <a:xfrm flipH="1" flipV="1">
            <a:off x="5214942" y="3571483"/>
            <a:ext cx="1785950" cy="855870"/>
          </a:xfrm>
          <a:prstGeom prst="straightConnector1">
            <a:avLst/>
          </a:prstGeom>
          <a:solidFill>
            <a:srgbClr val="D3D7DB"/>
          </a:solidFill>
          <a:ln w="28575" cap="flat" cmpd="sng" algn="ctr">
            <a:solidFill>
              <a:srgbClr val="4D4D4D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010052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>
          <a:xfrm>
            <a:off x="1116013" y="336550"/>
            <a:ext cx="7777162" cy="504825"/>
          </a:xfrm>
        </p:spPr>
        <p:txBody>
          <a:bodyPr/>
          <a:lstStyle/>
          <a:p>
            <a:r>
              <a:rPr lang="fr-FR" dirty="0" smtClean="0">
                <a:ea typeface="ＭＳ Ｐゴシック" pitchFamily="34" charset="-128"/>
              </a:rPr>
              <a:t>List </a:t>
            </a:r>
            <a:r>
              <a:rPr lang="fr-FR" dirty="0" err="1" smtClean="0">
                <a:ea typeface="ＭＳ Ｐゴシック" pitchFamily="34" charset="-128"/>
              </a:rPr>
              <a:t>implementations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1128713"/>
            <a:ext cx="8280920" cy="4230687"/>
          </a:xfrm>
        </p:spPr>
        <p:txBody>
          <a:bodyPr/>
          <a:lstStyle/>
          <a:p>
            <a:r>
              <a:rPr lang="en-US" dirty="0" err="1">
                <a:ea typeface="ＭＳ Ｐゴシック" pitchFamily="34" charset="-128"/>
              </a:rPr>
              <a:t>ArrayList</a:t>
            </a:r>
            <a:r>
              <a:rPr lang="en-US" dirty="0">
                <a:ea typeface="ＭＳ Ｐゴシック" pitchFamily="34" charset="-128"/>
              </a:rPr>
              <a:t> :</a:t>
            </a:r>
          </a:p>
          <a:p>
            <a:pPr lvl="1"/>
            <a:r>
              <a:rPr lang="en-US" dirty="0">
                <a:ea typeface="ＭＳ Ｐゴシック" pitchFamily="34" charset="-128"/>
              </a:rPr>
              <a:t>Good performance for get and </a:t>
            </a:r>
            <a:r>
              <a:rPr lang="en-US" dirty="0" smtClean="0">
                <a:ea typeface="ＭＳ Ｐゴシック" pitchFamily="34" charset="-128"/>
              </a:rPr>
              <a:t>set</a:t>
            </a:r>
            <a:endParaRPr lang="en-US" dirty="0">
              <a:ea typeface="ＭＳ Ｐゴシック" pitchFamily="34" charset="-128"/>
            </a:endParaRPr>
          </a:p>
          <a:p>
            <a:r>
              <a:rPr lang="en-US" dirty="0" err="1">
                <a:ea typeface="ＭＳ Ｐゴシック" pitchFamily="34" charset="-128"/>
              </a:rPr>
              <a:t>LinkedList</a:t>
            </a:r>
            <a:r>
              <a:rPr lang="en-US" dirty="0">
                <a:ea typeface="ＭＳ Ｐゴシック" pitchFamily="34" charset="-128"/>
              </a:rPr>
              <a:t> :</a:t>
            </a:r>
          </a:p>
          <a:p>
            <a:pPr lvl="1"/>
            <a:r>
              <a:rPr lang="en-US" dirty="0">
                <a:ea typeface="ＭＳ Ｐゴシック" pitchFamily="34" charset="-128"/>
              </a:rPr>
              <a:t>Best performance for add/remove</a:t>
            </a:r>
          </a:p>
          <a:p>
            <a:pPr lvl="1"/>
            <a:r>
              <a:rPr lang="en-US" dirty="0">
                <a:ea typeface="ＭＳ Ｐゴシック" pitchFamily="34" charset="-128"/>
              </a:rPr>
              <a:t>Poorer performance to get and set </a:t>
            </a:r>
            <a:r>
              <a:rPr lang="en-US" dirty="0" smtClean="0">
                <a:ea typeface="ＭＳ Ｐゴシック" pitchFamily="34" charset="-128"/>
              </a:rPr>
              <a:t>value</a:t>
            </a:r>
            <a:endParaRPr lang="en-US" dirty="0">
              <a:ea typeface="ＭＳ Ｐゴシック" pitchFamily="34" charset="-128"/>
            </a:endParaRPr>
          </a:p>
          <a:p>
            <a:r>
              <a:rPr lang="en-US" dirty="0">
                <a:ea typeface="ＭＳ Ｐゴシック" pitchFamily="34" charset="-128"/>
              </a:rPr>
              <a:t>Vector :</a:t>
            </a:r>
          </a:p>
          <a:p>
            <a:pPr lvl="1"/>
            <a:r>
              <a:rPr lang="en-US" dirty="0">
                <a:ea typeface="ＭＳ Ｐゴシック" pitchFamily="34" charset="-128"/>
              </a:rPr>
              <a:t>Thread safe (all the methods are synchronized)</a:t>
            </a:r>
          </a:p>
          <a:p>
            <a:pPr lvl="1"/>
            <a:r>
              <a:rPr lang="en-US" dirty="0">
                <a:ea typeface="ＭＳ Ｐゴシック" pitchFamily="34" charset="-128"/>
              </a:rPr>
              <a:t>Bad performance</a:t>
            </a: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smtClean="0">
                <a:ea typeface="ＭＳ Ｐゴシック" pitchFamily="34" charset="-128"/>
              </a:rPr>
              <a:t>Interfaces &amp; </a:t>
            </a:r>
            <a:r>
              <a:rPr lang="fr-FR" dirty="0" err="1" smtClean="0">
                <a:ea typeface="ＭＳ Ｐゴシック" pitchFamily="34" charset="-128"/>
              </a:rPr>
              <a:t>implementations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7912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>
          <a:xfrm>
            <a:off x="1116013" y="336550"/>
            <a:ext cx="7777162" cy="504825"/>
          </a:xfrm>
        </p:spPr>
        <p:txBody>
          <a:bodyPr/>
          <a:lstStyle/>
          <a:p>
            <a:r>
              <a:rPr lang="fr-FR" dirty="0" smtClean="0">
                <a:ea typeface="ＭＳ Ｐゴシック" pitchFamily="34" charset="-128"/>
              </a:rPr>
              <a:t>List </a:t>
            </a:r>
            <a:r>
              <a:rPr lang="fr-FR" dirty="0" err="1" smtClean="0">
                <a:ea typeface="ＭＳ Ｐゴシック" pitchFamily="34" charset="-128"/>
              </a:rPr>
              <a:t>common</a:t>
            </a:r>
            <a:r>
              <a:rPr lang="fr-FR" dirty="0" smtClean="0">
                <a:ea typeface="ＭＳ Ｐゴシック" pitchFamily="34" charset="-128"/>
              </a:rPr>
              <a:t> </a:t>
            </a:r>
            <a:r>
              <a:rPr lang="fr-FR" dirty="0" err="1" smtClean="0">
                <a:ea typeface="ＭＳ Ｐゴシック" pitchFamily="34" charset="-128"/>
              </a:rPr>
              <a:t>methods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1128713"/>
            <a:ext cx="8280920" cy="4230687"/>
          </a:xfrm>
        </p:spPr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add</a:t>
            </a:r>
            <a:r>
              <a:rPr lang="en-US" dirty="0">
                <a:ea typeface="ＭＳ Ｐゴシック" pitchFamily="34" charset="-128"/>
              </a:rPr>
              <a:t>(&lt;any&gt; element) :</a:t>
            </a:r>
          </a:p>
          <a:p>
            <a:pPr lvl="1"/>
            <a:r>
              <a:rPr lang="en-US" dirty="0">
                <a:ea typeface="ＭＳ Ｐゴシック" pitchFamily="34" charset="-128"/>
              </a:rPr>
              <a:t>Add an element at the end of the list</a:t>
            </a:r>
          </a:p>
          <a:p>
            <a:r>
              <a:rPr lang="en-US" dirty="0">
                <a:ea typeface="ＭＳ Ｐゴシック" pitchFamily="34" charset="-128"/>
              </a:rPr>
              <a:t>&lt;any&gt; get(</a:t>
            </a:r>
            <a:r>
              <a:rPr lang="en-US" dirty="0" err="1">
                <a:ea typeface="ＭＳ Ｐゴシック" pitchFamily="34" charset="-128"/>
              </a:rPr>
              <a:t>int</a:t>
            </a:r>
            <a:r>
              <a:rPr lang="en-US" dirty="0">
                <a:ea typeface="ＭＳ Ｐゴシック" pitchFamily="34" charset="-128"/>
              </a:rPr>
              <a:t> index) :</a:t>
            </a:r>
          </a:p>
          <a:p>
            <a:pPr lvl="1"/>
            <a:r>
              <a:rPr lang="en-US" dirty="0">
                <a:ea typeface="ＭＳ Ｐゴシック" pitchFamily="34" charset="-128"/>
              </a:rPr>
              <a:t>Returns the element at the specified position</a:t>
            </a:r>
          </a:p>
          <a:p>
            <a:r>
              <a:rPr lang="en-US" dirty="0" smtClean="0">
                <a:ea typeface="ＭＳ Ｐゴシック" pitchFamily="34" charset="-128"/>
              </a:rPr>
              <a:t>&lt;any&gt; remove(</a:t>
            </a:r>
            <a:r>
              <a:rPr lang="en-US" dirty="0" err="1" smtClean="0">
                <a:ea typeface="ＭＳ Ｐゴシック" pitchFamily="34" charset="-128"/>
              </a:rPr>
              <a:t>int</a:t>
            </a:r>
            <a:r>
              <a:rPr lang="en-US" dirty="0" smtClean="0">
                <a:ea typeface="ＭＳ Ｐゴシック" pitchFamily="34" charset="-128"/>
              </a:rPr>
              <a:t> index) :</a:t>
            </a:r>
          </a:p>
          <a:p>
            <a:pPr lvl="1"/>
            <a:r>
              <a:rPr lang="en-US" dirty="0" smtClean="0">
                <a:ea typeface="ＭＳ Ｐゴシック" pitchFamily="34" charset="-128"/>
              </a:rPr>
              <a:t>Remove the element at the specified position</a:t>
            </a:r>
          </a:p>
          <a:p>
            <a:pPr lvl="1"/>
            <a:r>
              <a:rPr lang="en-US" dirty="0" smtClean="0">
                <a:ea typeface="ＭＳ Ｐゴシック" pitchFamily="34" charset="-128"/>
              </a:rPr>
              <a:t>Return the removed element</a:t>
            </a:r>
            <a:endParaRPr lang="en-US" dirty="0">
              <a:ea typeface="ＭＳ Ｐゴシック" pitchFamily="34" charset="-128"/>
            </a:endParaRP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smtClean="0">
                <a:ea typeface="ＭＳ Ｐゴシック" pitchFamily="34" charset="-128"/>
              </a:rPr>
              <a:t>Interfaces &amp; </a:t>
            </a:r>
            <a:r>
              <a:rPr lang="fr-FR" dirty="0" err="1" smtClean="0">
                <a:ea typeface="ＭＳ Ｐゴシック" pitchFamily="34" charset="-128"/>
              </a:rPr>
              <a:t>implementations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617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>
          <a:xfrm>
            <a:off x="1116013" y="336550"/>
            <a:ext cx="7777162" cy="504825"/>
          </a:xfrm>
        </p:spPr>
        <p:txBody>
          <a:bodyPr/>
          <a:lstStyle/>
          <a:p>
            <a:r>
              <a:rPr lang="fr-FR" dirty="0" smtClean="0">
                <a:ea typeface="ＭＳ Ｐゴシック" pitchFamily="34" charset="-128"/>
              </a:rPr>
              <a:t>List </a:t>
            </a:r>
            <a:r>
              <a:rPr lang="fr-FR" dirty="0" err="1" smtClean="0">
                <a:ea typeface="ＭＳ Ｐゴシック" pitchFamily="34" charset="-128"/>
              </a:rPr>
              <a:t>common</a:t>
            </a:r>
            <a:r>
              <a:rPr lang="fr-FR" dirty="0" smtClean="0">
                <a:ea typeface="ＭＳ Ｐゴシック" pitchFamily="34" charset="-128"/>
              </a:rPr>
              <a:t> </a:t>
            </a:r>
            <a:r>
              <a:rPr lang="fr-FR" dirty="0" err="1" smtClean="0">
                <a:ea typeface="ＭＳ Ｐゴシック" pitchFamily="34" charset="-128"/>
              </a:rPr>
              <a:t>methods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1128713"/>
            <a:ext cx="8280920" cy="4230687"/>
          </a:xfrm>
        </p:spPr>
        <p:txBody>
          <a:bodyPr/>
          <a:lstStyle/>
          <a:p>
            <a:r>
              <a:rPr lang="en-US" dirty="0" err="1">
                <a:ea typeface="ＭＳ Ｐゴシック" pitchFamily="34" charset="-128"/>
              </a:rPr>
              <a:t>int</a:t>
            </a:r>
            <a:r>
              <a:rPr lang="en-US" dirty="0">
                <a:ea typeface="ＭＳ Ｐゴシック" pitchFamily="34" charset="-128"/>
              </a:rPr>
              <a:t> size() :</a:t>
            </a:r>
          </a:p>
          <a:p>
            <a:pPr lvl="1"/>
            <a:r>
              <a:rPr lang="en-US" dirty="0">
                <a:ea typeface="ＭＳ Ｐゴシック" pitchFamily="34" charset="-128"/>
              </a:rPr>
              <a:t>Returns the size of the </a:t>
            </a:r>
            <a:r>
              <a:rPr lang="en-US" dirty="0" smtClean="0">
                <a:ea typeface="ＭＳ Ｐゴシック" pitchFamily="34" charset="-128"/>
              </a:rPr>
              <a:t>List</a:t>
            </a:r>
          </a:p>
          <a:p>
            <a:pPr lvl="1"/>
            <a:endParaRPr lang="en-US" dirty="0">
              <a:ea typeface="ＭＳ Ｐゴシック" pitchFamily="34" charset="-128"/>
            </a:endParaRPr>
          </a:p>
          <a:p>
            <a:r>
              <a:rPr lang="en-US" dirty="0">
                <a:ea typeface="ＭＳ Ｐゴシック" pitchFamily="34" charset="-128"/>
              </a:rPr>
              <a:t>For more, look at the </a:t>
            </a:r>
            <a:r>
              <a:rPr lang="en-US" dirty="0" err="1">
                <a:ea typeface="ＭＳ Ｐゴシック" pitchFamily="34" charset="-128"/>
              </a:rPr>
              <a:t>Javadoc</a:t>
            </a:r>
            <a:r>
              <a:rPr lang="en-US" dirty="0">
                <a:ea typeface="ＭＳ Ｐゴシック" pitchFamily="34" charset="-128"/>
              </a:rPr>
              <a:t> :</a:t>
            </a:r>
          </a:p>
          <a:p>
            <a:pPr marL="0" indent="0" algn="ctr">
              <a:buNone/>
            </a:pPr>
            <a:r>
              <a:rPr lang="en-US" sz="2400" dirty="0">
                <a:ea typeface="ＭＳ Ｐゴシック" pitchFamily="34" charset="-128"/>
              </a:rPr>
              <a:t>http://</a:t>
            </a:r>
            <a:r>
              <a:rPr lang="en-US" sz="2400" dirty="0" err="1">
                <a:ea typeface="ＭＳ Ｐゴシック" pitchFamily="34" charset="-128"/>
              </a:rPr>
              <a:t>download.oracle.com</a:t>
            </a:r>
            <a:r>
              <a:rPr lang="en-US" sz="2400" dirty="0">
                <a:ea typeface="ＭＳ Ｐゴシック" pitchFamily="34" charset="-128"/>
              </a:rPr>
              <a:t>/</a:t>
            </a:r>
            <a:r>
              <a:rPr lang="en-US" sz="2400" dirty="0" err="1">
                <a:ea typeface="ＭＳ Ｐゴシック" pitchFamily="34" charset="-128"/>
              </a:rPr>
              <a:t>javase</a:t>
            </a:r>
            <a:r>
              <a:rPr lang="en-US" sz="2400" dirty="0">
                <a:ea typeface="ＭＳ Ｐゴシック" pitchFamily="34" charset="-128"/>
              </a:rPr>
              <a:t>/6/docs/</a:t>
            </a:r>
            <a:r>
              <a:rPr lang="en-US" sz="2400" dirty="0" err="1">
                <a:ea typeface="ＭＳ Ｐゴシック" pitchFamily="34" charset="-128"/>
              </a:rPr>
              <a:t>api</a:t>
            </a:r>
            <a:r>
              <a:rPr lang="en-US" sz="2400" dirty="0">
                <a:ea typeface="ＭＳ Ｐゴシック" pitchFamily="34" charset="-128"/>
              </a:rPr>
              <a:t>/java/</a:t>
            </a:r>
            <a:r>
              <a:rPr lang="en-US" sz="2400" dirty="0" err="1">
                <a:ea typeface="ＭＳ Ｐゴシック" pitchFamily="34" charset="-128"/>
              </a:rPr>
              <a:t>util</a:t>
            </a:r>
            <a:r>
              <a:rPr lang="en-US" sz="2400" dirty="0">
                <a:ea typeface="ＭＳ Ｐゴシック" pitchFamily="34" charset="-128"/>
              </a:rPr>
              <a:t>/</a:t>
            </a:r>
            <a:r>
              <a:rPr lang="en-US" sz="2400" dirty="0" err="1">
                <a:ea typeface="ＭＳ Ｐゴシック" pitchFamily="34" charset="-128"/>
              </a:rPr>
              <a:t>List.html</a:t>
            </a:r>
            <a:endParaRPr lang="en-US" sz="2400" dirty="0">
              <a:ea typeface="ＭＳ Ｐゴシック" pitchFamily="34" charset="-128"/>
            </a:endParaRP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smtClean="0">
                <a:ea typeface="ＭＳ Ｐゴシック" pitchFamily="34" charset="-128"/>
              </a:rPr>
              <a:t>Interfaces &amp; </a:t>
            </a:r>
            <a:r>
              <a:rPr lang="fr-FR" dirty="0" err="1" smtClean="0">
                <a:ea typeface="ＭＳ Ｐゴシック" pitchFamily="34" charset="-128"/>
              </a:rPr>
              <a:t>implementations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7321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Example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smtClean="0"/>
              <a:t>Interfaces and </a:t>
            </a:r>
            <a:r>
              <a:rPr lang="fr-FR" dirty="0" err="1" smtClean="0"/>
              <a:t>implementations</a:t>
            </a:r>
            <a:endParaRPr lang="fr-FR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179388" y="985292"/>
            <a:ext cx="8785225" cy="417646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eaLnBrk="1" hangingPunct="1"/>
            <a:r>
              <a:rPr lang="en-US" b="1" dirty="0">
                <a:solidFill>
                  <a:srgbClr val="0A3C66"/>
                </a:solidFill>
                <a:latin typeface="Courier New"/>
                <a:cs typeface="Courier New"/>
              </a:rPr>
              <a:t>List&lt;String&gt; </a:t>
            </a:r>
            <a:r>
              <a:rPr lang="en-US" b="1" dirty="0" err="1">
                <a:solidFill>
                  <a:srgbClr val="0A3C66"/>
                </a:solidFill>
                <a:latin typeface="Courier New"/>
                <a:cs typeface="Courier New"/>
              </a:rPr>
              <a:t>myList</a:t>
            </a:r>
            <a:r>
              <a:rPr lang="en-US" b="1" dirty="0">
                <a:solidFill>
                  <a:srgbClr val="0A3C66"/>
                </a:solidFill>
                <a:latin typeface="Courier New"/>
                <a:cs typeface="Courier New"/>
              </a:rPr>
              <a:t> = </a:t>
            </a:r>
            <a:r>
              <a:rPr lang="en-US" b="1" dirty="0">
                <a:solidFill>
                  <a:srgbClr val="550055"/>
                </a:solidFill>
                <a:latin typeface="Courier New"/>
                <a:cs typeface="Courier New"/>
              </a:rPr>
              <a:t>new</a:t>
            </a:r>
            <a:r>
              <a:rPr lang="en-US" b="1" dirty="0">
                <a:solidFill>
                  <a:srgbClr val="0A3C66"/>
                </a:solidFill>
                <a:latin typeface="Courier New"/>
                <a:cs typeface="Courier New"/>
              </a:rPr>
              <a:t> </a:t>
            </a:r>
            <a:r>
              <a:rPr lang="en-US" b="1" dirty="0" err="1">
                <a:solidFill>
                  <a:srgbClr val="0A3C66"/>
                </a:solidFill>
                <a:latin typeface="Courier New"/>
                <a:cs typeface="Courier New"/>
              </a:rPr>
              <a:t>ArrayList</a:t>
            </a:r>
            <a:r>
              <a:rPr lang="en-US" b="1" dirty="0">
                <a:solidFill>
                  <a:srgbClr val="0A3C66"/>
                </a:solidFill>
                <a:latin typeface="Courier New"/>
                <a:cs typeface="Courier New"/>
              </a:rPr>
              <a:t>&lt;String&gt;();</a:t>
            </a:r>
          </a:p>
          <a:p>
            <a:pPr eaLnBrk="1" hangingPunct="1"/>
            <a:r>
              <a:rPr lang="en-US" b="1" dirty="0" err="1">
                <a:solidFill>
                  <a:srgbClr val="0A3C66"/>
                </a:solidFill>
                <a:latin typeface="Courier New"/>
                <a:cs typeface="Courier New"/>
              </a:rPr>
              <a:t>myList.add</a:t>
            </a:r>
            <a:r>
              <a:rPr lang="en-US" b="1" dirty="0">
                <a:solidFill>
                  <a:srgbClr val="0A3C66"/>
                </a:solidFill>
                <a:latin typeface="Courier New"/>
                <a:cs typeface="Courier New"/>
              </a:rPr>
              <a:t>(</a:t>
            </a: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"Monday"</a:t>
            </a:r>
            <a:r>
              <a:rPr lang="en-US" b="1" dirty="0">
                <a:solidFill>
                  <a:srgbClr val="0A3C66"/>
                </a:solidFill>
                <a:latin typeface="Courier New"/>
                <a:cs typeface="Courier New"/>
              </a:rPr>
              <a:t>);</a:t>
            </a:r>
          </a:p>
          <a:p>
            <a:pPr eaLnBrk="1" hangingPunct="1"/>
            <a:r>
              <a:rPr lang="en-US" b="1" dirty="0" err="1">
                <a:solidFill>
                  <a:srgbClr val="0A3C66"/>
                </a:solidFill>
                <a:latin typeface="Courier New"/>
                <a:cs typeface="Courier New"/>
              </a:rPr>
              <a:t>myList.add</a:t>
            </a:r>
            <a:r>
              <a:rPr lang="en-US" b="1" dirty="0">
                <a:solidFill>
                  <a:srgbClr val="0A3C66"/>
                </a:solidFill>
                <a:latin typeface="Courier New"/>
                <a:cs typeface="Courier New"/>
              </a:rPr>
              <a:t>(</a:t>
            </a: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"Tuesday"</a:t>
            </a:r>
            <a:r>
              <a:rPr lang="en-US" b="1" dirty="0">
                <a:solidFill>
                  <a:srgbClr val="0A3C66"/>
                </a:solidFill>
                <a:latin typeface="Courier New"/>
                <a:cs typeface="Courier New"/>
              </a:rPr>
              <a:t>);</a:t>
            </a:r>
          </a:p>
          <a:p>
            <a:pPr eaLnBrk="1" hangingPunct="1"/>
            <a:r>
              <a:rPr lang="en-US" b="1" dirty="0" err="1">
                <a:solidFill>
                  <a:srgbClr val="0A3C66"/>
                </a:solidFill>
                <a:latin typeface="Courier New"/>
                <a:cs typeface="Courier New"/>
              </a:rPr>
              <a:t>myList.add</a:t>
            </a:r>
            <a:r>
              <a:rPr lang="en-US" b="1" dirty="0">
                <a:solidFill>
                  <a:srgbClr val="0A3C66"/>
                </a:solidFill>
                <a:latin typeface="Courier New"/>
                <a:cs typeface="Courier New"/>
              </a:rPr>
              <a:t>(</a:t>
            </a: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"Wednesday"</a:t>
            </a:r>
            <a:r>
              <a:rPr lang="en-US" b="1" dirty="0">
                <a:solidFill>
                  <a:srgbClr val="0A3C66"/>
                </a:solidFill>
                <a:latin typeface="Courier New"/>
                <a:cs typeface="Courier New"/>
              </a:rPr>
              <a:t>);</a:t>
            </a:r>
          </a:p>
          <a:p>
            <a:pPr eaLnBrk="1" hangingPunct="1"/>
            <a:r>
              <a:rPr lang="en-US" b="1" dirty="0" err="1">
                <a:solidFill>
                  <a:srgbClr val="0A3C66"/>
                </a:solidFill>
                <a:latin typeface="Courier New"/>
                <a:cs typeface="Courier New"/>
              </a:rPr>
              <a:t>myList.add</a:t>
            </a:r>
            <a:r>
              <a:rPr lang="en-US" b="1" dirty="0">
                <a:solidFill>
                  <a:srgbClr val="0A3C66"/>
                </a:solidFill>
                <a:latin typeface="Courier New"/>
                <a:cs typeface="Courier New"/>
              </a:rPr>
              <a:t>(</a:t>
            </a: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"Thursday"</a:t>
            </a:r>
            <a:r>
              <a:rPr lang="en-US" b="1" dirty="0">
                <a:solidFill>
                  <a:srgbClr val="0A3C66"/>
                </a:solidFill>
                <a:latin typeface="Courier New"/>
                <a:cs typeface="Courier New"/>
              </a:rPr>
              <a:t>);</a:t>
            </a:r>
          </a:p>
          <a:p>
            <a:pPr eaLnBrk="1" hangingPunct="1"/>
            <a:r>
              <a:rPr lang="en-US" b="1" dirty="0" err="1">
                <a:solidFill>
                  <a:srgbClr val="0A3C66"/>
                </a:solidFill>
                <a:latin typeface="Courier New"/>
                <a:cs typeface="Courier New"/>
              </a:rPr>
              <a:t>myList.add</a:t>
            </a:r>
            <a:r>
              <a:rPr lang="en-US" b="1" dirty="0">
                <a:solidFill>
                  <a:srgbClr val="0A3C66"/>
                </a:solidFill>
                <a:latin typeface="Courier New"/>
                <a:cs typeface="Courier New"/>
              </a:rPr>
              <a:t>(</a:t>
            </a: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"Friday"</a:t>
            </a:r>
            <a:r>
              <a:rPr lang="en-US" b="1" dirty="0">
                <a:solidFill>
                  <a:srgbClr val="0A3C66"/>
                </a:solidFill>
                <a:latin typeface="Courier New"/>
                <a:cs typeface="Courier New"/>
              </a:rPr>
              <a:t>);</a:t>
            </a:r>
          </a:p>
          <a:p>
            <a:pPr eaLnBrk="1" hangingPunct="1"/>
            <a:r>
              <a:rPr lang="en-US" b="1" dirty="0" err="1">
                <a:solidFill>
                  <a:srgbClr val="0A3C66"/>
                </a:solidFill>
                <a:latin typeface="Courier New"/>
                <a:cs typeface="Courier New"/>
              </a:rPr>
              <a:t>myList.add</a:t>
            </a:r>
            <a:r>
              <a:rPr lang="en-US" b="1" dirty="0">
                <a:solidFill>
                  <a:srgbClr val="0A3C66"/>
                </a:solidFill>
                <a:latin typeface="Courier New"/>
                <a:cs typeface="Courier New"/>
              </a:rPr>
              <a:t>(</a:t>
            </a: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"Saturday"</a:t>
            </a:r>
            <a:r>
              <a:rPr lang="en-US" b="1" dirty="0">
                <a:solidFill>
                  <a:srgbClr val="0A3C66"/>
                </a:solidFill>
                <a:latin typeface="Courier New"/>
                <a:cs typeface="Courier New"/>
              </a:rPr>
              <a:t>);</a:t>
            </a:r>
          </a:p>
          <a:p>
            <a:pPr eaLnBrk="1" hangingPunct="1"/>
            <a:r>
              <a:rPr lang="en-US" b="1" dirty="0" err="1">
                <a:solidFill>
                  <a:srgbClr val="0A3C66"/>
                </a:solidFill>
                <a:latin typeface="Courier New"/>
                <a:cs typeface="Courier New"/>
              </a:rPr>
              <a:t>myList.add</a:t>
            </a:r>
            <a:r>
              <a:rPr lang="en-US" b="1" dirty="0">
                <a:solidFill>
                  <a:srgbClr val="0A3C66"/>
                </a:solidFill>
                <a:latin typeface="Courier New"/>
                <a:cs typeface="Courier New"/>
              </a:rPr>
              <a:t>(</a:t>
            </a: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"Sunday"</a:t>
            </a:r>
            <a:r>
              <a:rPr lang="en-US" b="1" dirty="0">
                <a:solidFill>
                  <a:srgbClr val="0A3C66"/>
                </a:solidFill>
                <a:latin typeface="Courier New"/>
                <a:cs typeface="Courier New"/>
              </a:rPr>
              <a:t>);</a:t>
            </a:r>
          </a:p>
          <a:p>
            <a:pPr eaLnBrk="1" hangingPunct="1"/>
            <a:endParaRPr lang="en-US" b="1" dirty="0">
              <a:solidFill>
                <a:srgbClr val="0A3C66"/>
              </a:solidFill>
              <a:latin typeface="Courier New"/>
              <a:cs typeface="Courier New"/>
            </a:endParaRPr>
          </a:p>
          <a:p>
            <a:pPr eaLnBrk="1" hangingPunct="1"/>
            <a:r>
              <a:rPr lang="en-US" b="1" dirty="0">
                <a:solidFill>
                  <a:srgbClr val="0A3C66"/>
                </a:solidFill>
                <a:latin typeface="Courier New"/>
                <a:cs typeface="Courier New"/>
              </a:rPr>
              <a:t>String day = </a:t>
            </a:r>
            <a:r>
              <a:rPr lang="en-US" b="1" dirty="0" err="1">
                <a:solidFill>
                  <a:srgbClr val="0A3C66"/>
                </a:solidFill>
                <a:latin typeface="Courier New"/>
                <a:cs typeface="Courier New"/>
              </a:rPr>
              <a:t>myList.get</a:t>
            </a:r>
            <a:r>
              <a:rPr lang="en-US" b="1" dirty="0">
                <a:solidFill>
                  <a:srgbClr val="0A3C66"/>
                </a:solidFill>
                <a:latin typeface="Courier New"/>
                <a:cs typeface="Courier New"/>
              </a:rPr>
              <a:t>(3);</a:t>
            </a:r>
          </a:p>
          <a:p>
            <a:pPr eaLnBrk="1" hangingPunct="1"/>
            <a:r>
              <a:rPr lang="en-US" b="1" dirty="0" err="1">
                <a:solidFill>
                  <a:srgbClr val="0A3C66"/>
                </a:solidFill>
                <a:latin typeface="Courier New"/>
                <a:cs typeface="Courier New"/>
              </a:rPr>
              <a:t>System.out.println</a:t>
            </a:r>
            <a:r>
              <a:rPr lang="en-US" b="1" dirty="0">
                <a:solidFill>
                  <a:srgbClr val="0A3C66"/>
                </a:solidFill>
                <a:latin typeface="Courier New"/>
                <a:cs typeface="Courier New"/>
              </a:rPr>
              <a:t>(</a:t>
            </a: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"The fourth day is "</a:t>
            </a:r>
            <a:r>
              <a:rPr lang="en-US" b="1" dirty="0">
                <a:solidFill>
                  <a:srgbClr val="0A3C66"/>
                </a:solidFill>
                <a:latin typeface="Courier New"/>
                <a:cs typeface="Courier New"/>
              </a:rPr>
              <a:t> + day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rgbClr val="0A3C66"/>
                </a:solidFill>
                <a:latin typeface="Courier New"/>
                <a:cs typeface="Courier New"/>
              </a:rPr>
              <a:t>);</a:t>
            </a:r>
          </a:p>
          <a:p>
            <a:pPr eaLnBrk="1" hangingPunct="1"/>
            <a:r>
              <a:rPr lang="en-US" b="1" dirty="0">
                <a:solidFill>
                  <a:srgbClr val="0A3C66"/>
                </a:solidFill>
                <a:latin typeface="Courier New"/>
                <a:cs typeface="Courier New"/>
              </a:rPr>
              <a:t>String </a:t>
            </a:r>
            <a:r>
              <a:rPr lang="en-US" b="1" dirty="0" err="1">
                <a:solidFill>
                  <a:srgbClr val="0A3C66"/>
                </a:solidFill>
                <a:latin typeface="Courier New"/>
                <a:cs typeface="Courier New"/>
              </a:rPr>
              <a:t>removeDay</a:t>
            </a:r>
            <a:r>
              <a:rPr lang="en-US" b="1" dirty="0">
                <a:solidFill>
                  <a:srgbClr val="0A3C66"/>
                </a:solidFill>
                <a:latin typeface="Courier New"/>
                <a:cs typeface="Courier New"/>
              </a:rPr>
              <a:t> = </a:t>
            </a:r>
            <a:r>
              <a:rPr lang="en-US" b="1" dirty="0" err="1">
                <a:solidFill>
                  <a:srgbClr val="0A3C66"/>
                </a:solidFill>
                <a:latin typeface="Courier New"/>
                <a:cs typeface="Courier New"/>
              </a:rPr>
              <a:t>myList.remove</a:t>
            </a:r>
            <a:r>
              <a:rPr lang="en-US" b="1" dirty="0">
                <a:solidFill>
                  <a:srgbClr val="0A3C66"/>
                </a:solidFill>
                <a:latin typeface="Courier New"/>
                <a:cs typeface="Courier New"/>
              </a:rPr>
              <a:t>(6);</a:t>
            </a:r>
          </a:p>
          <a:p>
            <a:pPr eaLnBrk="1" hangingPunct="1"/>
            <a:r>
              <a:rPr lang="en-US" b="1" dirty="0" err="1">
                <a:solidFill>
                  <a:srgbClr val="0A3C66"/>
                </a:solidFill>
                <a:latin typeface="Courier New"/>
                <a:cs typeface="Courier New"/>
              </a:rPr>
              <a:t>System.out.println</a:t>
            </a:r>
            <a:r>
              <a:rPr lang="en-US" b="1" dirty="0" smtClean="0">
                <a:solidFill>
                  <a:srgbClr val="0A3C66"/>
                </a:solidFill>
                <a:latin typeface="Courier New"/>
                <a:cs typeface="Courier New"/>
              </a:rPr>
              <a:t>(</a:t>
            </a: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"I </a:t>
            </a: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removed " </a:t>
            </a:r>
            <a:r>
              <a:rPr lang="en-US" b="1" dirty="0">
                <a:solidFill>
                  <a:srgbClr val="0A3C66"/>
                </a:solidFill>
                <a:latin typeface="Courier New"/>
                <a:cs typeface="Courier New"/>
              </a:rPr>
              <a:t>+ </a:t>
            </a:r>
            <a:r>
              <a:rPr lang="en-US" b="1" dirty="0" err="1">
                <a:solidFill>
                  <a:srgbClr val="0A3C66"/>
                </a:solidFill>
                <a:latin typeface="Courier New"/>
                <a:cs typeface="Courier New"/>
              </a:rPr>
              <a:t>removeDay</a:t>
            </a:r>
            <a:r>
              <a:rPr lang="en-US" b="1" dirty="0">
                <a:solidFill>
                  <a:srgbClr val="0A3C66"/>
                </a:solidFill>
                <a:latin typeface="Courier New"/>
                <a:cs typeface="Courier New"/>
              </a:rPr>
              <a:t> );</a:t>
            </a:r>
          </a:p>
        </p:txBody>
      </p:sp>
      <p:pic>
        <p:nvPicPr>
          <p:cNvPr id="9" name="Picture 2" descr="D:\Users\Renaud\Desktop\StageFinEtudesSupinfo\Icons-New\v3\Test\Snippet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77" y="121569"/>
            <a:ext cx="647700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2340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>
          <a:xfrm>
            <a:off x="1116013" y="336550"/>
            <a:ext cx="7777162" cy="504825"/>
          </a:xfrm>
        </p:spPr>
        <p:txBody>
          <a:bodyPr/>
          <a:lstStyle/>
          <a:p>
            <a:r>
              <a:rPr lang="fr-FR" dirty="0" err="1" smtClean="0">
                <a:ea typeface="ＭＳ Ｐゴシック" pitchFamily="34" charset="-128"/>
              </a:rPr>
              <a:t>Map</a:t>
            </a:r>
            <a:r>
              <a:rPr lang="fr-FR" dirty="0" smtClean="0">
                <a:ea typeface="ＭＳ Ｐゴシック" pitchFamily="34" charset="-128"/>
              </a:rPr>
              <a:t> interface</a:t>
            </a: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1128713"/>
            <a:ext cx="8280920" cy="4230687"/>
          </a:xfrm>
        </p:spPr>
        <p:txBody>
          <a:bodyPr/>
          <a:lstStyle/>
          <a:p>
            <a:r>
              <a:rPr lang="en-US" dirty="0">
                <a:ea typeface="ＭＳ Ｐゴシック" pitchFamily="34" charset="-128"/>
              </a:rPr>
              <a:t>A set of key/value</a:t>
            </a:r>
          </a:p>
          <a:p>
            <a:r>
              <a:rPr lang="en-US" dirty="0">
                <a:ea typeface="ＭＳ Ｐゴシック" pitchFamily="34" charset="-128"/>
              </a:rPr>
              <a:t>Each key are unique</a:t>
            </a:r>
          </a:p>
          <a:p>
            <a:r>
              <a:rPr lang="en-US" dirty="0">
                <a:ea typeface="ＭＳ Ｐゴシック" pitchFamily="34" charset="-128"/>
              </a:rPr>
              <a:t>A value can have more than one key</a:t>
            </a:r>
          </a:p>
          <a:p>
            <a:r>
              <a:rPr lang="en-US" dirty="0">
                <a:ea typeface="ＭＳ Ｐゴシック" pitchFamily="34" charset="-128"/>
              </a:rPr>
              <a:t>Keys and Values are Objects</a:t>
            </a:r>
          </a:p>
          <a:p>
            <a:r>
              <a:rPr lang="en-US" dirty="0">
                <a:ea typeface="ＭＳ Ｐゴシック" pitchFamily="34" charset="-128"/>
              </a:rPr>
              <a:t>Similar to an associative array</a:t>
            </a: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smtClean="0">
                <a:ea typeface="ＭＳ Ｐゴシック" pitchFamily="34" charset="-128"/>
              </a:rPr>
              <a:t>Interfaces &amp; </a:t>
            </a:r>
            <a:r>
              <a:rPr lang="fr-FR" dirty="0" err="1" smtClean="0">
                <a:ea typeface="ＭＳ Ｐゴシック" pitchFamily="34" charset="-128"/>
              </a:rPr>
              <a:t>implementations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549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re 1"/>
          <p:cNvSpPr>
            <a:spLocks noGrp="1"/>
          </p:cNvSpPr>
          <p:nvPr>
            <p:ph type="title"/>
          </p:nvPr>
        </p:nvSpPr>
        <p:spPr>
          <a:xfrm>
            <a:off x="1116013" y="336550"/>
            <a:ext cx="7777162" cy="504825"/>
          </a:xfrm>
        </p:spPr>
        <p:txBody>
          <a:bodyPr/>
          <a:lstStyle/>
          <a:p>
            <a:r>
              <a:rPr lang="fr-FR" dirty="0" smtClean="0">
                <a:ea typeface="ＭＳ Ｐゴシック" pitchFamily="34" charset="-128"/>
              </a:rPr>
              <a:t>Course objectives</a:t>
            </a:r>
          </a:p>
        </p:txBody>
      </p:sp>
      <p:sp>
        <p:nvSpPr>
          <p:cNvPr id="34818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>
                <a:ea typeface="ＭＳ Ｐゴシック" pitchFamily="34" charset="-128"/>
              </a:rPr>
              <a:t>By </a:t>
            </a:r>
            <a:r>
              <a:rPr lang="fr-FR" dirty="0" err="1" smtClean="0">
                <a:ea typeface="ＭＳ Ｐゴシック" pitchFamily="34" charset="-128"/>
              </a:rPr>
              <a:t>completing</a:t>
            </a:r>
            <a:r>
              <a:rPr lang="fr-FR" dirty="0" smtClean="0">
                <a:ea typeface="ＭＳ Ｐゴシック" pitchFamily="34" charset="-128"/>
              </a:rPr>
              <a:t> </a:t>
            </a:r>
            <a:r>
              <a:rPr lang="fr-FR" dirty="0" err="1" smtClean="0">
                <a:ea typeface="ＭＳ Ｐゴシック" pitchFamily="34" charset="-128"/>
              </a:rPr>
              <a:t>this</a:t>
            </a:r>
            <a:r>
              <a:rPr lang="fr-FR" dirty="0" smtClean="0">
                <a:ea typeface="ＭＳ Ｐゴシック" pitchFamily="34" charset="-128"/>
              </a:rPr>
              <a:t> course </a:t>
            </a:r>
            <a:r>
              <a:rPr lang="fr-FR" dirty="0" err="1" smtClean="0">
                <a:ea typeface="ＭＳ Ｐゴシック" pitchFamily="34" charset="-128"/>
              </a:rPr>
              <a:t>you</a:t>
            </a:r>
            <a:r>
              <a:rPr lang="fr-FR" dirty="0" smtClean="0">
                <a:ea typeface="ＭＳ Ｐゴシック" pitchFamily="34" charset="-128"/>
              </a:rPr>
              <a:t> </a:t>
            </a:r>
            <a:r>
              <a:rPr lang="fr-FR" dirty="0" err="1" smtClean="0">
                <a:ea typeface="ＭＳ Ｐゴシック" pitchFamily="34" charset="-128"/>
              </a:rPr>
              <a:t>will</a:t>
            </a:r>
            <a:r>
              <a:rPr lang="fr-FR" dirty="0" smtClean="0">
                <a:ea typeface="ＭＳ Ｐゴシック" pitchFamily="34" charset="-128"/>
              </a:rPr>
              <a:t> </a:t>
            </a:r>
            <a:r>
              <a:rPr lang="fr-FR" dirty="0" err="1" smtClean="0">
                <a:ea typeface="ＭＳ Ｐゴシック" pitchFamily="34" charset="-128"/>
              </a:rPr>
              <a:t>be</a:t>
            </a:r>
            <a:r>
              <a:rPr lang="fr-FR" dirty="0" smtClean="0">
                <a:ea typeface="ＭＳ Ｐゴシック" pitchFamily="34" charset="-128"/>
              </a:rPr>
              <a:t> able to: </a:t>
            </a:r>
          </a:p>
          <a:p>
            <a:pPr lvl="1" eaLnBrk="1" hangingPunct="1"/>
            <a:endParaRPr lang="en-US" sz="2400" dirty="0" smtClean="0"/>
          </a:p>
          <a:p>
            <a:pPr lvl="1"/>
            <a:r>
              <a:rPr lang="en-US" b="1" dirty="0"/>
              <a:t>Explain </a:t>
            </a:r>
            <a:r>
              <a:rPr lang="en-US" dirty="0"/>
              <a:t>what collections are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Use</a:t>
            </a:r>
            <a:r>
              <a:rPr lang="en-US" dirty="0"/>
              <a:t> them and choose the best solution.</a:t>
            </a:r>
          </a:p>
          <a:p>
            <a:pPr lvl="1"/>
            <a:endParaRPr lang="en-US" b="1" dirty="0" smtClean="0"/>
          </a:p>
          <a:p>
            <a:pPr lvl="1"/>
            <a:r>
              <a:rPr lang="en-US" b="1" dirty="0" smtClean="0"/>
              <a:t>Enumerate </a:t>
            </a:r>
            <a:r>
              <a:rPr lang="en-US" dirty="0"/>
              <a:t>the most common collections.</a:t>
            </a:r>
            <a:endParaRPr lang="en-US" b="1" dirty="0"/>
          </a:p>
        </p:txBody>
      </p:sp>
      <p:sp>
        <p:nvSpPr>
          <p:cNvPr id="34819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smtClean="0">
                <a:ea typeface="ＭＳ Ｐゴシック" pitchFamily="34" charset="-128"/>
              </a:rPr>
              <a:t>Collections</a:t>
            </a:r>
          </a:p>
        </p:txBody>
      </p:sp>
      <p:pic>
        <p:nvPicPr>
          <p:cNvPr id="1027" name="Picture 3" descr="D:\Users\Renaud\Desktop\StageFinEtudesSupinfo\Icons-New\v3\Objectiv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5" y="121197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>
          <a:xfrm>
            <a:off x="1116013" y="336550"/>
            <a:ext cx="7777162" cy="504825"/>
          </a:xfrm>
        </p:spPr>
        <p:txBody>
          <a:bodyPr/>
          <a:lstStyle/>
          <a:p>
            <a:r>
              <a:rPr lang="fr-FR" dirty="0" err="1" smtClean="0">
                <a:ea typeface="ＭＳ Ｐゴシック" pitchFamily="34" charset="-128"/>
              </a:rPr>
              <a:t>Map</a:t>
            </a:r>
            <a:r>
              <a:rPr lang="fr-FR" dirty="0" smtClean="0">
                <a:ea typeface="ＭＳ Ｐゴシック" pitchFamily="34" charset="-128"/>
              </a:rPr>
              <a:t> interface</a:t>
            </a: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smtClean="0">
                <a:ea typeface="ＭＳ Ｐゴシック" pitchFamily="34" charset="-128"/>
              </a:rPr>
              <a:t>Interfaces &amp; </a:t>
            </a:r>
            <a:r>
              <a:rPr lang="fr-FR" dirty="0" err="1" smtClean="0">
                <a:ea typeface="ＭＳ Ｐゴシック" pitchFamily="34" charset="-128"/>
              </a:rPr>
              <a:t>implementations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571488" y="1201316"/>
            <a:ext cx="8001024" cy="3823416"/>
            <a:chOff x="1071538" y="1201316"/>
            <a:chExt cx="8001024" cy="3823416"/>
          </a:xfrm>
        </p:grpSpPr>
        <p:sp>
          <p:nvSpPr>
            <p:cNvPr id="19" name="ZoneTexte 7"/>
            <p:cNvSpPr txBox="1"/>
            <p:nvPr/>
          </p:nvSpPr>
          <p:spPr>
            <a:xfrm>
              <a:off x="1071538" y="2592449"/>
              <a:ext cx="2286016" cy="707886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600" b="0" i="1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Interface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24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Map</a:t>
              </a:r>
              <a:r>
                <a:rPr kumimoji="0" lang="fr-FR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&lt;K,V&gt;</a:t>
              </a:r>
              <a:endParaRPr kumimoji="0" lang="fr-FR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ZoneTexte 9"/>
            <p:cNvSpPr txBox="1"/>
            <p:nvPr/>
          </p:nvSpPr>
          <p:spPr>
            <a:xfrm>
              <a:off x="6929454" y="1201338"/>
              <a:ext cx="2143108" cy="615553"/>
            </a:xfrm>
            <a:prstGeom prst="rect">
              <a:avLst/>
            </a:prstGeom>
            <a:solidFill>
              <a:srgbClr val="A5C3DB">
                <a:lumMod val="60000"/>
                <a:lumOff val="40000"/>
              </a:srgb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600" b="0" i="1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Class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TreeMap</a:t>
              </a:r>
              <a:r>
                <a:rPr kumimoji="0" lang="fr-FR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&lt;K,V&gt;</a:t>
              </a:r>
              <a:endParaRPr kumimoji="0" lang="fr-FR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" name="ZoneTexte 10"/>
            <p:cNvSpPr txBox="1"/>
            <p:nvPr/>
          </p:nvSpPr>
          <p:spPr>
            <a:xfrm>
              <a:off x="4071934" y="2270604"/>
              <a:ext cx="2071702" cy="615553"/>
            </a:xfrm>
            <a:prstGeom prst="rect">
              <a:avLst/>
            </a:prstGeom>
            <a:solidFill>
              <a:srgbClr val="A5C3DB">
                <a:lumMod val="60000"/>
                <a:lumOff val="40000"/>
              </a:srgb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600" b="0" i="1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Class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HashMap</a:t>
              </a:r>
              <a:r>
                <a:rPr kumimoji="0" lang="fr-FR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&lt;K,V&gt;</a:t>
              </a:r>
              <a:endParaRPr kumimoji="0" lang="fr-FR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" name="ZoneTexte 11"/>
            <p:cNvSpPr txBox="1"/>
            <p:nvPr/>
          </p:nvSpPr>
          <p:spPr>
            <a:xfrm>
              <a:off x="4071934" y="3339892"/>
              <a:ext cx="2714644" cy="615553"/>
            </a:xfrm>
            <a:prstGeom prst="rect">
              <a:avLst/>
            </a:prstGeom>
            <a:solidFill>
              <a:srgbClr val="A5C3DB">
                <a:lumMod val="60000"/>
                <a:lumOff val="40000"/>
              </a:srgb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600" b="0" i="1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Class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WeakHashMap</a:t>
              </a:r>
              <a:r>
                <a:rPr kumimoji="0" lang="fr-FR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&lt;K,V&gt;</a:t>
              </a:r>
              <a:endParaRPr kumimoji="0" lang="fr-FR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23" name="Connecteur droit avec flèche 13"/>
            <p:cNvCxnSpPr>
              <a:stCxn id="20" idx="1"/>
              <a:endCxn id="26" idx="3"/>
            </p:cNvCxnSpPr>
            <p:nvPr/>
          </p:nvCxnSpPr>
          <p:spPr bwMode="auto">
            <a:xfrm flipH="1" flipV="1">
              <a:off x="6357950" y="1509093"/>
              <a:ext cx="571504" cy="22"/>
            </a:xfrm>
            <a:prstGeom prst="straightConnector1">
              <a:avLst/>
            </a:prstGeom>
            <a:solidFill>
              <a:srgbClr val="D3D7DB"/>
            </a:solidFill>
            <a:ln w="285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4" name="Connecteur droit avec flèche 16"/>
            <p:cNvCxnSpPr>
              <a:stCxn id="21" idx="1"/>
              <a:endCxn id="19" idx="3"/>
            </p:cNvCxnSpPr>
            <p:nvPr/>
          </p:nvCxnSpPr>
          <p:spPr bwMode="auto">
            <a:xfrm flipH="1">
              <a:off x="3357554" y="2578381"/>
              <a:ext cx="714380" cy="368011"/>
            </a:xfrm>
            <a:prstGeom prst="straightConnector1">
              <a:avLst/>
            </a:prstGeom>
            <a:solidFill>
              <a:srgbClr val="D3D7DB"/>
            </a:solidFill>
            <a:ln w="285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5" name="Connecteur droit avec flèche 19"/>
            <p:cNvCxnSpPr>
              <a:stCxn id="22" idx="1"/>
              <a:endCxn id="19" idx="3"/>
            </p:cNvCxnSpPr>
            <p:nvPr/>
          </p:nvCxnSpPr>
          <p:spPr bwMode="auto">
            <a:xfrm flipH="1" flipV="1">
              <a:off x="3357554" y="2946392"/>
              <a:ext cx="714380" cy="701277"/>
            </a:xfrm>
            <a:prstGeom prst="straightConnector1">
              <a:avLst/>
            </a:prstGeom>
            <a:solidFill>
              <a:srgbClr val="D3D7DB"/>
            </a:solidFill>
            <a:ln w="285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6" name="ZoneTexte 12"/>
            <p:cNvSpPr txBox="1"/>
            <p:nvPr/>
          </p:nvSpPr>
          <p:spPr>
            <a:xfrm>
              <a:off x="4071934" y="1201316"/>
              <a:ext cx="2286016" cy="615553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600" b="0" i="1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Interface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SortedMap</a:t>
              </a:r>
              <a:r>
                <a:rPr kumimoji="0" lang="fr-FR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&lt;K,V&gt;</a:t>
              </a:r>
              <a:endParaRPr kumimoji="0" lang="fr-FR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7" name="ZoneTexte 22"/>
            <p:cNvSpPr txBox="1"/>
            <p:nvPr/>
          </p:nvSpPr>
          <p:spPr>
            <a:xfrm>
              <a:off x="4071934" y="4409179"/>
              <a:ext cx="3000396" cy="615553"/>
            </a:xfrm>
            <a:prstGeom prst="rect">
              <a:avLst/>
            </a:prstGeom>
            <a:solidFill>
              <a:srgbClr val="A5C3DB">
                <a:lumMod val="60000"/>
                <a:lumOff val="40000"/>
              </a:srgb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600" b="0" i="1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Class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IdentityHashMap</a:t>
              </a:r>
              <a:r>
                <a:rPr kumimoji="0" lang="fr-FR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&lt;K,V&gt;</a:t>
              </a:r>
              <a:endParaRPr kumimoji="0" lang="fr-FR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28" name="Connecteur droit avec flèche 29"/>
            <p:cNvCxnSpPr>
              <a:stCxn id="27" idx="1"/>
              <a:endCxn id="19" idx="3"/>
            </p:cNvCxnSpPr>
            <p:nvPr/>
          </p:nvCxnSpPr>
          <p:spPr bwMode="auto">
            <a:xfrm flipH="1" flipV="1">
              <a:off x="3357554" y="2946392"/>
              <a:ext cx="714380" cy="1770564"/>
            </a:xfrm>
            <a:prstGeom prst="straightConnector1">
              <a:avLst/>
            </a:prstGeom>
            <a:solidFill>
              <a:srgbClr val="D3D7DB"/>
            </a:solidFill>
            <a:ln w="285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9" name="Connecteur droit avec flèche 32"/>
            <p:cNvCxnSpPr>
              <a:stCxn id="26" idx="1"/>
              <a:endCxn id="19" idx="3"/>
            </p:cNvCxnSpPr>
            <p:nvPr/>
          </p:nvCxnSpPr>
          <p:spPr bwMode="auto">
            <a:xfrm flipH="1">
              <a:off x="3357554" y="1509093"/>
              <a:ext cx="714380" cy="1437299"/>
            </a:xfrm>
            <a:prstGeom prst="straightConnector1">
              <a:avLst/>
            </a:prstGeom>
            <a:solidFill>
              <a:srgbClr val="D3D7DB"/>
            </a:solidFill>
            <a:ln w="285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572542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>
          <a:xfrm>
            <a:off x="1116013" y="336550"/>
            <a:ext cx="7777162" cy="504825"/>
          </a:xfrm>
        </p:spPr>
        <p:txBody>
          <a:bodyPr/>
          <a:lstStyle/>
          <a:p>
            <a:r>
              <a:rPr lang="fr-FR" dirty="0" err="1" smtClean="0">
                <a:ea typeface="ＭＳ Ｐゴシック" pitchFamily="34" charset="-128"/>
              </a:rPr>
              <a:t>Map</a:t>
            </a:r>
            <a:r>
              <a:rPr lang="fr-FR" dirty="0" smtClean="0">
                <a:ea typeface="ＭＳ Ｐゴシック" pitchFamily="34" charset="-128"/>
              </a:rPr>
              <a:t> </a:t>
            </a:r>
            <a:r>
              <a:rPr lang="fr-FR" dirty="0" err="1" smtClean="0">
                <a:ea typeface="ＭＳ Ｐゴシック" pitchFamily="34" charset="-128"/>
              </a:rPr>
              <a:t>implementations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1128713"/>
            <a:ext cx="8280920" cy="4230687"/>
          </a:xfrm>
        </p:spPr>
        <p:txBody>
          <a:bodyPr/>
          <a:lstStyle/>
          <a:p>
            <a:r>
              <a:rPr lang="en-US" dirty="0" err="1">
                <a:ea typeface="ＭＳ Ｐゴシック" pitchFamily="34" charset="-128"/>
              </a:rPr>
              <a:t>HashMap</a:t>
            </a:r>
            <a:r>
              <a:rPr lang="en-US" dirty="0">
                <a:ea typeface="ＭＳ Ｐゴシック" pitchFamily="34" charset="-128"/>
              </a:rPr>
              <a:t> :</a:t>
            </a:r>
          </a:p>
          <a:p>
            <a:pPr lvl="1"/>
            <a:r>
              <a:rPr lang="en-US" dirty="0">
                <a:ea typeface="ＭＳ Ｐゴシック" pitchFamily="34" charset="-128"/>
              </a:rPr>
              <a:t>Manipulate hash value of the key to be efficient</a:t>
            </a:r>
          </a:p>
          <a:p>
            <a:pPr lvl="1"/>
            <a:r>
              <a:rPr lang="en-US" dirty="0">
                <a:ea typeface="ＭＳ Ｐゴシック" pitchFamily="34" charset="-128"/>
              </a:rPr>
              <a:t>Can have on null key and several null </a:t>
            </a:r>
            <a:r>
              <a:rPr lang="en-US" dirty="0" smtClean="0">
                <a:ea typeface="ＭＳ Ｐゴシック" pitchFamily="34" charset="-128"/>
              </a:rPr>
              <a:t>values</a:t>
            </a:r>
            <a:endParaRPr lang="en-US" dirty="0">
              <a:ea typeface="ＭＳ Ｐゴシック" pitchFamily="34" charset="-128"/>
            </a:endParaRPr>
          </a:p>
          <a:p>
            <a:r>
              <a:rPr lang="en-US" dirty="0" err="1">
                <a:ea typeface="ＭＳ Ｐゴシック" pitchFamily="34" charset="-128"/>
              </a:rPr>
              <a:t>IdentityHashMap</a:t>
            </a:r>
            <a:r>
              <a:rPr lang="en-US" dirty="0">
                <a:ea typeface="ＭＳ Ｐゴシック" pitchFamily="34" charset="-128"/>
              </a:rPr>
              <a:t> :</a:t>
            </a:r>
          </a:p>
          <a:p>
            <a:pPr lvl="1"/>
            <a:r>
              <a:rPr lang="en-US" dirty="0">
                <a:ea typeface="ＭＳ Ｐゴシック" pitchFamily="34" charset="-128"/>
              </a:rPr>
              <a:t>Like </a:t>
            </a:r>
            <a:r>
              <a:rPr lang="en-US" dirty="0" err="1">
                <a:ea typeface="ＭＳ Ｐゴシック" pitchFamily="34" charset="-128"/>
              </a:rPr>
              <a:t>HashMap</a:t>
            </a:r>
            <a:endParaRPr lang="en-US" dirty="0">
              <a:ea typeface="ＭＳ Ｐゴシック" pitchFamily="34" charset="-128"/>
            </a:endParaRPr>
          </a:p>
          <a:p>
            <a:pPr lvl="1"/>
            <a:r>
              <a:rPr lang="en-US" dirty="0">
                <a:ea typeface="ＭＳ Ｐゴシック" pitchFamily="34" charset="-128"/>
              </a:rPr>
              <a:t>Use the == operator to check if two keys are </a:t>
            </a:r>
            <a:r>
              <a:rPr lang="en-US" dirty="0" smtClean="0">
                <a:ea typeface="ＭＳ Ｐゴシック" pitchFamily="34" charset="-128"/>
              </a:rPr>
              <a:t>equal</a:t>
            </a:r>
            <a:endParaRPr lang="en-US" dirty="0">
              <a:ea typeface="ＭＳ Ｐゴシック" pitchFamily="34" charset="-128"/>
            </a:endParaRPr>
          </a:p>
          <a:p>
            <a:r>
              <a:rPr lang="en-US" dirty="0" err="1">
                <a:ea typeface="ＭＳ Ｐゴシック" pitchFamily="34" charset="-128"/>
              </a:rPr>
              <a:t>TreeMap</a:t>
            </a:r>
            <a:r>
              <a:rPr lang="en-US" dirty="0">
                <a:ea typeface="ＭＳ Ｐゴシック" pitchFamily="34" charset="-128"/>
              </a:rPr>
              <a:t> :</a:t>
            </a:r>
          </a:p>
          <a:p>
            <a:pPr lvl="1"/>
            <a:r>
              <a:rPr lang="en-US" dirty="0">
                <a:ea typeface="ＭＳ Ｐゴシック" pitchFamily="34" charset="-128"/>
              </a:rPr>
              <a:t>Sort </a:t>
            </a:r>
            <a:r>
              <a:rPr lang="en-US" dirty="0" smtClean="0">
                <a:ea typeface="ＭＳ Ｐゴシック" pitchFamily="34" charset="-128"/>
              </a:rPr>
              <a:t>by </a:t>
            </a:r>
            <a:r>
              <a:rPr lang="en-US" dirty="0">
                <a:ea typeface="ＭＳ Ｐゴシック" pitchFamily="34" charset="-128"/>
              </a:rPr>
              <a:t>key, in ascending order</a:t>
            </a: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smtClean="0">
                <a:ea typeface="ＭＳ Ｐゴシック" pitchFamily="34" charset="-128"/>
              </a:rPr>
              <a:t>Interfaces &amp; </a:t>
            </a:r>
            <a:r>
              <a:rPr lang="fr-FR" dirty="0" err="1" smtClean="0">
                <a:ea typeface="ＭＳ Ｐゴシック" pitchFamily="34" charset="-128"/>
              </a:rPr>
              <a:t>implementations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1724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>
          <a:xfrm>
            <a:off x="1116013" y="336550"/>
            <a:ext cx="7777162" cy="504825"/>
          </a:xfrm>
        </p:spPr>
        <p:txBody>
          <a:bodyPr/>
          <a:lstStyle/>
          <a:p>
            <a:r>
              <a:rPr lang="fr-FR" dirty="0" err="1" smtClean="0">
                <a:ea typeface="ＭＳ Ｐゴシック" pitchFamily="34" charset="-128"/>
              </a:rPr>
              <a:t>Map</a:t>
            </a:r>
            <a:r>
              <a:rPr lang="fr-FR" dirty="0" smtClean="0">
                <a:ea typeface="ＭＳ Ｐゴシック" pitchFamily="34" charset="-128"/>
              </a:rPr>
              <a:t> </a:t>
            </a:r>
            <a:r>
              <a:rPr lang="fr-FR" dirty="0" err="1" smtClean="0">
                <a:ea typeface="ＭＳ Ｐゴシック" pitchFamily="34" charset="-128"/>
              </a:rPr>
              <a:t>common</a:t>
            </a:r>
            <a:r>
              <a:rPr lang="fr-FR" dirty="0" smtClean="0">
                <a:ea typeface="ＭＳ Ｐゴシック" pitchFamily="34" charset="-128"/>
              </a:rPr>
              <a:t> </a:t>
            </a:r>
            <a:r>
              <a:rPr lang="fr-FR" dirty="0" err="1" smtClean="0">
                <a:ea typeface="ＭＳ Ｐゴシック" pitchFamily="34" charset="-128"/>
              </a:rPr>
              <a:t>methods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1128713"/>
            <a:ext cx="8280920" cy="4230687"/>
          </a:xfrm>
        </p:spPr>
        <p:txBody>
          <a:bodyPr/>
          <a:lstStyle/>
          <a:p>
            <a:r>
              <a:rPr lang="en-US" dirty="0">
                <a:ea typeface="ＭＳ Ｐゴシック" pitchFamily="34" charset="-128"/>
              </a:rPr>
              <a:t>put(&lt;any&gt; key, &lt;any&gt; value) :</a:t>
            </a:r>
          </a:p>
          <a:p>
            <a:pPr lvl="1"/>
            <a:r>
              <a:rPr lang="en-US" dirty="0">
                <a:ea typeface="ＭＳ Ｐゴシック" pitchFamily="34" charset="-128"/>
              </a:rPr>
              <a:t>Add a key/value pair in the Map</a:t>
            </a:r>
          </a:p>
          <a:p>
            <a:r>
              <a:rPr lang="en-US" dirty="0">
                <a:ea typeface="ＭＳ Ｐゴシック" pitchFamily="34" charset="-128"/>
              </a:rPr>
              <a:t>&lt;any&gt; get(&lt;any&gt; key) :</a:t>
            </a:r>
          </a:p>
          <a:p>
            <a:pPr lvl="1"/>
            <a:r>
              <a:rPr lang="en-US" dirty="0">
                <a:ea typeface="ＭＳ Ｐゴシック" pitchFamily="34" charset="-128"/>
              </a:rPr>
              <a:t>Returns the value linked to the key</a:t>
            </a:r>
          </a:p>
          <a:p>
            <a:r>
              <a:rPr lang="en-US" dirty="0">
                <a:ea typeface="ＭＳ Ｐゴシック" pitchFamily="34" charset="-128"/>
              </a:rPr>
              <a:t>&lt;any&gt; </a:t>
            </a:r>
            <a:r>
              <a:rPr lang="en-US" dirty="0" smtClean="0">
                <a:ea typeface="ＭＳ Ｐゴシック" pitchFamily="34" charset="-128"/>
              </a:rPr>
              <a:t>remove(&lt;</a:t>
            </a:r>
            <a:r>
              <a:rPr lang="en-US" dirty="0">
                <a:ea typeface="ＭＳ Ｐゴシック" pitchFamily="34" charset="-128"/>
              </a:rPr>
              <a:t>any&gt; key) :</a:t>
            </a:r>
          </a:p>
          <a:p>
            <a:pPr lvl="1"/>
            <a:r>
              <a:rPr lang="en-US" dirty="0">
                <a:ea typeface="ＭＳ Ｐゴシック" pitchFamily="34" charset="-128"/>
              </a:rPr>
              <a:t>Remove the element at the specified position</a:t>
            </a:r>
          </a:p>
          <a:p>
            <a:pPr lvl="1"/>
            <a:r>
              <a:rPr lang="en-US" dirty="0">
                <a:ea typeface="ＭＳ Ｐゴシック" pitchFamily="34" charset="-128"/>
              </a:rPr>
              <a:t>Return the removed element</a:t>
            </a: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smtClean="0">
                <a:ea typeface="ＭＳ Ｐゴシック" pitchFamily="34" charset="-128"/>
              </a:rPr>
              <a:t>Interfaces &amp; </a:t>
            </a:r>
            <a:r>
              <a:rPr lang="fr-FR" dirty="0" err="1" smtClean="0">
                <a:ea typeface="ＭＳ Ｐゴシック" pitchFamily="34" charset="-128"/>
              </a:rPr>
              <a:t>implementations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2372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>
          <a:xfrm>
            <a:off x="1116013" y="336550"/>
            <a:ext cx="7777162" cy="504825"/>
          </a:xfrm>
        </p:spPr>
        <p:txBody>
          <a:bodyPr/>
          <a:lstStyle/>
          <a:p>
            <a:r>
              <a:rPr lang="fr-FR" dirty="0" err="1" smtClean="0">
                <a:ea typeface="ＭＳ Ｐゴシック" pitchFamily="34" charset="-128"/>
              </a:rPr>
              <a:t>Map</a:t>
            </a:r>
            <a:r>
              <a:rPr lang="fr-FR" dirty="0" smtClean="0">
                <a:ea typeface="ＭＳ Ｐゴシック" pitchFamily="34" charset="-128"/>
              </a:rPr>
              <a:t> </a:t>
            </a:r>
            <a:r>
              <a:rPr lang="fr-FR" dirty="0" err="1" smtClean="0">
                <a:ea typeface="ＭＳ Ｐゴシック" pitchFamily="34" charset="-128"/>
              </a:rPr>
              <a:t>common</a:t>
            </a:r>
            <a:r>
              <a:rPr lang="fr-FR" dirty="0" smtClean="0">
                <a:ea typeface="ＭＳ Ｐゴシック" pitchFamily="34" charset="-128"/>
              </a:rPr>
              <a:t> </a:t>
            </a:r>
            <a:r>
              <a:rPr lang="fr-FR" dirty="0" err="1" smtClean="0">
                <a:ea typeface="ＭＳ Ｐゴシック" pitchFamily="34" charset="-128"/>
              </a:rPr>
              <a:t>methods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1128713"/>
            <a:ext cx="8280920" cy="4230687"/>
          </a:xfrm>
        </p:spPr>
        <p:txBody>
          <a:bodyPr/>
          <a:lstStyle/>
          <a:p>
            <a:r>
              <a:rPr lang="en-US" dirty="0" err="1">
                <a:ea typeface="ＭＳ Ｐゴシック" pitchFamily="34" charset="-128"/>
              </a:rPr>
              <a:t>boolean</a:t>
            </a:r>
            <a:r>
              <a:rPr lang="en-US" dirty="0">
                <a:ea typeface="ＭＳ Ｐゴシック" pitchFamily="34" charset="-128"/>
              </a:rPr>
              <a:t> </a:t>
            </a:r>
            <a:r>
              <a:rPr lang="en-US" dirty="0" err="1">
                <a:ea typeface="ＭＳ Ｐゴシック" pitchFamily="34" charset="-128"/>
              </a:rPr>
              <a:t>containsKey</a:t>
            </a:r>
            <a:r>
              <a:rPr lang="en-US" dirty="0">
                <a:ea typeface="ＭＳ Ｐゴシック" pitchFamily="34" charset="-128"/>
              </a:rPr>
              <a:t>(&lt;any&gt; key) :</a:t>
            </a:r>
          </a:p>
          <a:p>
            <a:pPr lvl="1"/>
            <a:r>
              <a:rPr lang="en-US" dirty="0">
                <a:ea typeface="ＭＳ Ｐゴシック" pitchFamily="34" charset="-128"/>
              </a:rPr>
              <a:t>Check if the key exists in the Map</a:t>
            </a:r>
          </a:p>
          <a:p>
            <a:r>
              <a:rPr lang="en-US" dirty="0" err="1">
                <a:ea typeface="ＭＳ Ｐゴシック" pitchFamily="34" charset="-128"/>
              </a:rPr>
              <a:t>boolean</a:t>
            </a:r>
            <a:r>
              <a:rPr lang="en-US" dirty="0">
                <a:ea typeface="ＭＳ Ｐゴシック" pitchFamily="34" charset="-128"/>
              </a:rPr>
              <a:t> </a:t>
            </a:r>
            <a:r>
              <a:rPr lang="en-US" dirty="0" err="1">
                <a:ea typeface="ＭＳ Ｐゴシック" pitchFamily="34" charset="-128"/>
              </a:rPr>
              <a:t>containsValue</a:t>
            </a:r>
            <a:r>
              <a:rPr lang="en-US" dirty="0">
                <a:ea typeface="ＭＳ Ｐゴシック" pitchFamily="34" charset="-128"/>
              </a:rPr>
              <a:t>(&lt;any&gt; value) :</a:t>
            </a:r>
          </a:p>
          <a:p>
            <a:pPr lvl="1"/>
            <a:r>
              <a:rPr lang="en-US" dirty="0">
                <a:ea typeface="ＭＳ Ｐゴシック" pitchFamily="34" charset="-128"/>
              </a:rPr>
              <a:t>Check if the value exists in the Map</a:t>
            </a:r>
          </a:p>
          <a:p>
            <a:pPr lvl="1"/>
            <a:endParaRPr lang="en-US" dirty="0">
              <a:ea typeface="ＭＳ Ｐゴシック" pitchFamily="34" charset="-128"/>
            </a:endParaRPr>
          </a:p>
          <a:p>
            <a:r>
              <a:rPr lang="en-US" dirty="0">
                <a:ea typeface="ＭＳ Ｐゴシック" pitchFamily="34" charset="-128"/>
              </a:rPr>
              <a:t>For more, look at the </a:t>
            </a:r>
            <a:r>
              <a:rPr lang="en-US" dirty="0" err="1">
                <a:ea typeface="ＭＳ Ｐゴシック" pitchFamily="34" charset="-128"/>
              </a:rPr>
              <a:t>Javadoc</a:t>
            </a:r>
            <a:r>
              <a:rPr lang="en-US" dirty="0">
                <a:ea typeface="ＭＳ Ｐゴシック" pitchFamily="34" charset="-128"/>
              </a:rPr>
              <a:t> :</a:t>
            </a:r>
          </a:p>
          <a:p>
            <a:pPr marL="0" indent="0" algn="ctr">
              <a:buNone/>
            </a:pPr>
            <a:r>
              <a:rPr lang="en-US" sz="2400" dirty="0">
                <a:ea typeface="ＭＳ Ｐゴシック" pitchFamily="34" charset="-128"/>
              </a:rPr>
              <a:t>http://</a:t>
            </a:r>
            <a:r>
              <a:rPr lang="en-US" sz="2400" dirty="0" err="1">
                <a:ea typeface="ＭＳ Ｐゴシック" pitchFamily="34" charset="-128"/>
              </a:rPr>
              <a:t>download.oracle.com</a:t>
            </a:r>
            <a:r>
              <a:rPr lang="en-US" sz="2400" dirty="0">
                <a:ea typeface="ＭＳ Ｐゴシック" pitchFamily="34" charset="-128"/>
              </a:rPr>
              <a:t>/</a:t>
            </a:r>
            <a:r>
              <a:rPr lang="en-US" sz="2400" dirty="0" err="1">
                <a:ea typeface="ＭＳ Ｐゴシック" pitchFamily="34" charset="-128"/>
              </a:rPr>
              <a:t>javase</a:t>
            </a:r>
            <a:r>
              <a:rPr lang="en-US" sz="2400" dirty="0">
                <a:ea typeface="ＭＳ Ｐゴシック" pitchFamily="34" charset="-128"/>
              </a:rPr>
              <a:t>/6/docs/</a:t>
            </a:r>
            <a:r>
              <a:rPr lang="en-US" sz="2400" dirty="0" err="1">
                <a:ea typeface="ＭＳ Ｐゴシック" pitchFamily="34" charset="-128"/>
              </a:rPr>
              <a:t>api</a:t>
            </a:r>
            <a:r>
              <a:rPr lang="en-US" sz="2400" dirty="0">
                <a:ea typeface="ＭＳ Ｐゴシック" pitchFamily="34" charset="-128"/>
              </a:rPr>
              <a:t>/java/</a:t>
            </a:r>
            <a:r>
              <a:rPr lang="en-US" sz="2400" dirty="0" err="1">
                <a:ea typeface="ＭＳ Ｐゴシック" pitchFamily="34" charset="-128"/>
              </a:rPr>
              <a:t>util</a:t>
            </a:r>
            <a:r>
              <a:rPr lang="en-US" sz="2400" dirty="0">
                <a:ea typeface="ＭＳ Ｐゴシック" pitchFamily="34" charset="-128"/>
              </a:rPr>
              <a:t>/</a:t>
            </a:r>
            <a:r>
              <a:rPr lang="en-US" sz="2400" dirty="0" err="1">
                <a:ea typeface="ＭＳ Ｐゴシック" pitchFamily="34" charset="-128"/>
              </a:rPr>
              <a:t>List.html</a:t>
            </a:r>
            <a:endParaRPr lang="en-US" sz="2400" dirty="0">
              <a:ea typeface="ＭＳ Ｐゴシック" pitchFamily="34" charset="-128"/>
            </a:endParaRP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smtClean="0">
                <a:ea typeface="ＭＳ Ｐゴシック" pitchFamily="34" charset="-128"/>
              </a:rPr>
              <a:t>Interfaces &amp; </a:t>
            </a:r>
            <a:r>
              <a:rPr lang="fr-FR" dirty="0" err="1" smtClean="0">
                <a:ea typeface="ＭＳ Ｐゴシック" pitchFamily="34" charset="-128"/>
              </a:rPr>
              <a:t>implementations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8334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Example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smtClean="0"/>
              <a:t>Interfaces and </a:t>
            </a:r>
            <a:r>
              <a:rPr lang="fr-FR" dirty="0" err="1" smtClean="0"/>
              <a:t>implementations</a:t>
            </a:r>
            <a:endParaRPr lang="fr-FR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179388" y="1705373"/>
            <a:ext cx="8785225" cy="266429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en-US" b="1" dirty="0">
                <a:latin typeface="Courier New"/>
                <a:cs typeface="Courier New"/>
              </a:rPr>
              <a:t>Map&lt;String, </a:t>
            </a:r>
            <a:r>
              <a:rPr lang="en-US" b="1" dirty="0" err="1">
                <a:solidFill>
                  <a:srgbClr val="7F0055"/>
                </a:solidFill>
                <a:latin typeface="Courier New"/>
                <a:cs typeface="Courier New"/>
              </a:rPr>
              <a:t>int</a:t>
            </a:r>
            <a:r>
              <a:rPr lang="en-US" b="1" dirty="0">
                <a:latin typeface="Courier New"/>
                <a:cs typeface="Courier New"/>
              </a:rPr>
              <a:t>[]&gt; </a:t>
            </a:r>
            <a:r>
              <a:rPr lang="en-US" b="1" dirty="0" err="1">
                <a:latin typeface="Courier New"/>
                <a:cs typeface="Courier New"/>
              </a:rPr>
              <a:t>myMap</a:t>
            </a:r>
            <a:r>
              <a:rPr lang="en-US" b="1" dirty="0">
                <a:latin typeface="Courier New"/>
                <a:cs typeface="Courier New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urier New"/>
                <a:cs typeface="Courier New"/>
              </a:rPr>
              <a:t>new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 err="1">
                <a:latin typeface="Courier New"/>
                <a:cs typeface="Courier New"/>
              </a:rPr>
              <a:t>HashMap</a:t>
            </a:r>
            <a:r>
              <a:rPr lang="en-US" b="1" dirty="0">
                <a:latin typeface="Courier New"/>
                <a:cs typeface="Courier New"/>
              </a:rPr>
              <a:t>&lt;String, </a:t>
            </a:r>
            <a:r>
              <a:rPr lang="en-US" b="1" dirty="0" err="1">
                <a:solidFill>
                  <a:srgbClr val="7F0055"/>
                </a:solidFill>
                <a:latin typeface="Courier New"/>
                <a:cs typeface="Courier New"/>
              </a:rPr>
              <a:t>int</a:t>
            </a:r>
            <a:r>
              <a:rPr lang="en-US" b="1" dirty="0">
                <a:latin typeface="Courier New"/>
                <a:cs typeface="Courier New"/>
              </a:rPr>
              <a:t>[]&gt;();</a:t>
            </a:r>
          </a:p>
          <a:p>
            <a:r>
              <a:rPr lang="en-US" b="1" dirty="0">
                <a:latin typeface="Courier New"/>
                <a:cs typeface="Courier New"/>
              </a:rPr>
              <a:t>String student = </a:t>
            </a:r>
            <a:r>
              <a:rPr lang="en-US" b="1" dirty="0">
                <a:solidFill>
                  <a:srgbClr val="3333CC"/>
                </a:solidFill>
                <a:latin typeface="Courier New"/>
                <a:cs typeface="Courier New"/>
              </a:rPr>
              <a:t>"Bob"</a:t>
            </a:r>
            <a:r>
              <a:rPr lang="en-US" b="1" dirty="0">
                <a:latin typeface="Courier New"/>
                <a:cs typeface="Courier New"/>
              </a:rPr>
              <a:t>;</a:t>
            </a:r>
          </a:p>
          <a:p>
            <a:r>
              <a:rPr lang="en-US" b="1" dirty="0" err="1">
                <a:solidFill>
                  <a:srgbClr val="7F0055"/>
                </a:solidFill>
                <a:latin typeface="Courier New"/>
                <a:cs typeface="Courier New"/>
              </a:rPr>
              <a:t>int</a:t>
            </a:r>
            <a:r>
              <a:rPr lang="en-US" b="1" dirty="0">
                <a:latin typeface="Courier New"/>
                <a:cs typeface="Courier New"/>
              </a:rPr>
              <a:t>[] marks = {12,14,10,7};</a:t>
            </a:r>
          </a:p>
          <a:p>
            <a:r>
              <a:rPr lang="en-US" b="1" dirty="0">
                <a:latin typeface="Courier New"/>
                <a:cs typeface="Courier New"/>
              </a:rPr>
              <a:t>	            </a:t>
            </a:r>
          </a:p>
          <a:p>
            <a:r>
              <a:rPr lang="en-US" b="1" dirty="0" err="1">
                <a:latin typeface="Courier New"/>
                <a:cs typeface="Courier New"/>
              </a:rPr>
              <a:t>myMap.put</a:t>
            </a:r>
            <a:r>
              <a:rPr lang="en-US" b="1" dirty="0">
                <a:latin typeface="Courier New"/>
                <a:cs typeface="Courier New"/>
              </a:rPr>
              <a:t>(student , marks);</a:t>
            </a:r>
          </a:p>
          <a:p>
            <a:r>
              <a:rPr lang="en-US" b="1" dirty="0" err="1">
                <a:solidFill>
                  <a:srgbClr val="7F0055"/>
                </a:solidFill>
                <a:latin typeface="Courier New"/>
                <a:cs typeface="Courier New"/>
              </a:rPr>
              <a:t>int</a:t>
            </a:r>
            <a:r>
              <a:rPr lang="en-US" b="1" dirty="0">
                <a:latin typeface="Courier New"/>
                <a:cs typeface="Courier New"/>
              </a:rPr>
              <a:t>[] result =  </a:t>
            </a:r>
            <a:r>
              <a:rPr lang="en-US" b="1" dirty="0" err="1">
                <a:latin typeface="Courier New"/>
                <a:cs typeface="Courier New"/>
              </a:rPr>
              <a:t>myMap.get</a:t>
            </a:r>
            <a:r>
              <a:rPr lang="en-US" b="1" dirty="0">
                <a:latin typeface="Courier New"/>
                <a:cs typeface="Courier New"/>
              </a:rPr>
              <a:t>(student);          </a:t>
            </a:r>
          </a:p>
          <a:p>
            <a:r>
              <a:rPr lang="en-US" b="1" dirty="0" err="1">
                <a:latin typeface="Courier New"/>
                <a:cs typeface="Courier New"/>
              </a:rPr>
              <a:t>System.out.println</a:t>
            </a:r>
            <a:r>
              <a:rPr lang="en-US" b="1" dirty="0">
                <a:latin typeface="Courier New"/>
                <a:cs typeface="Courier New"/>
              </a:rPr>
              <a:t>(student+ " </a:t>
            </a:r>
            <a:r>
              <a:rPr lang="en-US" b="1" dirty="0">
                <a:solidFill>
                  <a:srgbClr val="3333CC"/>
                </a:solidFill>
                <a:latin typeface="Courier New"/>
                <a:cs typeface="Courier New"/>
              </a:rPr>
              <a:t>has got</a:t>
            </a:r>
            <a:r>
              <a:rPr lang="en-US" b="1" dirty="0">
                <a:latin typeface="Courier New"/>
                <a:cs typeface="Courier New"/>
              </a:rPr>
              <a:t> " + result[1]);</a:t>
            </a:r>
          </a:p>
        </p:txBody>
      </p:sp>
      <p:pic>
        <p:nvPicPr>
          <p:cNvPr id="9" name="Picture 2" descr="D:\Users\Renaud\Desktop\StageFinEtudesSupinfo\Icons-New\v3\Test\Snippet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77" y="121569"/>
            <a:ext cx="647700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0896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>
          <a:xfrm>
            <a:off x="1116013" y="336550"/>
            <a:ext cx="7777162" cy="504825"/>
          </a:xfrm>
        </p:spPr>
        <p:txBody>
          <a:bodyPr/>
          <a:lstStyle/>
          <a:p>
            <a:r>
              <a:rPr lang="fr-FR" dirty="0" smtClean="0">
                <a:ea typeface="ＭＳ Ｐゴシック" pitchFamily="34" charset="-128"/>
              </a:rPr>
              <a:t>Set interface</a:t>
            </a: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smtClean="0">
                <a:ea typeface="ＭＳ Ｐゴシック" pitchFamily="34" charset="-128"/>
              </a:rPr>
              <a:t>Interfaces &amp; </a:t>
            </a:r>
            <a:r>
              <a:rPr lang="fr-FR" dirty="0" err="1" smtClean="0">
                <a:ea typeface="ＭＳ Ｐゴシック" pitchFamily="34" charset="-128"/>
              </a:rPr>
              <a:t>implementations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Espace réservé du contenu 2"/>
          <p:cNvSpPr>
            <a:spLocks noGrp="1"/>
          </p:cNvSpPr>
          <p:nvPr>
            <p:ph idx="1"/>
          </p:nvPr>
        </p:nvSpPr>
        <p:spPr>
          <a:xfrm>
            <a:off x="457200" y="1128713"/>
            <a:ext cx="8435975" cy="4230687"/>
          </a:xfrm>
        </p:spPr>
        <p:txBody>
          <a:bodyPr/>
          <a:lstStyle/>
          <a:p>
            <a:r>
              <a:rPr lang="fr-FR" dirty="0" smtClean="0"/>
              <a:t>Set of unique </a:t>
            </a:r>
            <a:r>
              <a:rPr lang="fr-FR" dirty="0" err="1" smtClean="0"/>
              <a:t>elements</a:t>
            </a:r>
            <a:r>
              <a:rPr lang="fr-FR" dirty="0" smtClean="0"/>
              <a:t>:</a:t>
            </a:r>
            <a:endParaRPr lang="fr-FR" dirty="0"/>
          </a:p>
        </p:txBody>
      </p:sp>
      <p:grpSp>
        <p:nvGrpSpPr>
          <p:cNvPr id="2" name="Group 1"/>
          <p:cNvGrpSpPr/>
          <p:nvPr/>
        </p:nvGrpSpPr>
        <p:grpSpPr>
          <a:xfrm>
            <a:off x="714348" y="1986434"/>
            <a:ext cx="7715304" cy="2815282"/>
            <a:chOff x="1071538" y="2313955"/>
            <a:chExt cx="7715304" cy="2815282"/>
          </a:xfrm>
        </p:grpSpPr>
        <p:sp>
          <p:nvSpPr>
            <p:cNvPr id="39" name="ZoneTexte 6"/>
            <p:cNvSpPr txBox="1"/>
            <p:nvPr/>
          </p:nvSpPr>
          <p:spPr>
            <a:xfrm>
              <a:off x="1071538" y="3357562"/>
              <a:ext cx="2286016" cy="707886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600" b="0" i="1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Interface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Set&lt;E&gt;</a:t>
              </a:r>
              <a:endParaRPr kumimoji="0" lang="fr-FR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0" name="ZoneTexte 7"/>
            <p:cNvSpPr txBox="1"/>
            <p:nvPr/>
          </p:nvSpPr>
          <p:spPr>
            <a:xfrm>
              <a:off x="7000892" y="2313955"/>
              <a:ext cx="1785950" cy="615553"/>
            </a:xfrm>
            <a:prstGeom prst="rect">
              <a:avLst/>
            </a:prstGeom>
            <a:solidFill>
              <a:srgbClr val="A5C3DB">
                <a:lumMod val="60000"/>
                <a:lumOff val="40000"/>
              </a:srgb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600" b="0" i="1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Class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TreeSet</a:t>
              </a:r>
              <a:r>
                <a:rPr kumimoji="0" lang="fr-FR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&lt;E&gt;</a:t>
              </a:r>
              <a:endParaRPr kumimoji="0" lang="fr-FR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1" name="ZoneTexte 9"/>
            <p:cNvSpPr txBox="1"/>
            <p:nvPr/>
          </p:nvSpPr>
          <p:spPr>
            <a:xfrm>
              <a:off x="4071934" y="3429000"/>
              <a:ext cx="2714644" cy="615553"/>
            </a:xfrm>
            <a:prstGeom prst="rect">
              <a:avLst/>
            </a:prstGeom>
            <a:solidFill>
              <a:srgbClr val="A5C3DB">
                <a:lumMod val="60000"/>
                <a:lumOff val="40000"/>
              </a:srgb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600" b="0" i="1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Class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HashSet</a:t>
              </a:r>
              <a:r>
                <a:rPr kumimoji="0" lang="fr-FR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&lt;E&gt;</a:t>
              </a:r>
              <a:endParaRPr kumimoji="0" lang="fr-FR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42" name="Connecteur droit avec flèche 10"/>
            <p:cNvCxnSpPr>
              <a:stCxn id="40" idx="1"/>
              <a:endCxn id="44" idx="3"/>
            </p:cNvCxnSpPr>
            <p:nvPr/>
          </p:nvCxnSpPr>
          <p:spPr bwMode="auto">
            <a:xfrm flipH="1">
              <a:off x="6357950" y="2621732"/>
              <a:ext cx="642942" cy="0"/>
            </a:xfrm>
            <a:prstGeom prst="straightConnector1">
              <a:avLst/>
            </a:prstGeom>
            <a:solidFill>
              <a:srgbClr val="D3D7DB"/>
            </a:solidFill>
            <a:ln w="285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3" name="Connecteur droit avec flèche 12"/>
            <p:cNvCxnSpPr>
              <a:stCxn id="41" idx="1"/>
              <a:endCxn id="39" idx="3"/>
            </p:cNvCxnSpPr>
            <p:nvPr/>
          </p:nvCxnSpPr>
          <p:spPr bwMode="auto">
            <a:xfrm flipH="1" flipV="1">
              <a:off x="3357554" y="3711505"/>
              <a:ext cx="714380" cy="25272"/>
            </a:xfrm>
            <a:prstGeom prst="straightConnector1">
              <a:avLst/>
            </a:prstGeom>
            <a:solidFill>
              <a:srgbClr val="D3D7DB"/>
            </a:solidFill>
            <a:ln w="285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4" name="ZoneTexte 13"/>
            <p:cNvSpPr txBox="1"/>
            <p:nvPr/>
          </p:nvSpPr>
          <p:spPr>
            <a:xfrm>
              <a:off x="4071934" y="2313955"/>
              <a:ext cx="2286016" cy="615553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600" b="0" i="1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Interface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SortedSet</a:t>
              </a:r>
              <a:r>
                <a:rPr kumimoji="0" lang="fr-FR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&lt;E&gt;</a:t>
              </a:r>
              <a:endParaRPr kumimoji="0" lang="fr-FR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5" name="ZoneTexte 14"/>
            <p:cNvSpPr txBox="1"/>
            <p:nvPr/>
          </p:nvSpPr>
          <p:spPr>
            <a:xfrm>
              <a:off x="4071934" y="4513684"/>
              <a:ext cx="3000396" cy="615553"/>
            </a:xfrm>
            <a:prstGeom prst="rect">
              <a:avLst/>
            </a:prstGeom>
            <a:solidFill>
              <a:srgbClr val="A5C3DB">
                <a:lumMod val="60000"/>
                <a:lumOff val="40000"/>
              </a:srgb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600" b="0" i="1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Class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LinkedHashSet</a:t>
              </a:r>
              <a:r>
                <a:rPr kumimoji="0" lang="fr-FR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&lt;E&gt;</a:t>
              </a:r>
              <a:endParaRPr kumimoji="0" lang="fr-FR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46" name="Connecteur droit avec flèche 15"/>
            <p:cNvCxnSpPr>
              <a:stCxn id="45" idx="1"/>
              <a:endCxn id="39" idx="3"/>
            </p:cNvCxnSpPr>
            <p:nvPr/>
          </p:nvCxnSpPr>
          <p:spPr bwMode="auto">
            <a:xfrm flipH="1" flipV="1">
              <a:off x="3357554" y="3711505"/>
              <a:ext cx="714380" cy="1109956"/>
            </a:xfrm>
            <a:prstGeom prst="straightConnector1">
              <a:avLst/>
            </a:prstGeom>
            <a:solidFill>
              <a:srgbClr val="D3D7DB"/>
            </a:solidFill>
            <a:ln w="285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7" name="Connecteur droit avec flèche 16"/>
            <p:cNvCxnSpPr>
              <a:stCxn id="44" idx="1"/>
              <a:endCxn id="39" idx="3"/>
            </p:cNvCxnSpPr>
            <p:nvPr/>
          </p:nvCxnSpPr>
          <p:spPr bwMode="auto">
            <a:xfrm flipH="1">
              <a:off x="3357554" y="2621732"/>
              <a:ext cx="714380" cy="1089773"/>
            </a:xfrm>
            <a:prstGeom prst="straightConnector1">
              <a:avLst/>
            </a:prstGeom>
            <a:solidFill>
              <a:srgbClr val="D3D7DB"/>
            </a:solidFill>
            <a:ln w="285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27819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>
          <a:xfrm>
            <a:off x="1116013" y="336550"/>
            <a:ext cx="7777162" cy="504825"/>
          </a:xfrm>
        </p:spPr>
        <p:txBody>
          <a:bodyPr/>
          <a:lstStyle/>
          <a:p>
            <a:r>
              <a:rPr lang="fr-FR" dirty="0" smtClean="0">
                <a:ea typeface="ＭＳ Ｐゴシック" pitchFamily="34" charset="-128"/>
              </a:rPr>
              <a:t>Set </a:t>
            </a:r>
            <a:r>
              <a:rPr lang="fr-FR" dirty="0" err="1" smtClean="0">
                <a:ea typeface="ＭＳ Ｐゴシック" pitchFamily="34" charset="-128"/>
              </a:rPr>
              <a:t>implementations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smtClean="0">
                <a:ea typeface="ＭＳ Ｐゴシック" pitchFamily="34" charset="-128"/>
              </a:rPr>
              <a:t>Interfaces &amp; </a:t>
            </a:r>
            <a:r>
              <a:rPr lang="fr-FR" dirty="0" err="1" smtClean="0">
                <a:ea typeface="ＭＳ Ｐゴシック" pitchFamily="34" charset="-128"/>
              </a:rPr>
              <a:t>implementations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Espace réservé du contenu 2"/>
          <p:cNvSpPr>
            <a:spLocks noGrp="1"/>
          </p:cNvSpPr>
          <p:nvPr>
            <p:ph idx="1"/>
          </p:nvPr>
        </p:nvSpPr>
        <p:spPr>
          <a:xfrm>
            <a:off x="457200" y="1128713"/>
            <a:ext cx="8435975" cy="4230687"/>
          </a:xfrm>
        </p:spPr>
        <p:txBody>
          <a:bodyPr/>
          <a:lstStyle/>
          <a:p>
            <a:r>
              <a:rPr lang="fr-FR" dirty="0" err="1"/>
              <a:t>HashSet</a:t>
            </a:r>
            <a:r>
              <a:rPr lang="fr-FR" dirty="0"/>
              <a:t> :</a:t>
            </a:r>
          </a:p>
          <a:p>
            <a:pPr lvl="1"/>
            <a:r>
              <a:rPr lang="fr-FR" dirty="0" err="1"/>
              <a:t>Manipulate</a:t>
            </a:r>
            <a:r>
              <a:rPr lang="fr-FR" dirty="0"/>
              <a:t> hash value of the </a:t>
            </a:r>
            <a:r>
              <a:rPr lang="fr-FR" dirty="0" err="1"/>
              <a:t>element</a:t>
            </a:r>
            <a:r>
              <a:rPr lang="fr-FR" dirty="0"/>
              <a:t> to </a:t>
            </a:r>
            <a:r>
              <a:rPr lang="fr-FR" dirty="0" err="1"/>
              <a:t>be</a:t>
            </a:r>
            <a:r>
              <a:rPr lang="fr-FR" dirty="0"/>
              <a:t> efficient</a:t>
            </a:r>
          </a:p>
          <a:p>
            <a:pPr lvl="1"/>
            <a:r>
              <a:rPr lang="fr-FR" dirty="0" err="1"/>
              <a:t>Only</a:t>
            </a:r>
            <a:r>
              <a:rPr lang="fr-FR" dirty="0"/>
              <a:t> one </a:t>
            </a:r>
            <a:r>
              <a:rPr lang="fr-FR" dirty="0" err="1"/>
              <a:t>null</a:t>
            </a:r>
            <a:r>
              <a:rPr lang="fr-FR" dirty="0"/>
              <a:t> </a:t>
            </a:r>
            <a:r>
              <a:rPr lang="fr-FR" dirty="0" err="1" smtClean="0"/>
              <a:t>element</a:t>
            </a:r>
            <a:endParaRPr lang="fr-FR" dirty="0"/>
          </a:p>
          <a:p>
            <a:r>
              <a:rPr lang="fr-FR" dirty="0" err="1"/>
              <a:t>LinkedHashSet</a:t>
            </a:r>
            <a:r>
              <a:rPr lang="fr-FR" dirty="0"/>
              <a:t> :</a:t>
            </a:r>
          </a:p>
          <a:p>
            <a:pPr lvl="1"/>
            <a:r>
              <a:rPr lang="fr-FR" dirty="0" err="1"/>
              <a:t>Like</a:t>
            </a:r>
            <a:r>
              <a:rPr lang="fr-FR" dirty="0"/>
              <a:t> </a:t>
            </a:r>
            <a:r>
              <a:rPr lang="fr-FR" dirty="0" err="1"/>
              <a:t>HashSet</a:t>
            </a:r>
            <a:endParaRPr lang="fr-FR" dirty="0"/>
          </a:p>
          <a:p>
            <a:pPr lvl="1"/>
            <a:r>
              <a:rPr lang="fr-FR" dirty="0" err="1"/>
              <a:t>Keep</a:t>
            </a:r>
            <a:r>
              <a:rPr lang="fr-FR" dirty="0"/>
              <a:t> the </a:t>
            </a:r>
            <a:r>
              <a:rPr lang="fr-FR" dirty="0" err="1"/>
              <a:t>order</a:t>
            </a:r>
            <a:r>
              <a:rPr lang="fr-FR" dirty="0"/>
              <a:t> in </a:t>
            </a:r>
            <a:r>
              <a:rPr lang="fr-FR" dirty="0" err="1"/>
              <a:t>which</a:t>
            </a:r>
            <a:r>
              <a:rPr lang="fr-FR" dirty="0"/>
              <a:t> </a:t>
            </a:r>
            <a:r>
              <a:rPr lang="fr-FR" dirty="0" err="1"/>
              <a:t>elements</a:t>
            </a:r>
            <a:r>
              <a:rPr lang="fr-FR" dirty="0"/>
              <a:t> </a:t>
            </a:r>
            <a:r>
              <a:rPr lang="fr-FR" dirty="0" err="1"/>
              <a:t>were</a:t>
            </a:r>
            <a:r>
              <a:rPr lang="fr-FR" dirty="0"/>
              <a:t> </a:t>
            </a:r>
            <a:r>
              <a:rPr lang="fr-FR" dirty="0" err="1"/>
              <a:t>inserted</a:t>
            </a:r>
            <a:r>
              <a:rPr lang="fr-FR" dirty="0"/>
              <a:t> </a:t>
            </a:r>
            <a:r>
              <a:rPr lang="fr-FR" dirty="0" err="1"/>
              <a:t>into</a:t>
            </a:r>
            <a:r>
              <a:rPr lang="fr-FR" dirty="0"/>
              <a:t> the </a:t>
            </a:r>
            <a:r>
              <a:rPr lang="fr-FR" dirty="0" smtClean="0"/>
              <a:t>Set</a:t>
            </a:r>
            <a:endParaRPr lang="fr-FR" dirty="0"/>
          </a:p>
          <a:p>
            <a:r>
              <a:rPr lang="fr-FR" dirty="0" err="1"/>
              <a:t>TreeSet</a:t>
            </a:r>
            <a:r>
              <a:rPr lang="fr-FR" dirty="0"/>
              <a:t> :</a:t>
            </a:r>
          </a:p>
          <a:p>
            <a:pPr lvl="1"/>
            <a:r>
              <a:rPr lang="fr-FR" dirty="0"/>
              <a:t>Sort </a:t>
            </a:r>
            <a:r>
              <a:rPr lang="fr-FR" dirty="0" err="1"/>
              <a:t>element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ascending</a:t>
            </a:r>
            <a:r>
              <a:rPr lang="fr-FR" dirty="0"/>
              <a:t> </a:t>
            </a:r>
            <a:r>
              <a:rPr lang="fr-FR" dirty="0" err="1"/>
              <a:t>order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76698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Example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smtClean="0"/>
              <a:t>Interfaces and </a:t>
            </a:r>
            <a:r>
              <a:rPr lang="fr-FR" dirty="0" err="1" smtClean="0"/>
              <a:t>implementations</a:t>
            </a:r>
            <a:endParaRPr lang="fr-FR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179388" y="841277"/>
            <a:ext cx="8785225" cy="446449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fr-FR" sz="2400" dirty="0"/>
              <a:t>Set&lt;String&gt; set = </a:t>
            </a:r>
            <a:r>
              <a:rPr lang="fr-FR" sz="2400" b="1" dirty="0"/>
              <a:t>new</a:t>
            </a:r>
            <a:r>
              <a:rPr lang="fr-FR" sz="2400" dirty="0"/>
              <a:t> </a:t>
            </a:r>
            <a:r>
              <a:rPr lang="fr-FR" sz="2400" dirty="0" err="1"/>
              <a:t>HashSet</a:t>
            </a:r>
            <a:r>
              <a:rPr lang="fr-FR" sz="2400" dirty="0"/>
              <a:t>&lt;String&gt;() ; // ajout d'élément </a:t>
            </a:r>
            <a:r>
              <a:rPr lang="fr-FR" sz="2400" dirty="0" err="1"/>
              <a:t>System.out.println</a:t>
            </a:r>
            <a:r>
              <a:rPr lang="fr-FR" sz="2400" dirty="0"/>
              <a:t>("J'ajoute un : " + </a:t>
            </a:r>
            <a:r>
              <a:rPr lang="fr-FR" sz="2400" dirty="0" err="1"/>
              <a:t>set.add</a:t>
            </a:r>
            <a:r>
              <a:rPr lang="fr-FR" sz="2400" dirty="0"/>
              <a:t>("un")) </a:t>
            </a:r>
            <a:r>
              <a:rPr lang="fr-FR" sz="2400" dirty="0" smtClean="0"/>
              <a:t>;</a:t>
            </a:r>
          </a:p>
          <a:p>
            <a:r>
              <a:rPr lang="fr-FR" sz="2400" dirty="0" smtClean="0"/>
              <a:t> </a:t>
            </a:r>
            <a:r>
              <a:rPr lang="fr-FR" sz="2400" dirty="0" err="1"/>
              <a:t>System.out.println</a:t>
            </a:r>
            <a:r>
              <a:rPr lang="fr-FR" sz="2400" dirty="0"/>
              <a:t>("J'ajoute deux : " + </a:t>
            </a:r>
            <a:r>
              <a:rPr lang="fr-FR" sz="2400" dirty="0" err="1"/>
              <a:t>set.add</a:t>
            </a:r>
            <a:r>
              <a:rPr lang="fr-FR" sz="2400" dirty="0"/>
              <a:t>("deux")) </a:t>
            </a:r>
            <a:r>
              <a:rPr lang="fr-FR" sz="2400" dirty="0" smtClean="0"/>
              <a:t>;</a:t>
            </a:r>
          </a:p>
          <a:p>
            <a:r>
              <a:rPr lang="fr-FR" sz="2400" dirty="0" smtClean="0"/>
              <a:t> </a:t>
            </a:r>
            <a:r>
              <a:rPr lang="fr-FR" sz="2400" dirty="0"/>
              <a:t>// ajout d'un doublon : échec </a:t>
            </a:r>
            <a:endParaRPr lang="fr-FR" sz="2400" dirty="0" smtClean="0"/>
          </a:p>
          <a:p>
            <a:r>
              <a:rPr lang="fr-FR" sz="2400" dirty="0" err="1" smtClean="0"/>
              <a:t>System.out.println</a:t>
            </a:r>
            <a:r>
              <a:rPr lang="fr-FR" sz="2400" dirty="0"/>
              <a:t>("J'ajoute encore un : " + </a:t>
            </a:r>
            <a:r>
              <a:rPr lang="fr-FR" sz="2400" dirty="0" err="1"/>
              <a:t>set.add</a:t>
            </a:r>
            <a:r>
              <a:rPr lang="fr-FR" sz="2400" dirty="0"/>
              <a:t>("un")) ; </a:t>
            </a:r>
            <a:endParaRPr lang="fr-FR" sz="2400" dirty="0" smtClean="0"/>
          </a:p>
          <a:p>
            <a:r>
              <a:rPr lang="fr-FR" sz="2400" dirty="0" smtClean="0"/>
              <a:t>// </a:t>
            </a:r>
            <a:r>
              <a:rPr lang="fr-FR" sz="2400" dirty="0"/>
              <a:t>affichage de la taille du set </a:t>
            </a:r>
            <a:endParaRPr lang="fr-FR" sz="2400" dirty="0" smtClean="0"/>
          </a:p>
          <a:p>
            <a:r>
              <a:rPr lang="fr-FR" sz="2400" dirty="0" err="1" smtClean="0"/>
              <a:t>System.out.println</a:t>
            </a:r>
            <a:r>
              <a:rPr lang="fr-FR" sz="2400" dirty="0"/>
              <a:t>("Taille du set : " + </a:t>
            </a:r>
            <a:r>
              <a:rPr lang="fr-FR" sz="2400" dirty="0" err="1"/>
              <a:t>set.size</a:t>
            </a:r>
            <a:r>
              <a:rPr lang="fr-FR" sz="2400" dirty="0"/>
              <a:t>()) ;</a:t>
            </a:r>
          </a:p>
        </p:txBody>
      </p:sp>
      <p:pic>
        <p:nvPicPr>
          <p:cNvPr id="9" name="Picture 2" descr="D:\Users\Renaud\Desktop\StageFinEtudesSupinfo\Icons-New\v3\Test\Snippet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77" y="121569"/>
            <a:ext cx="647700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2506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671888"/>
            <a:ext cx="7772400" cy="1135062"/>
          </a:xfrm>
        </p:spPr>
        <p:txBody>
          <a:bodyPr/>
          <a:lstStyle/>
          <a:p>
            <a:pPr>
              <a:defRPr/>
            </a:pPr>
            <a:r>
              <a:rPr lang="fr-FR" dirty="0" err="1" smtClean="0"/>
              <a:t>Iterators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422525"/>
            <a:ext cx="7772400" cy="1249363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fr-FR" dirty="0" smtClean="0"/>
              <a:t>Collections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43743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>
          <a:xfrm>
            <a:off x="1116013" y="336550"/>
            <a:ext cx="7777162" cy="504825"/>
          </a:xfrm>
        </p:spPr>
        <p:txBody>
          <a:bodyPr/>
          <a:lstStyle/>
          <a:p>
            <a:r>
              <a:rPr lang="fr-FR" dirty="0" err="1" smtClean="0">
                <a:ea typeface="ＭＳ Ｐゴシック" pitchFamily="34" charset="-128"/>
              </a:rPr>
              <a:t>Presentations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err="1" smtClean="0">
                <a:ea typeface="ＭＳ Ｐゴシック" pitchFamily="34" charset="-128"/>
              </a:rPr>
              <a:t>Iterators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Espace réservé du contenu 2"/>
          <p:cNvSpPr>
            <a:spLocks noGrp="1"/>
          </p:cNvSpPr>
          <p:nvPr>
            <p:ph idx="1"/>
          </p:nvPr>
        </p:nvSpPr>
        <p:spPr>
          <a:xfrm>
            <a:off x="457200" y="1128713"/>
            <a:ext cx="8435975" cy="4230687"/>
          </a:xfrm>
        </p:spPr>
        <p:txBody>
          <a:bodyPr/>
          <a:lstStyle/>
          <a:p>
            <a:r>
              <a:rPr lang="fr-FR" dirty="0"/>
              <a:t>An </a:t>
            </a:r>
            <a:r>
              <a:rPr lang="fr-FR" dirty="0" err="1"/>
              <a:t>Iterator</a:t>
            </a:r>
            <a:r>
              <a:rPr lang="fr-FR" dirty="0"/>
              <a:t> :</a:t>
            </a:r>
          </a:p>
          <a:p>
            <a:pPr lvl="1">
              <a:spcAft>
                <a:spcPts val="1200"/>
              </a:spcAft>
            </a:pPr>
            <a:r>
              <a:rPr lang="fr-FR" dirty="0"/>
              <a:t>I</a:t>
            </a:r>
            <a:r>
              <a:rPr lang="fr-FR" dirty="0" smtClean="0"/>
              <a:t>s </a:t>
            </a:r>
            <a:r>
              <a:rPr lang="fr-FR" dirty="0"/>
              <a:t>a </a:t>
            </a:r>
            <a:r>
              <a:rPr lang="fr-FR" dirty="0" err="1"/>
              <a:t>generic</a:t>
            </a:r>
            <a:r>
              <a:rPr lang="fr-FR" dirty="0"/>
              <a:t> </a:t>
            </a:r>
            <a:r>
              <a:rPr lang="fr-FR" dirty="0" err="1"/>
              <a:t>object</a:t>
            </a:r>
            <a:endParaRPr lang="fr-FR" dirty="0"/>
          </a:p>
          <a:p>
            <a:pPr lvl="1">
              <a:spcAft>
                <a:spcPts val="1200"/>
              </a:spcAft>
            </a:pPr>
            <a:r>
              <a:rPr lang="fr-FR" dirty="0" err="1" smtClean="0"/>
              <a:t>Allows</a:t>
            </a:r>
            <a:r>
              <a:rPr lang="fr-FR" dirty="0" smtClean="0"/>
              <a:t> </a:t>
            </a:r>
            <a:r>
              <a:rPr lang="fr-FR" dirty="0"/>
              <a:t>to </a:t>
            </a:r>
            <a:r>
              <a:rPr lang="fr-FR" dirty="0" err="1"/>
              <a:t>iterate</a:t>
            </a:r>
            <a:r>
              <a:rPr lang="fr-FR" dirty="0"/>
              <a:t> on a Collection in a </a:t>
            </a:r>
            <a:r>
              <a:rPr lang="fr-FR" dirty="0" err="1"/>
              <a:t>linear</a:t>
            </a:r>
            <a:r>
              <a:rPr lang="fr-FR" dirty="0"/>
              <a:t> </a:t>
            </a:r>
            <a:r>
              <a:rPr lang="fr-FR" dirty="0" err="1"/>
              <a:t>way</a:t>
            </a:r>
            <a:endParaRPr lang="fr-FR" dirty="0"/>
          </a:p>
          <a:p>
            <a:pPr lvl="1">
              <a:spcAft>
                <a:spcPts val="1200"/>
              </a:spcAft>
            </a:pPr>
            <a:r>
              <a:rPr lang="fr-FR" dirty="0" err="1" smtClean="0"/>
              <a:t>Reads</a:t>
            </a:r>
            <a:r>
              <a:rPr lang="fr-FR" dirty="0" smtClean="0"/>
              <a:t> </a:t>
            </a:r>
            <a:r>
              <a:rPr lang="fr-FR" dirty="0" err="1"/>
              <a:t>only</a:t>
            </a:r>
            <a:r>
              <a:rPr lang="fr-FR" dirty="0"/>
              <a:t> in </a:t>
            </a:r>
            <a:r>
              <a:rPr lang="fr-FR" dirty="0" smtClean="0"/>
              <a:t>the </a:t>
            </a:r>
            <a:r>
              <a:rPr lang="fr-FR" dirty="0" err="1"/>
              <a:t>ascending</a:t>
            </a:r>
            <a:r>
              <a:rPr lang="fr-FR" dirty="0"/>
              <a:t> </a:t>
            </a:r>
            <a:r>
              <a:rPr lang="fr-FR" dirty="0" err="1"/>
              <a:t>order</a:t>
            </a:r>
            <a:endParaRPr lang="fr-FR" dirty="0"/>
          </a:p>
          <a:p>
            <a:pPr lvl="1">
              <a:spcAft>
                <a:spcPts val="1200"/>
              </a:spcAft>
            </a:pPr>
            <a:r>
              <a:rPr lang="fr-FR" dirty="0" smtClean="0"/>
              <a:t>Can </a:t>
            </a:r>
            <a:r>
              <a:rPr lang="fr-FR" dirty="0" err="1"/>
              <a:t>delete</a:t>
            </a:r>
            <a:r>
              <a:rPr lang="fr-FR" dirty="0"/>
              <a:t> an </a:t>
            </a:r>
            <a:r>
              <a:rPr lang="fr-FR" dirty="0" err="1"/>
              <a:t>element</a:t>
            </a:r>
            <a:r>
              <a:rPr lang="fr-FR" dirty="0"/>
              <a:t> in the Collection </a:t>
            </a:r>
            <a:r>
              <a:rPr lang="fr-FR" dirty="0" err="1"/>
              <a:t>thank</a:t>
            </a:r>
            <a:r>
              <a:rPr lang="fr-FR" dirty="0"/>
              <a:t> to the </a:t>
            </a:r>
            <a:r>
              <a:rPr lang="fr-FR" dirty="0" err="1"/>
              <a:t>remove</a:t>
            </a:r>
            <a:r>
              <a:rPr lang="fr-FR" dirty="0"/>
              <a:t>() </a:t>
            </a:r>
            <a:r>
              <a:rPr lang="fr-FR" dirty="0" err="1" smtClean="0"/>
              <a:t>method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58022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re 1"/>
          <p:cNvSpPr>
            <a:spLocks noGrp="1"/>
          </p:cNvSpPr>
          <p:nvPr>
            <p:ph type="title"/>
          </p:nvPr>
        </p:nvSpPr>
        <p:spPr>
          <a:xfrm>
            <a:off x="1116013" y="336550"/>
            <a:ext cx="7777162" cy="504825"/>
          </a:xfrm>
        </p:spPr>
        <p:txBody>
          <a:bodyPr/>
          <a:lstStyle/>
          <a:p>
            <a:r>
              <a:rPr lang="fr-FR" dirty="0" smtClean="0">
                <a:ea typeface="ＭＳ Ｐゴシック" pitchFamily="34" charset="-128"/>
              </a:rPr>
              <a:t>Course plan</a:t>
            </a:r>
          </a:p>
        </p:txBody>
      </p:sp>
      <p:sp>
        <p:nvSpPr>
          <p:cNvPr id="35842" name="Espace réservé du contenu 2"/>
          <p:cNvSpPr>
            <a:spLocks noGrp="1"/>
          </p:cNvSpPr>
          <p:nvPr>
            <p:ph idx="1"/>
          </p:nvPr>
        </p:nvSpPr>
        <p:spPr>
          <a:xfrm>
            <a:off x="2699792" y="1128713"/>
            <a:ext cx="6193383" cy="4230687"/>
          </a:xfrm>
        </p:spPr>
        <p:txBody>
          <a:bodyPr/>
          <a:lstStyle/>
          <a:p>
            <a:pPr lvl="1"/>
            <a:r>
              <a:rPr lang="en-US" b="1" dirty="0"/>
              <a:t>Presentation</a:t>
            </a:r>
            <a:r>
              <a:rPr lang="en-US" dirty="0"/>
              <a:t>. What is a collection? What is it used for? Why use them?</a:t>
            </a:r>
          </a:p>
          <a:p>
            <a:pPr lvl="1"/>
            <a:r>
              <a:rPr lang="en-US" b="1" dirty="0"/>
              <a:t>Interfaces and implementations</a:t>
            </a:r>
            <a:r>
              <a:rPr lang="en-US" dirty="0"/>
              <a:t>. Several kind for every needs</a:t>
            </a:r>
          </a:p>
          <a:p>
            <a:pPr lvl="1"/>
            <a:r>
              <a:rPr lang="en-US" b="1" dirty="0"/>
              <a:t>Iterators. </a:t>
            </a:r>
            <a:r>
              <a:rPr lang="en-US" dirty="0"/>
              <a:t>How iterate over a collection.</a:t>
            </a:r>
          </a:p>
          <a:p>
            <a:pPr lvl="1"/>
            <a:r>
              <a:rPr lang="en-US" b="1" dirty="0"/>
              <a:t>Comparator &amp; Comparable. </a:t>
            </a:r>
            <a:r>
              <a:rPr lang="en-US" dirty="0"/>
              <a:t>How to sort elements in a collection.</a:t>
            </a:r>
          </a:p>
          <a:p>
            <a:pPr lvl="1"/>
            <a:r>
              <a:rPr lang="en-US" b="1" dirty="0"/>
              <a:t>Arrays &amp; Collections. </a:t>
            </a:r>
            <a:r>
              <a:rPr lang="en-US" dirty="0"/>
              <a:t>Two utility classes for your arrays and collections.</a:t>
            </a:r>
            <a:endParaRPr lang="en-US" b="1" dirty="0"/>
          </a:p>
        </p:txBody>
      </p:sp>
      <p:sp>
        <p:nvSpPr>
          <p:cNvPr id="35843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smtClean="0">
                <a:ea typeface="ＭＳ Ｐゴシック" pitchFamily="34" charset="-128"/>
              </a:rPr>
              <a:t>Collections</a:t>
            </a:r>
          </a:p>
        </p:txBody>
      </p:sp>
      <p:pic>
        <p:nvPicPr>
          <p:cNvPr id="7" name="Picture 8" descr="200138722-00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417340"/>
            <a:ext cx="2472195" cy="3712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 descr="D:\Users\Renaud\Desktop\StageFinEtudesSupinfo\Icons-New\v3\Min\Pla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196"/>
            <a:ext cx="647700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>
          <a:xfrm>
            <a:off x="1116013" y="336550"/>
            <a:ext cx="7777162" cy="504825"/>
          </a:xfrm>
        </p:spPr>
        <p:txBody>
          <a:bodyPr/>
          <a:lstStyle/>
          <a:p>
            <a:r>
              <a:rPr lang="fr-FR" dirty="0" err="1" smtClean="0">
                <a:ea typeface="ＭＳ Ｐゴシック" pitchFamily="34" charset="-128"/>
              </a:rPr>
              <a:t>Iterator</a:t>
            </a:r>
            <a:r>
              <a:rPr lang="fr-FR" dirty="0" smtClean="0">
                <a:ea typeface="ＭＳ Ｐゴシック" pitchFamily="34" charset="-128"/>
              </a:rPr>
              <a:t> </a:t>
            </a:r>
            <a:r>
              <a:rPr lang="fr-FR" dirty="0" err="1" smtClean="0">
                <a:ea typeface="ＭＳ Ｐゴシック" pitchFamily="34" charset="-128"/>
              </a:rPr>
              <a:t>implementations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smtClean="0">
                <a:ea typeface="ＭＳ Ｐゴシック" pitchFamily="34" charset="-128"/>
              </a:rPr>
              <a:t>Interfaces &amp; </a:t>
            </a:r>
            <a:r>
              <a:rPr lang="fr-FR" dirty="0" err="1" smtClean="0">
                <a:ea typeface="ＭＳ Ｐゴシック" pitchFamily="34" charset="-128"/>
              </a:rPr>
              <a:t>implementations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Espace réservé du contenu 2"/>
          <p:cNvSpPr>
            <a:spLocks noGrp="1"/>
          </p:cNvSpPr>
          <p:nvPr>
            <p:ph idx="1"/>
          </p:nvPr>
        </p:nvSpPr>
        <p:spPr>
          <a:xfrm>
            <a:off x="457200" y="1128713"/>
            <a:ext cx="8435975" cy="4230687"/>
          </a:xfrm>
        </p:spPr>
        <p:txBody>
          <a:bodyPr/>
          <a:lstStyle/>
          <a:p>
            <a:r>
              <a:rPr lang="fr-FR" dirty="0" err="1" smtClean="0"/>
              <a:t>Some</a:t>
            </a:r>
            <a:r>
              <a:rPr lang="fr-FR" dirty="0" smtClean="0"/>
              <a:t> </a:t>
            </a:r>
            <a:r>
              <a:rPr lang="fr-FR" dirty="0" err="1"/>
              <a:t>methods</a:t>
            </a:r>
            <a:r>
              <a:rPr lang="fr-FR" dirty="0"/>
              <a:t> :</a:t>
            </a:r>
          </a:p>
        </p:txBody>
      </p:sp>
      <p:sp>
        <p:nvSpPr>
          <p:cNvPr id="7" name="Rectangle à coins arrondis 4"/>
          <p:cNvSpPr/>
          <p:nvPr/>
        </p:nvSpPr>
        <p:spPr>
          <a:xfrm>
            <a:off x="179512" y="1993404"/>
            <a:ext cx="8785225" cy="237626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lvl="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</a:pPr>
            <a:r>
              <a:rPr lang="fr-FR" b="1" dirty="0" err="1">
                <a:solidFill>
                  <a:srgbClr val="990099"/>
                </a:solidFill>
                <a:latin typeface="Courier New"/>
                <a:cs typeface="Courier New"/>
              </a:rPr>
              <a:t>boolean</a:t>
            </a:r>
            <a:r>
              <a:rPr lang="fr-FR" b="1" dirty="0">
                <a:latin typeface="Courier New"/>
                <a:cs typeface="Courier New"/>
              </a:rPr>
              <a:t> </a:t>
            </a:r>
            <a:r>
              <a:rPr lang="fr-FR" b="1" dirty="0" err="1">
                <a:latin typeface="Courier New"/>
                <a:cs typeface="Courier New"/>
              </a:rPr>
              <a:t>hasNext</a:t>
            </a:r>
            <a:r>
              <a:rPr lang="fr-FR" b="1" dirty="0">
                <a:latin typeface="Courier New"/>
                <a:cs typeface="Courier New"/>
              </a:rPr>
              <a:t>(); </a:t>
            </a:r>
            <a:r>
              <a:rPr lang="fr-FR" b="1" dirty="0">
                <a:solidFill>
                  <a:srgbClr val="009900"/>
                </a:solidFill>
                <a:latin typeface="Courier New"/>
                <a:cs typeface="Courier New"/>
              </a:rPr>
              <a:t>//Check if </a:t>
            </a:r>
            <a:r>
              <a:rPr lang="fr-FR" b="1" dirty="0" err="1">
                <a:solidFill>
                  <a:srgbClr val="009900"/>
                </a:solidFill>
                <a:latin typeface="Courier New"/>
                <a:cs typeface="Courier New"/>
              </a:rPr>
              <a:t>there</a:t>
            </a:r>
            <a:r>
              <a:rPr lang="fr-FR" b="1" dirty="0">
                <a:solidFill>
                  <a:srgbClr val="009900"/>
                </a:solidFill>
                <a:latin typeface="Courier New"/>
                <a:cs typeface="Courier New"/>
              </a:rPr>
              <a:t> </a:t>
            </a:r>
            <a:r>
              <a:rPr lang="fr-FR" b="1" dirty="0" err="1">
                <a:solidFill>
                  <a:srgbClr val="009900"/>
                </a:solidFill>
                <a:latin typeface="Courier New"/>
                <a:cs typeface="Courier New"/>
              </a:rPr>
              <a:t>is</a:t>
            </a:r>
            <a:r>
              <a:rPr lang="fr-FR" b="1" dirty="0">
                <a:solidFill>
                  <a:srgbClr val="009900"/>
                </a:solidFill>
                <a:latin typeface="Courier New"/>
                <a:cs typeface="Courier New"/>
              </a:rPr>
              <a:t> a </a:t>
            </a:r>
            <a:r>
              <a:rPr lang="fr-FR" b="1" dirty="0" err="1">
                <a:solidFill>
                  <a:srgbClr val="009900"/>
                </a:solidFill>
                <a:latin typeface="Courier New"/>
                <a:cs typeface="Courier New"/>
              </a:rPr>
              <a:t>next</a:t>
            </a:r>
            <a:r>
              <a:rPr lang="fr-FR" b="1" dirty="0">
                <a:solidFill>
                  <a:srgbClr val="009900"/>
                </a:solidFill>
                <a:latin typeface="Courier New"/>
                <a:cs typeface="Courier New"/>
              </a:rPr>
              <a:t> </a:t>
            </a:r>
            <a:r>
              <a:rPr lang="fr-FR" b="1" dirty="0" err="1">
                <a:solidFill>
                  <a:srgbClr val="009900"/>
                </a:solidFill>
                <a:latin typeface="Courier New"/>
                <a:cs typeface="Courier New"/>
              </a:rPr>
              <a:t>element</a:t>
            </a:r>
            <a:endParaRPr lang="fr-FR" b="1" dirty="0">
              <a:latin typeface="Courier New"/>
              <a:cs typeface="Courier New"/>
            </a:endParaRPr>
          </a:p>
          <a:p>
            <a:pPr lvl="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</a:pPr>
            <a:endParaRPr lang="fr-FR" b="1" dirty="0" smtClean="0">
              <a:latin typeface="Courier New"/>
              <a:cs typeface="Courier New"/>
            </a:endParaRPr>
          </a:p>
          <a:p>
            <a:pPr lvl="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</a:pPr>
            <a:r>
              <a:rPr lang="fr-FR" b="1" dirty="0" smtClean="0">
                <a:latin typeface="Courier New"/>
                <a:cs typeface="Courier New"/>
              </a:rPr>
              <a:t>E </a:t>
            </a:r>
            <a:r>
              <a:rPr lang="fr-FR" b="1" dirty="0" err="1">
                <a:latin typeface="Courier New"/>
                <a:cs typeface="Courier New"/>
              </a:rPr>
              <a:t>next</a:t>
            </a:r>
            <a:r>
              <a:rPr lang="fr-FR" b="1" dirty="0">
                <a:latin typeface="Courier New"/>
                <a:cs typeface="Courier New"/>
              </a:rPr>
              <a:t>(); </a:t>
            </a:r>
            <a:r>
              <a:rPr lang="fr-FR" b="1" dirty="0">
                <a:solidFill>
                  <a:srgbClr val="009900"/>
                </a:solidFill>
                <a:latin typeface="Courier New"/>
                <a:cs typeface="Courier New"/>
              </a:rPr>
              <a:t>//</a:t>
            </a:r>
            <a:r>
              <a:rPr lang="fr-FR" b="1" dirty="0" err="1">
                <a:solidFill>
                  <a:srgbClr val="009900"/>
                </a:solidFill>
                <a:latin typeface="Courier New"/>
                <a:cs typeface="Courier New"/>
              </a:rPr>
              <a:t>Get</a:t>
            </a:r>
            <a:r>
              <a:rPr lang="fr-FR" b="1" dirty="0">
                <a:solidFill>
                  <a:srgbClr val="009900"/>
                </a:solidFill>
                <a:latin typeface="Courier New"/>
                <a:cs typeface="Courier New"/>
              </a:rPr>
              <a:t> the </a:t>
            </a:r>
            <a:r>
              <a:rPr lang="fr-FR" b="1" dirty="0" err="1">
                <a:solidFill>
                  <a:srgbClr val="009900"/>
                </a:solidFill>
                <a:latin typeface="Courier New"/>
                <a:cs typeface="Courier New"/>
              </a:rPr>
              <a:t>next</a:t>
            </a:r>
            <a:r>
              <a:rPr lang="fr-FR" b="1" dirty="0">
                <a:solidFill>
                  <a:srgbClr val="009900"/>
                </a:solidFill>
                <a:latin typeface="Courier New"/>
                <a:cs typeface="Courier New"/>
              </a:rPr>
              <a:t> </a:t>
            </a:r>
            <a:r>
              <a:rPr lang="fr-FR" b="1" dirty="0" err="1">
                <a:solidFill>
                  <a:srgbClr val="009900"/>
                </a:solidFill>
                <a:latin typeface="Courier New"/>
                <a:cs typeface="Courier New"/>
              </a:rPr>
              <a:t>element</a:t>
            </a:r>
            <a:endParaRPr lang="fr-FR" b="1" dirty="0">
              <a:latin typeface="Courier New"/>
              <a:cs typeface="Courier New"/>
            </a:endParaRPr>
          </a:p>
          <a:p>
            <a:pPr lvl="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</a:pPr>
            <a:endParaRPr lang="fr-FR" b="1" dirty="0" smtClean="0">
              <a:solidFill>
                <a:srgbClr val="990099"/>
              </a:solidFill>
              <a:latin typeface="Courier New"/>
              <a:cs typeface="Courier New"/>
            </a:endParaRPr>
          </a:p>
          <a:p>
            <a:pPr lvl="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</a:pPr>
            <a:r>
              <a:rPr lang="fr-FR" b="1" dirty="0" err="1" smtClean="0">
                <a:solidFill>
                  <a:srgbClr val="990099"/>
                </a:solidFill>
                <a:latin typeface="Courier New"/>
                <a:cs typeface="Courier New"/>
              </a:rPr>
              <a:t>void</a:t>
            </a:r>
            <a:r>
              <a:rPr lang="fr-FR" b="1" dirty="0" smtClean="0">
                <a:latin typeface="Courier New"/>
                <a:cs typeface="Courier New"/>
              </a:rPr>
              <a:t> </a:t>
            </a:r>
            <a:r>
              <a:rPr lang="fr-FR" b="1" dirty="0" err="1">
                <a:latin typeface="Courier New"/>
                <a:cs typeface="Courier New"/>
              </a:rPr>
              <a:t>remove</a:t>
            </a:r>
            <a:r>
              <a:rPr lang="fr-FR" b="1" dirty="0">
                <a:latin typeface="Courier New"/>
                <a:cs typeface="Courier New"/>
              </a:rPr>
              <a:t>(); </a:t>
            </a:r>
            <a:r>
              <a:rPr lang="fr-FR" b="1" dirty="0">
                <a:solidFill>
                  <a:srgbClr val="169A23"/>
                </a:solidFill>
                <a:latin typeface="Courier New"/>
                <a:cs typeface="Courier New"/>
              </a:rPr>
              <a:t>// </a:t>
            </a:r>
            <a:r>
              <a:rPr lang="fr-FR" b="1" dirty="0" err="1">
                <a:solidFill>
                  <a:srgbClr val="169A23"/>
                </a:solidFill>
                <a:latin typeface="Courier New"/>
                <a:cs typeface="Courier New"/>
              </a:rPr>
              <a:t>Remove</a:t>
            </a:r>
            <a:r>
              <a:rPr lang="fr-FR" b="1" dirty="0">
                <a:solidFill>
                  <a:srgbClr val="169A23"/>
                </a:solidFill>
                <a:latin typeface="Courier New"/>
                <a:cs typeface="Courier New"/>
              </a:rPr>
              <a:t> the </a:t>
            </a:r>
            <a:r>
              <a:rPr lang="fr-FR" b="1" dirty="0" err="1">
                <a:solidFill>
                  <a:srgbClr val="169A23"/>
                </a:solidFill>
                <a:latin typeface="Courier New"/>
                <a:cs typeface="Courier New"/>
              </a:rPr>
              <a:t>current</a:t>
            </a:r>
            <a:r>
              <a:rPr lang="fr-FR" b="1" dirty="0">
                <a:solidFill>
                  <a:srgbClr val="169A23"/>
                </a:solidFill>
                <a:latin typeface="Courier New"/>
                <a:cs typeface="Courier New"/>
              </a:rPr>
              <a:t> </a:t>
            </a:r>
            <a:r>
              <a:rPr lang="fr-FR" b="1" dirty="0" err="1">
                <a:solidFill>
                  <a:srgbClr val="169A23"/>
                </a:solidFill>
                <a:latin typeface="Courier New"/>
                <a:cs typeface="Courier New"/>
              </a:rPr>
              <a:t>element</a:t>
            </a:r>
            <a:endParaRPr lang="fr-FR" b="1" dirty="0">
              <a:solidFill>
                <a:srgbClr val="169A23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738524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04048" y="0"/>
            <a:ext cx="4104456" cy="422565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bg1"/>
                </a:solidFill>
              </a:ln>
              <a:effectLst/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179388" y="49188"/>
            <a:ext cx="8785225" cy="518457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lvl="2" eaLnBrk="1" hangingPunct="1">
              <a:spcBef>
                <a:spcPts val="0"/>
              </a:spcBef>
              <a:spcAft>
                <a:spcPts val="600"/>
              </a:spcAft>
              <a:buClr>
                <a:schemeClr val="hlink"/>
              </a:buClr>
            </a:pPr>
            <a:r>
              <a:rPr lang="fr-FR" b="1" dirty="0">
                <a:latin typeface="Courier New"/>
                <a:cs typeface="Courier New"/>
              </a:rPr>
              <a:t>Collection&lt;String&gt; </a:t>
            </a:r>
            <a:r>
              <a:rPr lang="fr-FR" b="1" dirty="0" err="1">
                <a:latin typeface="Courier New"/>
                <a:cs typeface="Courier New"/>
              </a:rPr>
              <a:t>myCollection</a:t>
            </a:r>
            <a:r>
              <a:rPr lang="fr-FR" b="1" dirty="0">
                <a:latin typeface="Courier New"/>
                <a:cs typeface="Courier New"/>
              </a:rPr>
              <a:t> = </a:t>
            </a:r>
            <a:r>
              <a:rPr lang="fr-FR" b="1" dirty="0" smtClean="0">
                <a:solidFill>
                  <a:srgbClr val="7F0055"/>
                </a:solidFill>
                <a:latin typeface="Courier New"/>
                <a:cs typeface="Courier New"/>
              </a:rPr>
              <a:t>new</a:t>
            </a:r>
            <a:endParaRPr lang="fr-FR" b="1" dirty="0" smtClean="0">
              <a:latin typeface="Courier New"/>
              <a:cs typeface="Courier New"/>
            </a:endParaRPr>
          </a:p>
          <a:p>
            <a:pPr lvl="4" eaLnBrk="1" hangingPunct="1">
              <a:spcBef>
                <a:spcPts val="0"/>
              </a:spcBef>
              <a:spcAft>
                <a:spcPts val="600"/>
              </a:spcAft>
              <a:buClr>
                <a:schemeClr val="hlink"/>
              </a:buClr>
            </a:pPr>
            <a:r>
              <a:rPr lang="fr-FR" b="1" dirty="0" err="1" smtClean="0">
                <a:latin typeface="Courier New"/>
                <a:cs typeface="Courier New"/>
              </a:rPr>
              <a:t>ArrayList</a:t>
            </a:r>
            <a:r>
              <a:rPr lang="fr-FR" b="1" dirty="0">
                <a:latin typeface="Courier New"/>
                <a:cs typeface="Courier New"/>
              </a:rPr>
              <a:t>&lt;String&gt;();</a:t>
            </a:r>
          </a:p>
          <a:p>
            <a:pPr lvl="2" eaLnBrk="1" hangingPunct="1">
              <a:spcBef>
                <a:spcPts val="0"/>
              </a:spcBef>
              <a:spcAft>
                <a:spcPts val="600"/>
              </a:spcAft>
              <a:buClr>
                <a:schemeClr val="hlink"/>
              </a:buClr>
            </a:pPr>
            <a:r>
              <a:rPr lang="fr-FR" b="1" dirty="0">
                <a:solidFill>
                  <a:srgbClr val="339933"/>
                </a:solidFill>
                <a:latin typeface="Courier New"/>
                <a:cs typeface="Courier New"/>
              </a:rPr>
              <a:t>// </a:t>
            </a:r>
            <a:r>
              <a:rPr lang="fr-FR" b="1" dirty="0" err="1">
                <a:solidFill>
                  <a:srgbClr val="339933"/>
                </a:solidFill>
                <a:latin typeface="Courier New"/>
                <a:cs typeface="Courier New"/>
              </a:rPr>
              <a:t>Add</a:t>
            </a:r>
            <a:r>
              <a:rPr lang="fr-FR" b="1" dirty="0">
                <a:solidFill>
                  <a:srgbClr val="339933"/>
                </a:solidFill>
                <a:latin typeface="Courier New"/>
                <a:cs typeface="Courier New"/>
              </a:rPr>
              <a:t> </a:t>
            </a:r>
            <a:r>
              <a:rPr lang="fr-FR" b="1" dirty="0" err="1">
                <a:solidFill>
                  <a:srgbClr val="339933"/>
                </a:solidFill>
                <a:latin typeface="Courier New"/>
                <a:cs typeface="Courier New"/>
              </a:rPr>
              <a:t>elements</a:t>
            </a:r>
            <a:r>
              <a:rPr lang="fr-FR" b="1" dirty="0">
                <a:solidFill>
                  <a:srgbClr val="339933"/>
                </a:solidFill>
                <a:latin typeface="Courier New"/>
                <a:cs typeface="Courier New"/>
              </a:rPr>
              <a:t> to the collection.</a:t>
            </a:r>
          </a:p>
          <a:p>
            <a:pPr lvl="2" eaLnBrk="1" hangingPunct="1">
              <a:spcBef>
                <a:spcPts val="0"/>
              </a:spcBef>
              <a:spcAft>
                <a:spcPts val="600"/>
              </a:spcAft>
              <a:buClr>
                <a:schemeClr val="hlink"/>
              </a:buClr>
            </a:pPr>
            <a:r>
              <a:rPr lang="fr-FR" b="1" dirty="0" err="1">
                <a:latin typeface="Courier New"/>
                <a:cs typeface="Courier New"/>
              </a:rPr>
              <a:t>myCollection.add</a:t>
            </a:r>
            <a:r>
              <a:rPr lang="fr-FR" b="1" dirty="0">
                <a:latin typeface="Courier New"/>
                <a:cs typeface="Courier New"/>
              </a:rPr>
              <a:t>(</a:t>
            </a:r>
            <a:r>
              <a:rPr lang="fr-FR" b="1" dirty="0">
                <a:solidFill>
                  <a:srgbClr val="0133BF"/>
                </a:solidFill>
                <a:latin typeface="Courier New"/>
                <a:cs typeface="Courier New"/>
              </a:rPr>
              <a:t>"</a:t>
            </a:r>
            <a:r>
              <a:rPr lang="fr-FR" b="1" dirty="0" err="1">
                <a:solidFill>
                  <a:srgbClr val="0133BF"/>
                </a:solidFill>
                <a:latin typeface="Courier New"/>
                <a:cs typeface="Courier New"/>
              </a:rPr>
              <a:t>Remove</a:t>
            </a:r>
            <a:r>
              <a:rPr lang="fr-FR" b="1" dirty="0">
                <a:solidFill>
                  <a:srgbClr val="0133BF"/>
                </a:solidFill>
                <a:latin typeface="Courier New"/>
                <a:cs typeface="Courier New"/>
              </a:rPr>
              <a:t> me"</a:t>
            </a:r>
            <a:r>
              <a:rPr lang="fr-FR" b="1" dirty="0">
                <a:latin typeface="Courier New"/>
                <a:cs typeface="Courier New"/>
              </a:rPr>
              <a:t>);</a:t>
            </a:r>
          </a:p>
          <a:p>
            <a:pPr lvl="2" eaLnBrk="1" hangingPunct="1">
              <a:spcBef>
                <a:spcPts val="0"/>
              </a:spcBef>
              <a:spcAft>
                <a:spcPts val="600"/>
              </a:spcAft>
              <a:buClr>
                <a:schemeClr val="hlink"/>
              </a:buClr>
            </a:pPr>
            <a:r>
              <a:rPr lang="fr-FR" b="1" dirty="0" err="1">
                <a:latin typeface="Courier New"/>
                <a:cs typeface="Courier New"/>
              </a:rPr>
              <a:t>myCollection.add</a:t>
            </a:r>
            <a:r>
              <a:rPr lang="fr-FR" b="1" dirty="0">
                <a:latin typeface="Courier New"/>
                <a:cs typeface="Courier New"/>
              </a:rPr>
              <a:t>(</a:t>
            </a:r>
            <a:r>
              <a:rPr lang="fr-FR" b="1" dirty="0">
                <a:solidFill>
                  <a:srgbClr val="0133BF"/>
                </a:solidFill>
                <a:latin typeface="Courier New"/>
                <a:cs typeface="Courier New"/>
              </a:rPr>
              <a:t>"</a:t>
            </a:r>
            <a:r>
              <a:rPr lang="fr-FR" b="1" dirty="0" err="1">
                <a:solidFill>
                  <a:srgbClr val="0133BF"/>
                </a:solidFill>
                <a:latin typeface="Courier New"/>
                <a:cs typeface="Courier New"/>
              </a:rPr>
              <a:t>Keep</a:t>
            </a:r>
            <a:r>
              <a:rPr lang="fr-FR" b="1" dirty="0">
                <a:solidFill>
                  <a:srgbClr val="0133BF"/>
                </a:solidFill>
                <a:latin typeface="Courier New"/>
                <a:cs typeface="Courier New"/>
              </a:rPr>
              <a:t> me"</a:t>
            </a:r>
            <a:r>
              <a:rPr lang="fr-FR" b="1" dirty="0">
                <a:latin typeface="Courier New"/>
                <a:cs typeface="Courier New"/>
              </a:rPr>
              <a:t>);</a:t>
            </a:r>
          </a:p>
          <a:p>
            <a:pPr lvl="2" eaLnBrk="1" hangingPunct="1">
              <a:spcBef>
                <a:spcPts val="0"/>
              </a:spcBef>
              <a:spcAft>
                <a:spcPts val="600"/>
              </a:spcAft>
              <a:buClr>
                <a:schemeClr val="hlink"/>
              </a:buClr>
            </a:pPr>
            <a:r>
              <a:rPr lang="fr-FR" b="1" dirty="0" err="1">
                <a:latin typeface="Courier New"/>
                <a:cs typeface="Courier New"/>
              </a:rPr>
              <a:t>Iterator</a:t>
            </a:r>
            <a:r>
              <a:rPr lang="fr-FR" b="1" dirty="0">
                <a:latin typeface="Courier New"/>
                <a:cs typeface="Courier New"/>
              </a:rPr>
              <a:t>&lt;String&gt; </a:t>
            </a:r>
            <a:r>
              <a:rPr lang="fr-FR" b="1" dirty="0" err="1">
                <a:latin typeface="Courier New"/>
                <a:cs typeface="Courier New"/>
              </a:rPr>
              <a:t>it</a:t>
            </a:r>
            <a:r>
              <a:rPr lang="fr-FR" b="1" dirty="0">
                <a:latin typeface="Courier New"/>
                <a:cs typeface="Courier New"/>
              </a:rPr>
              <a:t> = </a:t>
            </a:r>
            <a:r>
              <a:rPr lang="fr-FR" b="1" dirty="0" err="1">
                <a:latin typeface="Courier New"/>
                <a:cs typeface="Courier New"/>
              </a:rPr>
              <a:t>myCollection.iterator</a:t>
            </a:r>
            <a:r>
              <a:rPr lang="fr-FR" b="1" dirty="0">
                <a:latin typeface="Courier New"/>
                <a:cs typeface="Courier New"/>
              </a:rPr>
              <a:t>();</a:t>
            </a:r>
          </a:p>
          <a:p>
            <a:pPr lvl="2" eaLnBrk="1" hangingPunct="1">
              <a:spcBef>
                <a:spcPts val="0"/>
              </a:spcBef>
              <a:spcAft>
                <a:spcPts val="600"/>
              </a:spcAft>
              <a:buClr>
                <a:schemeClr val="hlink"/>
              </a:buClr>
            </a:pPr>
            <a:r>
              <a:rPr lang="fr-FR" b="1" dirty="0" err="1">
                <a:solidFill>
                  <a:srgbClr val="7F0055"/>
                </a:solidFill>
                <a:latin typeface="Courier New"/>
                <a:cs typeface="Courier New"/>
              </a:rPr>
              <a:t>while</a:t>
            </a:r>
            <a:r>
              <a:rPr lang="fr-FR" b="1" dirty="0">
                <a:latin typeface="Courier New"/>
                <a:cs typeface="Courier New"/>
              </a:rPr>
              <a:t> (</a:t>
            </a:r>
            <a:r>
              <a:rPr lang="fr-FR" b="1" dirty="0" err="1">
                <a:latin typeface="Courier New"/>
                <a:cs typeface="Courier New"/>
              </a:rPr>
              <a:t>it.hasNext</a:t>
            </a:r>
            <a:r>
              <a:rPr lang="fr-FR" b="1" dirty="0">
                <a:latin typeface="Courier New"/>
                <a:cs typeface="Courier New"/>
              </a:rPr>
              <a:t>()) {</a:t>
            </a:r>
          </a:p>
          <a:p>
            <a:pPr lvl="3" eaLnBrk="1" hangingPunct="1">
              <a:spcBef>
                <a:spcPts val="0"/>
              </a:spcBef>
              <a:spcAft>
                <a:spcPts val="600"/>
              </a:spcAft>
              <a:buClr>
                <a:schemeClr val="hlink"/>
              </a:buClr>
            </a:pPr>
            <a:r>
              <a:rPr lang="fr-FR" b="1" dirty="0" smtClean="0">
                <a:latin typeface="Courier New"/>
                <a:cs typeface="Courier New"/>
              </a:rPr>
              <a:t>String </a:t>
            </a:r>
            <a:r>
              <a:rPr lang="fr-FR" b="1" dirty="0" err="1">
                <a:latin typeface="Courier New"/>
                <a:cs typeface="Courier New"/>
              </a:rPr>
              <a:t>myElement</a:t>
            </a:r>
            <a:r>
              <a:rPr lang="fr-FR" b="1" dirty="0">
                <a:latin typeface="Courier New"/>
                <a:cs typeface="Courier New"/>
              </a:rPr>
              <a:t> = </a:t>
            </a:r>
            <a:r>
              <a:rPr lang="fr-FR" b="1" dirty="0" err="1">
                <a:latin typeface="Courier New"/>
                <a:cs typeface="Courier New"/>
              </a:rPr>
              <a:t>it.next</a:t>
            </a:r>
            <a:r>
              <a:rPr lang="fr-FR" b="1" dirty="0">
                <a:latin typeface="Courier New"/>
                <a:cs typeface="Courier New"/>
              </a:rPr>
              <a:t>();</a:t>
            </a:r>
          </a:p>
          <a:p>
            <a:pPr lvl="3" eaLnBrk="1" hangingPunct="1">
              <a:spcBef>
                <a:spcPts val="0"/>
              </a:spcBef>
              <a:spcAft>
                <a:spcPts val="600"/>
              </a:spcAft>
              <a:buClr>
                <a:schemeClr val="hlink"/>
              </a:buClr>
            </a:pPr>
            <a:r>
              <a:rPr lang="fr-FR" b="1" dirty="0" smtClean="0">
                <a:solidFill>
                  <a:srgbClr val="7F0055"/>
                </a:solidFill>
                <a:latin typeface="Courier New"/>
                <a:cs typeface="Courier New"/>
              </a:rPr>
              <a:t>if</a:t>
            </a:r>
            <a:r>
              <a:rPr lang="fr-FR" b="1" dirty="0" smtClean="0">
                <a:latin typeface="Courier New"/>
                <a:cs typeface="Courier New"/>
              </a:rPr>
              <a:t> </a:t>
            </a:r>
            <a:r>
              <a:rPr lang="fr-FR" b="1" dirty="0">
                <a:latin typeface="Courier New"/>
                <a:cs typeface="Courier New"/>
              </a:rPr>
              <a:t>(</a:t>
            </a:r>
            <a:r>
              <a:rPr lang="fr-FR" b="1" dirty="0" err="1">
                <a:latin typeface="Courier New"/>
                <a:cs typeface="Courier New"/>
              </a:rPr>
              <a:t>myElement.equals</a:t>
            </a:r>
            <a:r>
              <a:rPr lang="fr-FR" b="1" dirty="0">
                <a:latin typeface="Courier New"/>
                <a:cs typeface="Courier New"/>
              </a:rPr>
              <a:t>(</a:t>
            </a:r>
            <a:r>
              <a:rPr lang="fr-FR" b="1" dirty="0">
                <a:solidFill>
                  <a:srgbClr val="0133BF"/>
                </a:solidFill>
                <a:latin typeface="Courier New"/>
                <a:cs typeface="Courier New"/>
              </a:rPr>
              <a:t>"</a:t>
            </a:r>
            <a:r>
              <a:rPr lang="fr-FR" b="1" dirty="0" err="1">
                <a:solidFill>
                  <a:srgbClr val="0133BF"/>
                </a:solidFill>
                <a:latin typeface="Courier New"/>
                <a:cs typeface="Courier New"/>
              </a:rPr>
              <a:t>Remove</a:t>
            </a:r>
            <a:r>
              <a:rPr lang="fr-FR" b="1" dirty="0">
                <a:solidFill>
                  <a:srgbClr val="0133BF"/>
                </a:solidFill>
                <a:latin typeface="Courier New"/>
                <a:cs typeface="Courier New"/>
              </a:rPr>
              <a:t> me"</a:t>
            </a:r>
            <a:r>
              <a:rPr lang="fr-FR" b="1" dirty="0">
                <a:latin typeface="Courier New"/>
                <a:cs typeface="Courier New"/>
              </a:rPr>
              <a:t>)) {</a:t>
            </a:r>
          </a:p>
          <a:p>
            <a:pPr lvl="4" eaLnBrk="1" hangingPunct="1">
              <a:spcBef>
                <a:spcPts val="0"/>
              </a:spcBef>
              <a:spcAft>
                <a:spcPts val="600"/>
              </a:spcAft>
              <a:buClr>
                <a:schemeClr val="hlink"/>
              </a:buClr>
            </a:pPr>
            <a:r>
              <a:rPr lang="fr-FR" b="1" dirty="0" err="1" smtClean="0">
                <a:latin typeface="Courier New"/>
                <a:cs typeface="Courier New"/>
              </a:rPr>
              <a:t>it.remove</a:t>
            </a:r>
            <a:r>
              <a:rPr lang="fr-FR" b="1" dirty="0">
                <a:latin typeface="Courier New"/>
                <a:cs typeface="Courier New"/>
              </a:rPr>
              <a:t>();</a:t>
            </a:r>
          </a:p>
          <a:p>
            <a:pPr lvl="3" eaLnBrk="1" hangingPunct="1">
              <a:spcBef>
                <a:spcPts val="0"/>
              </a:spcBef>
              <a:spcAft>
                <a:spcPts val="600"/>
              </a:spcAft>
              <a:buClr>
                <a:schemeClr val="hlink"/>
              </a:buClr>
            </a:pPr>
            <a:r>
              <a:rPr lang="fr-FR" b="1" dirty="0" smtClean="0">
                <a:latin typeface="Courier New"/>
                <a:cs typeface="Courier New"/>
              </a:rPr>
              <a:t>} </a:t>
            </a:r>
            <a:r>
              <a:rPr lang="fr-FR" b="1" dirty="0" err="1">
                <a:solidFill>
                  <a:srgbClr val="7F0055"/>
                </a:solidFill>
                <a:latin typeface="Courier New"/>
                <a:cs typeface="Courier New"/>
              </a:rPr>
              <a:t>else</a:t>
            </a:r>
            <a:r>
              <a:rPr lang="fr-FR" b="1" dirty="0">
                <a:latin typeface="Courier New"/>
                <a:cs typeface="Courier New"/>
              </a:rPr>
              <a:t> {</a:t>
            </a:r>
          </a:p>
          <a:p>
            <a:pPr lvl="4" eaLnBrk="1" hangingPunct="1">
              <a:spcBef>
                <a:spcPts val="0"/>
              </a:spcBef>
              <a:spcAft>
                <a:spcPts val="600"/>
              </a:spcAft>
              <a:buClr>
                <a:schemeClr val="hlink"/>
              </a:buClr>
            </a:pPr>
            <a:r>
              <a:rPr lang="fr-FR" b="1" dirty="0" err="1" smtClean="0">
                <a:latin typeface="Courier New"/>
                <a:cs typeface="Courier New"/>
              </a:rPr>
              <a:t>System.out.println</a:t>
            </a:r>
            <a:r>
              <a:rPr lang="fr-FR" b="1" dirty="0">
                <a:latin typeface="Courier New"/>
                <a:cs typeface="Courier New"/>
              </a:rPr>
              <a:t>(</a:t>
            </a:r>
            <a:r>
              <a:rPr lang="fr-FR" b="1" dirty="0" err="1">
                <a:latin typeface="Courier New"/>
                <a:cs typeface="Courier New"/>
              </a:rPr>
              <a:t>myElement</a:t>
            </a:r>
            <a:r>
              <a:rPr lang="fr-FR" b="1" dirty="0">
                <a:latin typeface="Courier New"/>
                <a:cs typeface="Courier New"/>
              </a:rPr>
              <a:t>);</a:t>
            </a:r>
          </a:p>
          <a:p>
            <a:pPr lvl="3" eaLnBrk="1" hangingPunct="1">
              <a:spcBef>
                <a:spcPts val="0"/>
              </a:spcBef>
              <a:spcAft>
                <a:spcPts val="600"/>
              </a:spcAft>
              <a:buClr>
                <a:schemeClr val="hlink"/>
              </a:buClr>
            </a:pPr>
            <a:r>
              <a:rPr lang="fr-FR" b="1" dirty="0" smtClean="0">
                <a:latin typeface="Courier New"/>
                <a:cs typeface="Courier New"/>
              </a:rPr>
              <a:t>}</a:t>
            </a:r>
            <a:endParaRPr lang="fr-FR" b="1" dirty="0">
              <a:latin typeface="Courier New"/>
              <a:cs typeface="Courier New"/>
            </a:endParaRPr>
          </a:p>
          <a:p>
            <a:pPr lvl="2" eaLnBrk="1" hangingPunct="1">
              <a:spcBef>
                <a:spcPts val="0"/>
              </a:spcBef>
              <a:spcAft>
                <a:spcPts val="600"/>
              </a:spcAft>
              <a:buClr>
                <a:schemeClr val="hlink"/>
              </a:buClr>
            </a:pPr>
            <a:r>
              <a:rPr lang="fr-FR" b="1" dirty="0">
                <a:latin typeface="Courier New"/>
                <a:cs typeface="Courier New"/>
              </a:rPr>
              <a:t>}</a:t>
            </a:r>
          </a:p>
        </p:txBody>
      </p:sp>
      <p:cxnSp>
        <p:nvCxnSpPr>
          <p:cNvPr id="7" name="Connecteur droit 6"/>
          <p:cNvCxnSpPr/>
          <p:nvPr/>
        </p:nvCxnSpPr>
        <p:spPr>
          <a:xfrm>
            <a:off x="1115616" y="72008"/>
            <a:ext cx="0" cy="516175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 rot="16200000">
            <a:off x="-1575102" y="2410643"/>
            <a:ext cx="4464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err="1" smtClean="0">
                <a:latin typeface="Calibri (Heading)"/>
                <a:cs typeface="Calibri (Heading)"/>
              </a:rPr>
              <a:t>Iterator</a:t>
            </a:r>
            <a:r>
              <a:rPr lang="fr-FR" sz="2400" b="1" dirty="0" smtClean="0">
                <a:latin typeface="Calibri (Heading)"/>
                <a:cs typeface="Calibri (Heading)"/>
              </a:rPr>
              <a:t> </a:t>
            </a:r>
            <a:r>
              <a:rPr lang="fr-FR" sz="2400" b="1" dirty="0" err="1" smtClean="0">
                <a:latin typeface="Calibri (Heading)"/>
                <a:cs typeface="Calibri (Heading)"/>
              </a:rPr>
              <a:t>example</a:t>
            </a:r>
            <a:endParaRPr lang="fr-FR" sz="2400" b="1" dirty="0">
              <a:latin typeface="Calibri (Heading)"/>
              <a:cs typeface="Calibri (Heading)"/>
            </a:endParaRPr>
          </a:p>
        </p:txBody>
      </p:sp>
    </p:spTree>
    <p:extLst>
      <p:ext uri="{BB962C8B-B14F-4D97-AF65-F5344CB8AC3E}">
        <p14:creationId xmlns:p14="http://schemas.microsoft.com/office/powerpoint/2010/main" val="4142866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>
          <a:xfrm>
            <a:off x="1116013" y="336550"/>
            <a:ext cx="7777162" cy="504825"/>
          </a:xfrm>
        </p:spPr>
        <p:txBody>
          <a:bodyPr/>
          <a:lstStyle/>
          <a:p>
            <a:r>
              <a:rPr lang="fr-FR" dirty="0" err="1" smtClean="0">
                <a:ea typeface="ＭＳ Ｐゴシック" pitchFamily="34" charset="-128"/>
              </a:rPr>
              <a:t>ListIterator</a:t>
            </a:r>
            <a:r>
              <a:rPr lang="fr-FR" dirty="0" smtClean="0">
                <a:ea typeface="ＭＳ Ｐゴシック" pitchFamily="34" charset="-128"/>
              </a:rPr>
              <a:t> interface</a:t>
            </a: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err="1" smtClean="0">
                <a:ea typeface="ＭＳ Ｐゴシック" pitchFamily="34" charset="-128"/>
              </a:rPr>
              <a:t>Iterators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Espace réservé du contenu 2"/>
          <p:cNvSpPr>
            <a:spLocks noGrp="1"/>
          </p:cNvSpPr>
          <p:nvPr>
            <p:ph idx="1"/>
          </p:nvPr>
        </p:nvSpPr>
        <p:spPr>
          <a:xfrm>
            <a:off x="457200" y="1128713"/>
            <a:ext cx="8435975" cy="4230687"/>
          </a:xfrm>
        </p:spPr>
        <p:txBody>
          <a:bodyPr/>
          <a:lstStyle/>
          <a:p>
            <a:r>
              <a:rPr lang="fr-FR" dirty="0" err="1"/>
              <a:t>Allows</a:t>
            </a:r>
            <a:r>
              <a:rPr lang="fr-FR" dirty="0"/>
              <a:t> to </a:t>
            </a:r>
            <a:r>
              <a:rPr lang="fr-FR" dirty="0" err="1"/>
              <a:t>read</a:t>
            </a:r>
            <a:r>
              <a:rPr lang="fr-FR" dirty="0"/>
              <a:t> a List in </a:t>
            </a:r>
            <a:r>
              <a:rPr lang="fr-FR" dirty="0" err="1"/>
              <a:t>either</a:t>
            </a:r>
            <a:r>
              <a:rPr lang="fr-FR" dirty="0"/>
              <a:t> directions </a:t>
            </a:r>
            <a:r>
              <a:rPr lang="fr-FR" dirty="0" smtClean="0"/>
              <a:t>:</a:t>
            </a:r>
          </a:p>
          <a:p>
            <a:pPr lvl="1"/>
            <a:r>
              <a:rPr lang="fr-FR" dirty="0" err="1" smtClean="0"/>
              <a:t>Only</a:t>
            </a:r>
            <a:r>
              <a:rPr lang="fr-FR" dirty="0" smtClean="0"/>
              <a:t> </a:t>
            </a:r>
            <a:r>
              <a:rPr lang="fr-FR" dirty="0" err="1"/>
              <a:t>available</a:t>
            </a:r>
            <a:r>
              <a:rPr lang="fr-FR" dirty="0"/>
              <a:t> for List </a:t>
            </a:r>
            <a:r>
              <a:rPr lang="fr-FR" dirty="0" err="1" smtClean="0"/>
              <a:t>implementations</a:t>
            </a:r>
            <a:endParaRPr lang="fr-FR" dirty="0" smtClean="0"/>
          </a:p>
          <a:p>
            <a:pPr lvl="1"/>
            <a:r>
              <a:rPr lang="fr-FR" dirty="0" smtClean="0"/>
              <a:t>Works </a:t>
            </a:r>
            <a:r>
              <a:rPr lang="fr-FR" dirty="0" err="1" smtClean="0"/>
              <a:t>like</a:t>
            </a:r>
            <a:r>
              <a:rPr lang="fr-FR" dirty="0" smtClean="0"/>
              <a:t> </a:t>
            </a:r>
            <a:r>
              <a:rPr lang="fr-FR" dirty="0" err="1" smtClean="0"/>
              <a:t>Iterator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pPr>
              <a:spcBef>
                <a:spcPts val="2424"/>
              </a:spcBef>
            </a:pPr>
            <a:r>
              <a:rPr lang="fr-FR" dirty="0" err="1"/>
              <a:t>Methods</a:t>
            </a:r>
            <a:r>
              <a:rPr lang="fr-FR" dirty="0"/>
              <a:t> :</a:t>
            </a:r>
          </a:p>
        </p:txBody>
      </p:sp>
      <p:sp>
        <p:nvSpPr>
          <p:cNvPr id="7" name="Rectangle à coins arrondis 4"/>
          <p:cNvSpPr/>
          <p:nvPr/>
        </p:nvSpPr>
        <p:spPr>
          <a:xfrm>
            <a:off x="0" y="2749451"/>
            <a:ext cx="9144000" cy="57606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lvl="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</a:pPr>
            <a:r>
              <a:rPr lang="fr-FR" b="1" dirty="0" err="1">
                <a:latin typeface="Courier New"/>
                <a:cs typeface="Courier New"/>
              </a:rPr>
              <a:t>ListIterator</a:t>
            </a:r>
            <a:r>
              <a:rPr lang="fr-FR" b="1" dirty="0">
                <a:latin typeface="Courier New"/>
                <a:cs typeface="Courier New"/>
              </a:rPr>
              <a:t>&lt;String&gt; </a:t>
            </a:r>
            <a:r>
              <a:rPr lang="fr-FR" b="1" dirty="0" err="1">
                <a:latin typeface="Courier New"/>
                <a:cs typeface="Courier New"/>
              </a:rPr>
              <a:t>listIt</a:t>
            </a:r>
            <a:r>
              <a:rPr lang="fr-FR" b="1" dirty="0">
                <a:latin typeface="Courier New"/>
                <a:cs typeface="Courier New"/>
              </a:rPr>
              <a:t> = </a:t>
            </a:r>
            <a:r>
              <a:rPr lang="fr-FR" b="1" dirty="0" err="1" smtClean="0">
                <a:latin typeface="Courier New"/>
                <a:cs typeface="Courier New"/>
              </a:rPr>
              <a:t>myList.listIterator</a:t>
            </a:r>
            <a:r>
              <a:rPr lang="fr-FR" b="1" dirty="0" smtClean="0">
                <a:latin typeface="Courier New"/>
                <a:cs typeface="Courier New"/>
              </a:rPr>
              <a:t>(</a:t>
            </a:r>
            <a:r>
              <a:rPr lang="fr-FR" b="1" dirty="0" err="1" smtClean="0">
                <a:latin typeface="Courier New"/>
                <a:cs typeface="Courier New"/>
              </a:rPr>
              <a:t>startingIndex</a:t>
            </a:r>
            <a:r>
              <a:rPr lang="fr-FR" b="1" dirty="0" smtClean="0">
                <a:latin typeface="Courier New"/>
                <a:cs typeface="Courier New"/>
              </a:rPr>
              <a:t>);</a:t>
            </a:r>
            <a:endParaRPr lang="fr-FR" b="1" dirty="0">
              <a:latin typeface="Courier New"/>
              <a:cs typeface="Courier New"/>
            </a:endParaRPr>
          </a:p>
        </p:txBody>
      </p:sp>
      <p:sp>
        <p:nvSpPr>
          <p:cNvPr id="8" name="Rectangle à coins arrondis 4"/>
          <p:cNvSpPr/>
          <p:nvPr/>
        </p:nvSpPr>
        <p:spPr>
          <a:xfrm>
            <a:off x="179512" y="3433564"/>
            <a:ext cx="8785225" cy="165618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lvl="0" eaLnBrk="1" hangingPunct="1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</a:pPr>
            <a:r>
              <a:rPr lang="fr-FR" b="1" dirty="0" err="1">
                <a:solidFill>
                  <a:srgbClr val="990099"/>
                </a:solidFill>
                <a:latin typeface="Courier New"/>
                <a:cs typeface="Courier New"/>
              </a:rPr>
              <a:t>boolean</a:t>
            </a:r>
            <a:r>
              <a:rPr lang="fr-FR" b="1" dirty="0">
                <a:latin typeface="Courier New"/>
                <a:cs typeface="Courier New"/>
              </a:rPr>
              <a:t> </a:t>
            </a:r>
            <a:r>
              <a:rPr lang="fr-FR" b="1" dirty="0" err="1">
                <a:latin typeface="Courier New"/>
                <a:cs typeface="Courier New"/>
              </a:rPr>
              <a:t>hasNext</a:t>
            </a:r>
            <a:r>
              <a:rPr lang="fr-FR" b="1" dirty="0">
                <a:latin typeface="Courier New"/>
                <a:cs typeface="Courier New"/>
              </a:rPr>
              <a:t>(); </a:t>
            </a:r>
            <a:r>
              <a:rPr lang="fr-FR" b="1" dirty="0">
                <a:solidFill>
                  <a:srgbClr val="009900"/>
                </a:solidFill>
                <a:latin typeface="Courier New"/>
                <a:cs typeface="Courier New"/>
              </a:rPr>
              <a:t>//Check if </a:t>
            </a:r>
            <a:r>
              <a:rPr lang="fr-FR" b="1" dirty="0" err="1">
                <a:solidFill>
                  <a:srgbClr val="009900"/>
                </a:solidFill>
                <a:latin typeface="Courier New"/>
                <a:cs typeface="Courier New"/>
              </a:rPr>
              <a:t>there</a:t>
            </a:r>
            <a:r>
              <a:rPr lang="fr-FR" b="1" dirty="0">
                <a:solidFill>
                  <a:srgbClr val="009900"/>
                </a:solidFill>
                <a:latin typeface="Courier New"/>
                <a:cs typeface="Courier New"/>
              </a:rPr>
              <a:t> </a:t>
            </a:r>
            <a:r>
              <a:rPr lang="fr-FR" b="1" dirty="0" err="1">
                <a:solidFill>
                  <a:srgbClr val="009900"/>
                </a:solidFill>
                <a:latin typeface="Courier New"/>
                <a:cs typeface="Courier New"/>
              </a:rPr>
              <a:t>is</a:t>
            </a:r>
            <a:r>
              <a:rPr lang="fr-FR" b="1" dirty="0">
                <a:solidFill>
                  <a:srgbClr val="009900"/>
                </a:solidFill>
                <a:latin typeface="Courier New"/>
                <a:cs typeface="Courier New"/>
              </a:rPr>
              <a:t> a </a:t>
            </a:r>
            <a:r>
              <a:rPr lang="fr-FR" b="1" dirty="0" err="1">
                <a:solidFill>
                  <a:srgbClr val="009900"/>
                </a:solidFill>
                <a:latin typeface="Courier New"/>
                <a:cs typeface="Courier New"/>
              </a:rPr>
              <a:t>next</a:t>
            </a:r>
            <a:r>
              <a:rPr lang="fr-FR" b="1" dirty="0">
                <a:solidFill>
                  <a:srgbClr val="009900"/>
                </a:solidFill>
                <a:latin typeface="Courier New"/>
                <a:cs typeface="Courier New"/>
              </a:rPr>
              <a:t> </a:t>
            </a:r>
            <a:r>
              <a:rPr lang="fr-FR" b="1" dirty="0" err="1">
                <a:solidFill>
                  <a:srgbClr val="009900"/>
                </a:solidFill>
                <a:latin typeface="Courier New"/>
                <a:cs typeface="Courier New"/>
              </a:rPr>
              <a:t>element</a:t>
            </a:r>
            <a:endParaRPr lang="fr-FR" b="1" dirty="0">
              <a:solidFill>
                <a:srgbClr val="009900"/>
              </a:solidFill>
              <a:latin typeface="Courier New"/>
              <a:cs typeface="Courier New"/>
            </a:endParaRPr>
          </a:p>
          <a:p>
            <a:pPr lvl="0" eaLnBrk="1" hangingPunct="1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</a:pPr>
            <a:r>
              <a:rPr lang="fr-FR" b="1" dirty="0" err="1">
                <a:solidFill>
                  <a:srgbClr val="990099"/>
                </a:solidFill>
                <a:latin typeface="Courier New"/>
                <a:cs typeface="Courier New"/>
              </a:rPr>
              <a:t>boolean</a:t>
            </a:r>
            <a:r>
              <a:rPr lang="fr-FR" b="1" dirty="0">
                <a:latin typeface="Courier New"/>
                <a:cs typeface="Courier New"/>
              </a:rPr>
              <a:t> </a:t>
            </a:r>
            <a:r>
              <a:rPr lang="fr-FR" b="1" dirty="0" err="1">
                <a:latin typeface="Courier New"/>
                <a:cs typeface="Courier New"/>
              </a:rPr>
              <a:t>hasPrevious</a:t>
            </a:r>
            <a:r>
              <a:rPr lang="fr-FR" b="1" dirty="0">
                <a:latin typeface="Courier New"/>
                <a:cs typeface="Courier New"/>
              </a:rPr>
              <a:t>(); </a:t>
            </a:r>
            <a:r>
              <a:rPr lang="fr-FR" b="1" dirty="0">
                <a:solidFill>
                  <a:srgbClr val="009900"/>
                </a:solidFill>
                <a:latin typeface="Courier New"/>
                <a:cs typeface="Courier New"/>
              </a:rPr>
              <a:t>//Check if </a:t>
            </a:r>
            <a:r>
              <a:rPr lang="fr-FR" b="1" dirty="0" err="1">
                <a:solidFill>
                  <a:srgbClr val="009900"/>
                </a:solidFill>
                <a:latin typeface="Courier New"/>
                <a:cs typeface="Courier New"/>
              </a:rPr>
              <a:t>there</a:t>
            </a:r>
            <a:r>
              <a:rPr lang="fr-FR" b="1" dirty="0">
                <a:solidFill>
                  <a:srgbClr val="009900"/>
                </a:solidFill>
                <a:latin typeface="Courier New"/>
                <a:cs typeface="Courier New"/>
              </a:rPr>
              <a:t> </a:t>
            </a:r>
            <a:r>
              <a:rPr lang="fr-FR" b="1" dirty="0" err="1">
                <a:solidFill>
                  <a:srgbClr val="009900"/>
                </a:solidFill>
                <a:latin typeface="Courier New"/>
                <a:cs typeface="Courier New"/>
              </a:rPr>
              <a:t>is</a:t>
            </a:r>
            <a:r>
              <a:rPr lang="fr-FR" b="1" dirty="0">
                <a:solidFill>
                  <a:srgbClr val="009900"/>
                </a:solidFill>
                <a:latin typeface="Courier New"/>
                <a:cs typeface="Courier New"/>
              </a:rPr>
              <a:t> a </a:t>
            </a:r>
            <a:r>
              <a:rPr lang="fr-FR" b="1" dirty="0" err="1">
                <a:solidFill>
                  <a:srgbClr val="009900"/>
                </a:solidFill>
                <a:latin typeface="Courier New"/>
                <a:cs typeface="Courier New"/>
              </a:rPr>
              <a:t>previous</a:t>
            </a:r>
            <a:r>
              <a:rPr lang="fr-FR" b="1" dirty="0">
                <a:solidFill>
                  <a:srgbClr val="009900"/>
                </a:solidFill>
                <a:latin typeface="Courier New"/>
                <a:cs typeface="Courier New"/>
              </a:rPr>
              <a:t> </a:t>
            </a:r>
            <a:r>
              <a:rPr lang="fr-FR" b="1" dirty="0" err="1">
                <a:solidFill>
                  <a:srgbClr val="009900"/>
                </a:solidFill>
                <a:latin typeface="Courier New"/>
                <a:cs typeface="Courier New"/>
              </a:rPr>
              <a:t>element</a:t>
            </a:r>
            <a:endParaRPr lang="fr-FR" b="1" dirty="0">
              <a:latin typeface="Courier New"/>
              <a:cs typeface="Courier New"/>
            </a:endParaRPr>
          </a:p>
          <a:p>
            <a:pPr lvl="0" eaLnBrk="1" hangingPunct="1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</a:pPr>
            <a:r>
              <a:rPr lang="fr-FR" b="1" dirty="0">
                <a:latin typeface="Courier New"/>
                <a:cs typeface="Courier New"/>
              </a:rPr>
              <a:t>E </a:t>
            </a:r>
            <a:r>
              <a:rPr lang="fr-FR" b="1" dirty="0" err="1">
                <a:latin typeface="Courier New"/>
                <a:cs typeface="Courier New"/>
              </a:rPr>
              <a:t>next</a:t>
            </a:r>
            <a:r>
              <a:rPr lang="fr-FR" b="1" dirty="0">
                <a:latin typeface="Courier New"/>
                <a:cs typeface="Courier New"/>
              </a:rPr>
              <a:t>(); </a:t>
            </a:r>
            <a:r>
              <a:rPr lang="fr-FR" b="1" dirty="0">
                <a:solidFill>
                  <a:srgbClr val="009900"/>
                </a:solidFill>
                <a:latin typeface="Courier New"/>
                <a:cs typeface="Courier New"/>
              </a:rPr>
              <a:t>//</a:t>
            </a:r>
            <a:r>
              <a:rPr lang="fr-FR" b="1" dirty="0" err="1">
                <a:solidFill>
                  <a:srgbClr val="009900"/>
                </a:solidFill>
                <a:latin typeface="Courier New"/>
                <a:cs typeface="Courier New"/>
              </a:rPr>
              <a:t>Get</a:t>
            </a:r>
            <a:r>
              <a:rPr lang="fr-FR" b="1" dirty="0">
                <a:solidFill>
                  <a:srgbClr val="009900"/>
                </a:solidFill>
                <a:latin typeface="Courier New"/>
                <a:cs typeface="Courier New"/>
              </a:rPr>
              <a:t> the </a:t>
            </a:r>
            <a:r>
              <a:rPr lang="fr-FR" b="1" dirty="0" err="1">
                <a:solidFill>
                  <a:srgbClr val="009900"/>
                </a:solidFill>
                <a:latin typeface="Courier New"/>
                <a:cs typeface="Courier New"/>
              </a:rPr>
              <a:t>next</a:t>
            </a:r>
            <a:r>
              <a:rPr lang="fr-FR" b="1" dirty="0">
                <a:solidFill>
                  <a:srgbClr val="009900"/>
                </a:solidFill>
                <a:latin typeface="Courier New"/>
                <a:cs typeface="Courier New"/>
              </a:rPr>
              <a:t> </a:t>
            </a:r>
            <a:r>
              <a:rPr lang="fr-FR" b="1" dirty="0" err="1">
                <a:solidFill>
                  <a:srgbClr val="009900"/>
                </a:solidFill>
                <a:latin typeface="Courier New"/>
                <a:cs typeface="Courier New"/>
              </a:rPr>
              <a:t>element</a:t>
            </a:r>
            <a:endParaRPr lang="fr-FR" b="1" dirty="0">
              <a:solidFill>
                <a:srgbClr val="009900"/>
              </a:solidFill>
              <a:latin typeface="Courier New"/>
              <a:cs typeface="Courier New"/>
            </a:endParaRPr>
          </a:p>
          <a:p>
            <a:pPr eaLnBrk="1" hangingPunct="1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</a:pPr>
            <a:r>
              <a:rPr lang="fr-FR" b="1" dirty="0">
                <a:latin typeface="Courier New"/>
                <a:cs typeface="Courier New"/>
              </a:rPr>
              <a:t>E </a:t>
            </a:r>
            <a:r>
              <a:rPr lang="fr-FR" b="1" dirty="0" err="1">
                <a:latin typeface="Courier New"/>
                <a:cs typeface="Courier New"/>
              </a:rPr>
              <a:t>previous</a:t>
            </a:r>
            <a:r>
              <a:rPr lang="fr-FR" b="1" dirty="0">
                <a:latin typeface="Courier New"/>
                <a:cs typeface="Courier New"/>
              </a:rPr>
              <a:t>(); </a:t>
            </a:r>
            <a:r>
              <a:rPr lang="fr-FR" b="1" dirty="0">
                <a:solidFill>
                  <a:srgbClr val="009900"/>
                </a:solidFill>
                <a:latin typeface="Courier New"/>
                <a:cs typeface="Courier New"/>
              </a:rPr>
              <a:t>//</a:t>
            </a:r>
            <a:r>
              <a:rPr lang="fr-FR" b="1" dirty="0" err="1">
                <a:solidFill>
                  <a:srgbClr val="009900"/>
                </a:solidFill>
                <a:latin typeface="Courier New"/>
                <a:cs typeface="Courier New"/>
              </a:rPr>
              <a:t>Get</a:t>
            </a:r>
            <a:r>
              <a:rPr lang="fr-FR" b="1" dirty="0">
                <a:solidFill>
                  <a:srgbClr val="009900"/>
                </a:solidFill>
                <a:latin typeface="Courier New"/>
                <a:cs typeface="Courier New"/>
              </a:rPr>
              <a:t> the </a:t>
            </a:r>
            <a:r>
              <a:rPr lang="fr-FR" b="1" dirty="0" err="1">
                <a:solidFill>
                  <a:srgbClr val="009900"/>
                </a:solidFill>
                <a:latin typeface="Courier New"/>
                <a:cs typeface="Courier New"/>
              </a:rPr>
              <a:t>previous</a:t>
            </a:r>
            <a:r>
              <a:rPr lang="fr-FR" b="1" dirty="0">
                <a:solidFill>
                  <a:srgbClr val="009900"/>
                </a:solidFill>
                <a:latin typeface="Courier New"/>
                <a:cs typeface="Courier New"/>
              </a:rPr>
              <a:t> </a:t>
            </a:r>
            <a:r>
              <a:rPr lang="fr-FR" b="1" dirty="0" err="1">
                <a:solidFill>
                  <a:srgbClr val="009900"/>
                </a:solidFill>
                <a:latin typeface="Courier New"/>
                <a:cs typeface="Courier New"/>
              </a:rPr>
              <a:t>element</a:t>
            </a:r>
            <a:endParaRPr lang="fr-FR" b="1" dirty="0">
              <a:latin typeface="Courier New"/>
              <a:cs typeface="Courier New"/>
            </a:endParaRPr>
          </a:p>
          <a:p>
            <a:pPr lvl="0" eaLnBrk="1" hangingPunct="1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</a:pPr>
            <a:r>
              <a:rPr lang="fr-FR" b="1" dirty="0" err="1">
                <a:solidFill>
                  <a:srgbClr val="990099"/>
                </a:solidFill>
                <a:latin typeface="Courier New"/>
                <a:cs typeface="Courier New"/>
              </a:rPr>
              <a:t>void</a:t>
            </a:r>
            <a:r>
              <a:rPr lang="fr-FR" b="1" dirty="0">
                <a:latin typeface="Courier New"/>
                <a:cs typeface="Courier New"/>
              </a:rPr>
              <a:t> </a:t>
            </a:r>
            <a:r>
              <a:rPr lang="fr-FR" b="1" dirty="0" err="1">
                <a:latin typeface="Courier New"/>
                <a:cs typeface="Courier New"/>
              </a:rPr>
              <a:t>remove</a:t>
            </a:r>
            <a:r>
              <a:rPr lang="fr-FR" b="1" dirty="0">
                <a:latin typeface="Courier New"/>
                <a:cs typeface="Courier New"/>
              </a:rPr>
              <a:t>(); </a:t>
            </a:r>
            <a:r>
              <a:rPr lang="fr-FR" b="1" dirty="0">
                <a:solidFill>
                  <a:srgbClr val="169A23"/>
                </a:solidFill>
                <a:latin typeface="Courier New"/>
                <a:cs typeface="Courier New"/>
              </a:rPr>
              <a:t>// </a:t>
            </a:r>
            <a:r>
              <a:rPr lang="fr-FR" b="1" dirty="0" err="1">
                <a:solidFill>
                  <a:srgbClr val="169A23"/>
                </a:solidFill>
                <a:latin typeface="Courier New"/>
                <a:cs typeface="Courier New"/>
              </a:rPr>
              <a:t>Remove</a:t>
            </a:r>
            <a:r>
              <a:rPr lang="fr-FR" b="1" dirty="0">
                <a:solidFill>
                  <a:srgbClr val="169A23"/>
                </a:solidFill>
                <a:latin typeface="Courier New"/>
                <a:cs typeface="Courier New"/>
              </a:rPr>
              <a:t> the </a:t>
            </a:r>
            <a:r>
              <a:rPr lang="fr-FR" b="1" dirty="0" err="1" smtClean="0">
                <a:solidFill>
                  <a:srgbClr val="169A23"/>
                </a:solidFill>
                <a:latin typeface="Courier New"/>
                <a:cs typeface="Courier New"/>
              </a:rPr>
              <a:t>actual</a:t>
            </a:r>
            <a:r>
              <a:rPr lang="fr-FR" b="1" dirty="0" smtClean="0">
                <a:solidFill>
                  <a:srgbClr val="169A23"/>
                </a:solidFill>
                <a:latin typeface="Courier New"/>
                <a:cs typeface="Courier New"/>
              </a:rPr>
              <a:t> </a:t>
            </a:r>
            <a:r>
              <a:rPr lang="fr-FR" b="1" dirty="0" err="1" smtClean="0">
                <a:solidFill>
                  <a:srgbClr val="169A23"/>
                </a:solidFill>
                <a:latin typeface="Courier New"/>
                <a:cs typeface="Courier New"/>
              </a:rPr>
              <a:t>element</a:t>
            </a:r>
            <a:endParaRPr lang="fr-FR" b="1" dirty="0">
              <a:solidFill>
                <a:srgbClr val="169A23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147044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>
          <a:xfrm>
            <a:off x="1116013" y="336550"/>
            <a:ext cx="7777162" cy="504825"/>
          </a:xfrm>
        </p:spPr>
        <p:txBody>
          <a:bodyPr/>
          <a:lstStyle/>
          <a:p>
            <a:r>
              <a:rPr lang="fr-FR" dirty="0" err="1" smtClean="0">
                <a:ea typeface="ＭＳ Ｐゴシック" pitchFamily="34" charset="-128"/>
              </a:rPr>
              <a:t>Foreach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err="1" smtClean="0">
                <a:ea typeface="ＭＳ Ｐゴシック" pitchFamily="34" charset="-128"/>
              </a:rPr>
              <a:t>Iterators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Espace réservé du contenu 2"/>
          <p:cNvSpPr>
            <a:spLocks noGrp="1"/>
          </p:cNvSpPr>
          <p:nvPr>
            <p:ph idx="1"/>
          </p:nvPr>
        </p:nvSpPr>
        <p:spPr>
          <a:xfrm>
            <a:off x="457200" y="1128713"/>
            <a:ext cx="8435975" cy="4230687"/>
          </a:xfrm>
        </p:spPr>
        <p:txBody>
          <a:bodyPr/>
          <a:lstStyle/>
          <a:p>
            <a:r>
              <a:rPr lang="fr-FR" dirty="0" err="1"/>
              <a:t>Remember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: "For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element</a:t>
            </a:r>
            <a:r>
              <a:rPr lang="fr-FR" dirty="0"/>
              <a:t> type </a:t>
            </a:r>
            <a:r>
              <a:rPr lang="fr-FR" dirty="0" err="1"/>
              <a:t>that</a:t>
            </a:r>
            <a:r>
              <a:rPr lang="fr-FR" dirty="0"/>
              <a:t> I call xxx in </a:t>
            </a:r>
            <a:r>
              <a:rPr lang="fr-FR" dirty="0" err="1"/>
              <a:t>my</a:t>
            </a:r>
            <a:r>
              <a:rPr lang="fr-FR" dirty="0"/>
              <a:t> collection/</a:t>
            </a:r>
            <a:r>
              <a:rPr lang="fr-FR" dirty="0" err="1"/>
              <a:t>array</a:t>
            </a:r>
            <a:r>
              <a:rPr lang="fr-FR" dirty="0"/>
              <a:t>, I do </a:t>
            </a:r>
            <a:r>
              <a:rPr lang="fr-FR" dirty="0" err="1"/>
              <a:t>that</a:t>
            </a:r>
            <a:r>
              <a:rPr lang="fr-FR" dirty="0"/>
              <a:t>" </a:t>
            </a:r>
            <a:r>
              <a:rPr lang="fr-FR" dirty="0" smtClean="0"/>
              <a:t>…</a:t>
            </a:r>
            <a:endParaRPr lang="fr-FR" dirty="0"/>
          </a:p>
        </p:txBody>
      </p:sp>
      <p:grpSp>
        <p:nvGrpSpPr>
          <p:cNvPr id="3" name="Group 2"/>
          <p:cNvGrpSpPr/>
          <p:nvPr/>
        </p:nvGrpSpPr>
        <p:grpSpPr>
          <a:xfrm>
            <a:off x="611560" y="2311685"/>
            <a:ext cx="7821840" cy="2824726"/>
            <a:chOff x="1588571" y="2311685"/>
            <a:chExt cx="7821840" cy="2824726"/>
          </a:xfrm>
        </p:grpSpPr>
        <p:sp>
          <p:nvSpPr>
            <p:cNvPr id="30" name="ZoneTexte 12"/>
            <p:cNvSpPr txBox="1"/>
            <p:nvPr/>
          </p:nvSpPr>
          <p:spPr>
            <a:xfrm>
              <a:off x="3752401" y="3260103"/>
              <a:ext cx="782587" cy="46166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7F0055"/>
                  </a:solidFill>
                  <a:effectLst/>
                  <a:uLnTx/>
                  <a:uFillTx/>
                </a:rPr>
                <a:t>for</a:t>
              </a:r>
              <a:r>
                <a:rPr kumimoji="0" lang="fr-FR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 (</a:t>
              </a:r>
              <a:endParaRPr kumimoji="0" lang="fr-FR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" name="ZoneTexte 13"/>
            <p:cNvSpPr txBox="1"/>
            <p:nvPr/>
          </p:nvSpPr>
          <p:spPr>
            <a:xfrm>
              <a:off x="4752533" y="3260103"/>
              <a:ext cx="989373" cy="46166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String</a:t>
              </a:r>
              <a:endParaRPr kumimoji="0" lang="fr-FR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2" name="ZoneTexte 15"/>
            <p:cNvSpPr txBox="1"/>
            <p:nvPr/>
          </p:nvSpPr>
          <p:spPr>
            <a:xfrm>
              <a:off x="5966979" y="3260103"/>
              <a:ext cx="338554" cy="46166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s</a:t>
              </a:r>
              <a:endParaRPr kumimoji="0" lang="fr-FR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3" name="ZoneTexte 16"/>
            <p:cNvSpPr txBox="1"/>
            <p:nvPr/>
          </p:nvSpPr>
          <p:spPr>
            <a:xfrm>
              <a:off x="6538483" y="3260103"/>
              <a:ext cx="269626" cy="46166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:</a:t>
              </a:r>
              <a:endParaRPr kumimoji="0" lang="fr-FR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4" name="ZoneTexte 17"/>
            <p:cNvSpPr txBox="1"/>
            <p:nvPr/>
          </p:nvSpPr>
          <p:spPr>
            <a:xfrm>
              <a:off x="7038549" y="3260103"/>
              <a:ext cx="800219" cy="46166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tab )</a:t>
              </a:r>
              <a:endParaRPr kumimoji="0" lang="fr-FR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5" name="ZoneTexte 18"/>
            <p:cNvSpPr txBox="1"/>
            <p:nvPr/>
          </p:nvSpPr>
          <p:spPr>
            <a:xfrm>
              <a:off x="3766802" y="3936082"/>
              <a:ext cx="1415772" cy="120032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{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	…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}</a:t>
              </a:r>
              <a:endParaRPr kumimoji="0" lang="fr-FR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6" name="ZoneTexte 19"/>
            <p:cNvSpPr txBox="1"/>
            <p:nvPr/>
          </p:nvSpPr>
          <p:spPr>
            <a:xfrm>
              <a:off x="1588571" y="2323827"/>
              <a:ext cx="1399241" cy="461665"/>
            </a:xfrm>
            <a:prstGeom prst="rect">
              <a:avLst/>
            </a:prstGeom>
            <a:solidFill>
              <a:srgbClr val="FFFFFF"/>
            </a:solidFill>
            <a:ln w="25400" cap="flat" cmpd="sng" algn="ctr">
              <a:solidFill>
                <a:srgbClr val="00B050"/>
              </a:solidFill>
              <a:prstDash val="solid"/>
            </a:ln>
            <a:effectLst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For </a:t>
              </a:r>
              <a:r>
                <a:rPr kumimoji="0" lang="fr-FR" sz="24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each</a:t>
              </a:r>
              <a:endParaRPr kumimoji="0" lang="fr-FR" sz="2400" b="0" i="0" u="none" strike="noStrike" kern="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7" name="ZoneTexte 20"/>
            <p:cNvSpPr txBox="1"/>
            <p:nvPr/>
          </p:nvSpPr>
          <p:spPr>
            <a:xfrm>
              <a:off x="3479473" y="2323827"/>
              <a:ext cx="988672" cy="461665"/>
            </a:xfrm>
            <a:prstGeom prst="rect">
              <a:avLst/>
            </a:prstGeom>
            <a:solidFill>
              <a:srgbClr val="FFFFFF"/>
            </a:solidFill>
            <a:ln w="25400" cap="flat" cmpd="sng" algn="ctr">
              <a:solidFill>
                <a:srgbClr val="00B050"/>
              </a:solidFill>
              <a:prstDash val="solid"/>
            </a:ln>
            <a:effectLst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String</a:t>
              </a:r>
              <a:endParaRPr kumimoji="0" lang="fr-FR" sz="2400" b="0" i="0" u="none" strike="noStrike" kern="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8" name="ZoneTexte 21"/>
            <p:cNvSpPr txBox="1"/>
            <p:nvPr/>
          </p:nvSpPr>
          <p:spPr>
            <a:xfrm>
              <a:off x="4895338" y="2323827"/>
              <a:ext cx="1673054" cy="461665"/>
            </a:xfrm>
            <a:prstGeom prst="rect">
              <a:avLst/>
            </a:prstGeom>
            <a:solidFill>
              <a:srgbClr val="FFFFFF"/>
            </a:solidFill>
            <a:ln w="25400" cap="flat" cmpd="sng" algn="ctr">
              <a:solidFill>
                <a:srgbClr val="00B050"/>
              </a:solidFill>
              <a:prstDash val="solid"/>
            </a:ln>
            <a:effectLst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24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that</a:t>
              </a:r>
              <a:r>
                <a:rPr kumimoji="0" lang="fr-FR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 I call </a:t>
              </a:r>
              <a:r>
                <a:rPr kumimoji="0" lang="fr-FR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s</a:t>
              </a:r>
              <a:endParaRPr kumimoji="0" lang="fr-FR" sz="2400" b="1" i="0" u="none" strike="noStrike" kern="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9" name="ZoneTexte 22"/>
            <p:cNvSpPr txBox="1"/>
            <p:nvPr/>
          </p:nvSpPr>
          <p:spPr>
            <a:xfrm>
              <a:off x="6852988" y="2311685"/>
              <a:ext cx="424215" cy="461665"/>
            </a:xfrm>
            <a:prstGeom prst="rect">
              <a:avLst/>
            </a:prstGeom>
            <a:solidFill>
              <a:srgbClr val="FFFFFF"/>
            </a:solidFill>
            <a:ln w="25400" cap="flat" cmpd="sng" algn="ctr">
              <a:solidFill>
                <a:srgbClr val="00B050"/>
              </a:solidFill>
              <a:prstDash val="solid"/>
            </a:ln>
            <a:effectLst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in</a:t>
              </a:r>
              <a:endParaRPr kumimoji="0" lang="fr-FR" sz="2400" b="0" i="0" u="none" strike="noStrike" kern="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0" name="ZoneTexte 23"/>
            <p:cNvSpPr txBox="1"/>
            <p:nvPr/>
          </p:nvSpPr>
          <p:spPr>
            <a:xfrm>
              <a:off x="7481578" y="2311685"/>
              <a:ext cx="1928833" cy="461665"/>
            </a:xfrm>
            <a:prstGeom prst="rect">
              <a:avLst/>
            </a:prstGeom>
            <a:solidFill>
              <a:srgbClr val="FFFFFF"/>
            </a:solidFill>
            <a:ln w="25400" cap="flat" cmpd="sng" algn="ctr">
              <a:solidFill>
                <a:srgbClr val="00B050"/>
              </a:solidFill>
              <a:prstDash val="solid"/>
            </a:ln>
            <a:effectLst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24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my</a:t>
              </a:r>
              <a:r>
                <a:rPr kumimoji="0" lang="fr-FR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 </a:t>
              </a:r>
              <a:r>
                <a:rPr kumimoji="0" lang="fr-FR" sz="24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array</a:t>
              </a:r>
              <a:r>
                <a:rPr kumimoji="0" lang="fr-FR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 </a:t>
              </a:r>
              <a:r>
                <a:rPr kumimoji="0" lang="fr-FR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tab</a:t>
              </a:r>
              <a:endParaRPr kumimoji="0" lang="fr-FR" sz="2400" b="0" i="0" u="none" strike="noStrike" kern="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cxnSp>
          <p:nvCxnSpPr>
            <p:cNvPr id="41" name="Connecteur droit avec flèche 25"/>
            <p:cNvCxnSpPr>
              <a:stCxn id="36" idx="2"/>
              <a:endCxn id="30" idx="0"/>
            </p:cNvCxnSpPr>
            <p:nvPr/>
          </p:nvCxnSpPr>
          <p:spPr bwMode="auto">
            <a:xfrm>
              <a:off x="2288192" y="2785492"/>
              <a:ext cx="1855503" cy="474611"/>
            </a:xfrm>
            <a:prstGeom prst="straightConnector1">
              <a:avLst/>
            </a:prstGeom>
            <a:solidFill>
              <a:srgbClr val="D3D7DB"/>
            </a:solidFill>
            <a:ln w="1270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2" name="Connecteur droit avec flèche 27"/>
            <p:cNvCxnSpPr>
              <a:stCxn id="37" idx="2"/>
              <a:endCxn id="31" idx="0"/>
            </p:cNvCxnSpPr>
            <p:nvPr/>
          </p:nvCxnSpPr>
          <p:spPr bwMode="auto">
            <a:xfrm>
              <a:off x="3973809" y="2785492"/>
              <a:ext cx="1273411" cy="474611"/>
            </a:xfrm>
            <a:prstGeom prst="straightConnector1">
              <a:avLst/>
            </a:prstGeom>
            <a:solidFill>
              <a:srgbClr val="D3D7DB"/>
            </a:solidFill>
            <a:ln w="1270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3" name="Connecteur droit avec flèche 29"/>
            <p:cNvCxnSpPr>
              <a:stCxn id="38" idx="2"/>
              <a:endCxn id="32" idx="0"/>
            </p:cNvCxnSpPr>
            <p:nvPr/>
          </p:nvCxnSpPr>
          <p:spPr bwMode="auto">
            <a:xfrm>
              <a:off x="5731865" y="2785492"/>
              <a:ext cx="404391" cy="474611"/>
            </a:xfrm>
            <a:prstGeom prst="straightConnector1">
              <a:avLst/>
            </a:prstGeom>
            <a:solidFill>
              <a:srgbClr val="D3D7DB"/>
            </a:solidFill>
            <a:ln w="1270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4" name="Connecteur droit avec flèche 31"/>
            <p:cNvCxnSpPr>
              <a:stCxn id="39" idx="2"/>
              <a:endCxn id="33" idx="0"/>
            </p:cNvCxnSpPr>
            <p:nvPr/>
          </p:nvCxnSpPr>
          <p:spPr bwMode="auto">
            <a:xfrm flipH="1">
              <a:off x="6673296" y="2773350"/>
              <a:ext cx="391800" cy="486753"/>
            </a:xfrm>
            <a:prstGeom prst="straightConnector1">
              <a:avLst/>
            </a:prstGeom>
            <a:solidFill>
              <a:srgbClr val="D3D7DB"/>
            </a:solidFill>
            <a:ln w="1270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5" name="Connecteur droit avec flèche 33"/>
            <p:cNvCxnSpPr>
              <a:stCxn id="40" idx="2"/>
              <a:endCxn id="34" idx="0"/>
            </p:cNvCxnSpPr>
            <p:nvPr/>
          </p:nvCxnSpPr>
          <p:spPr bwMode="auto">
            <a:xfrm flipH="1">
              <a:off x="7438659" y="2773350"/>
              <a:ext cx="1007336" cy="486753"/>
            </a:xfrm>
            <a:prstGeom prst="straightConnector1">
              <a:avLst/>
            </a:prstGeom>
            <a:solidFill>
              <a:srgbClr val="D3D7DB"/>
            </a:solidFill>
            <a:ln w="1270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46" name="ZoneTexte 38"/>
            <p:cNvSpPr txBox="1"/>
            <p:nvPr/>
          </p:nvSpPr>
          <p:spPr>
            <a:xfrm>
              <a:off x="6695760" y="4436148"/>
              <a:ext cx="1300356" cy="461665"/>
            </a:xfrm>
            <a:prstGeom prst="rect">
              <a:avLst/>
            </a:prstGeom>
            <a:solidFill>
              <a:srgbClr val="FFFFFF"/>
            </a:solidFill>
            <a:ln w="25400" cap="flat" cmpd="sng" algn="ctr">
              <a:solidFill>
                <a:srgbClr val="00B050"/>
              </a:solidFill>
              <a:prstDash val="solid"/>
            </a:ln>
            <a:effectLst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I do </a:t>
              </a:r>
              <a:r>
                <a:rPr kumimoji="0" lang="fr-FR" sz="24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that</a:t>
              </a:r>
              <a:endParaRPr kumimoji="0" lang="fr-FR" sz="2400" b="0" i="0" u="none" strike="noStrike" kern="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cxnSp>
          <p:nvCxnSpPr>
            <p:cNvPr id="47" name="Connecteur droit avec flèche 40"/>
            <p:cNvCxnSpPr>
              <a:stCxn id="46" idx="1"/>
              <a:endCxn id="35" idx="3"/>
            </p:cNvCxnSpPr>
            <p:nvPr/>
          </p:nvCxnSpPr>
          <p:spPr bwMode="auto">
            <a:xfrm flipH="1" flipV="1">
              <a:off x="5182574" y="4536247"/>
              <a:ext cx="1513186" cy="130734"/>
            </a:xfrm>
            <a:prstGeom prst="straightConnector1">
              <a:avLst/>
            </a:prstGeom>
            <a:solidFill>
              <a:srgbClr val="D3D7DB"/>
            </a:solidFill>
            <a:ln w="1270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919053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671888"/>
            <a:ext cx="7772400" cy="1135062"/>
          </a:xfrm>
        </p:spPr>
        <p:txBody>
          <a:bodyPr/>
          <a:lstStyle/>
          <a:p>
            <a:pPr>
              <a:defRPr/>
            </a:pPr>
            <a:r>
              <a:rPr lang="fr-FR" dirty="0" smtClean="0"/>
              <a:t>Sort a collection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422525"/>
            <a:ext cx="7772400" cy="1249363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fr-FR" dirty="0" smtClean="0"/>
              <a:t>Collections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03803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>
          <a:xfrm>
            <a:off x="1116013" y="336550"/>
            <a:ext cx="7777162" cy="504825"/>
          </a:xfrm>
        </p:spPr>
        <p:txBody>
          <a:bodyPr/>
          <a:lstStyle/>
          <a:p>
            <a:r>
              <a:rPr lang="fr-FR" dirty="0" err="1" smtClean="0">
                <a:ea typeface="ＭＳ Ｐゴシック" pitchFamily="34" charset="-128"/>
              </a:rPr>
              <a:t>Comparator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smtClean="0">
                <a:ea typeface="ＭＳ Ｐゴシック" pitchFamily="34" charset="-128"/>
              </a:rPr>
              <a:t>Sort a collection</a:t>
            </a: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Espace réservé du contenu 2"/>
          <p:cNvSpPr>
            <a:spLocks noGrp="1"/>
          </p:cNvSpPr>
          <p:nvPr>
            <p:ph idx="1"/>
          </p:nvPr>
        </p:nvSpPr>
        <p:spPr>
          <a:xfrm>
            <a:off x="457200" y="1128713"/>
            <a:ext cx="8435975" cy="4230687"/>
          </a:xfrm>
        </p:spPr>
        <p:txBody>
          <a:bodyPr/>
          <a:lstStyle/>
          <a:p>
            <a:r>
              <a:rPr lang="fr-FR" dirty="0" err="1"/>
              <a:t>Used</a:t>
            </a:r>
            <a:r>
              <a:rPr lang="fr-FR" dirty="0"/>
              <a:t> to sort Collections</a:t>
            </a:r>
          </a:p>
          <a:p>
            <a:r>
              <a:rPr lang="fr-FR" dirty="0"/>
              <a:t>Class </a:t>
            </a:r>
            <a:r>
              <a:rPr lang="fr-FR" dirty="0" err="1"/>
              <a:t>implementing</a:t>
            </a:r>
            <a:r>
              <a:rPr lang="fr-FR" dirty="0"/>
              <a:t> the </a:t>
            </a:r>
            <a:r>
              <a:rPr lang="fr-FR" dirty="0" err="1"/>
              <a:t>Comparator</a:t>
            </a:r>
            <a:r>
              <a:rPr lang="fr-FR" dirty="0"/>
              <a:t>&lt;E&gt; interface</a:t>
            </a:r>
          </a:p>
          <a:p>
            <a:pPr lvl="1"/>
            <a:r>
              <a:rPr lang="fr-FR" dirty="0" err="1"/>
              <a:t>Method</a:t>
            </a:r>
            <a:r>
              <a:rPr lang="fr-FR" dirty="0"/>
              <a:t> to </a:t>
            </a:r>
            <a:r>
              <a:rPr lang="fr-FR" dirty="0" err="1"/>
              <a:t>define</a:t>
            </a:r>
            <a:r>
              <a:rPr lang="fr-FR" dirty="0"/>
              <a:t> </a:t>
            </a:r>
            <a:r>
              <a:rPr lang="fr-FR" dirty="0" smtClean="0"/>
              <a:t>:</a:t>
            </a:r>
          </a:p>
          <a:p>
            <a:endParaRPr lang="fr-FR" dirty="0" smtClean="0"/>
          </a:p>
          <a:p>
            <a:pPr>
              <a:spcBef>
                <a:spcPts val="2424"/>
              </a:spcBef>
            </a:pPr>
            <a:r>
              <a:rPr lang="fr-FR" dirty="0" smtClean="0"/>
              <a:t>The </a:t>
            </a:r>
            <a:r>
              <a:rPr lang="fr-FR" dirty="0"/>
              <a:t>return value </a:t>
            </a:r>
            <a:r>
              <a:rPr lang="fr-FR" dirty="0" err="1"/>
              <a:t>is</a:t>
            </a:r>
            <a:r>
              <a:rPr lang="fr-FR" dirty="0"/>
              <a:t> an </a:t>
            </a:r>
            <a:r>
              <a:rPr lang="fr-FR" dirty="0" err="1"/>
              <a:t>integer</a:t>
            </a:r>
            <a:r>
              <a:rPr lang="fr-FR" dirty="0"/>
              <a:t> :</a:t>
            </a:r>
          </a:p>
          <a:p>
            <a:pPr lvl="1"/>
            <a:r>
              <a:rPr lang="fr-FR" dirty="0" err="1"/>
              <a:t>Negative</a:t>
            </a:r>
            <a:r>
              <a:rPr lang="fr-FR" dirty="0"/>
              <a:t> if the first </a:t>
            </a:r>
            <a:r>
              <a:rPr lang="fr-FR" dirty="0" err="1"/>
              <a:t>element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inferior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the second one</a:t>
            </a:r>
          </a:p>
          <a:p>
            <a:pPr lvl="1"/>
            <a:r>
              <a:rPr lang="fr-FR" dirty="0"/>
              <a:t>0 if </a:t>
            </a:r>
            <a:r>
              <a:rPr lang="fr-FR" dirty="0" err="1"/>
              <a:t>equal</a:t>
            </a:r>
            <a:endParaRPr lang="fr-FR" dirty="0"/>
          </a:p>
          <a:p>
            <a:pPr lvl="1"/>
            <a:r>
              <a:rPr lang="fr-FR" dirty="0"/>
              <a:t>Positive if the first </a:t>
            </a:r>
            <a:r>
              <a:rPr lang="fr-FR" dirty="0" err="1"/>
              <a:t>element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superior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the second one</a:t>
            </a:r>
          </a:p>
          <a:p>
            <a:pPr lvl="1"/>
            <a:endParaRPr lang="fr-FR" dirty="0"/>
          </a:p>
          <a:p>
            <a:pPr>
              <a:spcBef>
                <a:spcPts val="2424"/>
              </a:spcBef>
            </a:pPr>
            <a:endParaRPr lang="fr-FR" dirty="0"/>
          </a:p>
        </p:txBody>
      </p:sp>
      <p:sp>
        <p:nvSpPr>
          <p:cNvPr id="8" name="Rectangle à coins arrondis 4"/>
          <p:cNvSpPr/>
          <p:nvPr/>
        </p:nvSpPr>
        <p:spPr>
          <a:xfrm>
            <a:off x="179512" y="2713484"/>
            <a:ext cx="8785225" cy="57606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lvl="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</a:pPr>
            <a:r>
              <a:rPr lang="fr-FR" b="1" dirty="0" err="1">
                <a:solidFill>
                  <a:srgbClr val="990099"/>
                </a:solidFill>
                <a:latin typeface="Courier New"/>
                <a:cs typeface="Courier New"/>
              </a:rPr>
              <a:t>int</a:t>
            </a:r>
            <a:r>
              <a:rPr lang="fr-FR" b="1" dirty="0">
                <a:solidFill>
                  <a:srgbClr val="990099"/>
                </a:solidFill>
                <a:latin typeface="Courier New"/>
                <a:cs typeface="Courier New"/>
              </a:rPr>
              <a:t> </a:t>
            </a:r>
            <a:r>
              <a:rPr lang="fr-FR" b="1" dirty="0">
                <a:latin typeface="Courier New"/>
                <a:cs typeface="Courier New"/>
              </a:rPr>
              <a:t>compare(E e1, E e2);</a:t>
            </a:r>
            <a:endParaRPr lang="fr-FR" b="1" dirty="0">
              <a:solidFill>
                <a:srgbClr val="169A23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759719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>
          <a:xfrm>
            <a:off x="1116013" y="336550"/>
            <a:ext cx="7777162" cy="504825"/>
          </a:xfrm>
        </p:spPr>
        <p:txBody>
          <a:bodyPr/>
          <a:lstStyle/>
          <a:p>
            <a:r>
              <a:rPr lang="fr-FR" dirty="0" err="1" smtClean="0">
                <a:ea typeface="ＭＳ Ｐゴシック" pitchFamily="34" charset="-128"/>
              </a:rPr>
              <a:t>Comparator</a:t>
            </a:r>
            <a:r>
              <a:rPr lang="fr-FR" dirty="0">
                <a:ea typeface="ＭＳ Ｐゴシック" pitchFamily="34" charset="-128"/>
              </a:rPr>
              <a:t> </a:t>
            </a:r>
            <a:r>
              <a:rPr lang="fr-FR" dirty="0" smtClean="0">
                <a:ea typeface="ＭＳ Ｐゴシック" pitchFamily="34" charset="-128"/>
              </a:rPr>
              <a:t>– </a:t>
            </a:r>
            <a:r>
              <a:rPr lang="fr-FR" dirty="0" err="1" smtClean="0">
                <a:ea typeface="ＭＳ Ｐゴシック" pitchFamily="34" charset="-128"/>
              </a:rPr>
              <a:t>Example</a:t>
            </a:r>
            <a:r>
              <a:rPr lang="fr-FR" dirty="0" smtClean="0">
                <a:ea typeface="ＭＳ Ｐゴシック" pitchFamily="34" charset="-128"/>
              </a:rPr>
              <a:t> 1/3</a:t>
            </a: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smtClean="0">
                <a:ea typeface="ＭＳ Ｐゴシック" pitchFamily="34" charset="-128"/>
              </a:rPr>
              <a:t>Sort a collection</a:t>
            </a: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Espace réservé du contenu 2"/>
          <p:cNvSpPr>
            <a:spLocks noGrp="1"/>
          </p:cNvSpPr>
          <p:nvPr>
            <p:ph idx="1"/>
          </p:nvPr>
        </p:nvSpPr>
        <p:spPr>
          <a:xfrm>
            <a:off x="457200" y="1128713"/>
            <a:ext cx="8435975" cy="4230687"/>
          </a:xfrm>
        </p:spPr>
        <p:txBody>
          <a:bodyPr/>
          <a:lstStyle/>
          <a:p>
            <a:r>
              <a:rPr lang="fr-FR" dirty="0" err="1"/>
              <a:t>Define</a:t>
            </a:r>
            <a:r>
              <a:rPr lang="fr-FR" dirty="0"/>
              <a:t> an </a:t>
            </a:r>
            <a:r>
              <a:rPr lang="fr-FR" dirty="0" err="1"/>
              <a:t>implementation</a:t>
            </a:r>
            <a:r>
              <a:rPr lang="fr-FR" dirty="0"/>
              <a:t> </a:t>
            </a:r>
            <a:r>
              <a:rPr lang="fr-FR" dirty="0" smtClean="0"/>
              <a:t>:</a:t>
            </a:r>
          </a:p>
          <a:p>
            <a:pPr lvl="1"/>
            <a:r>
              <a:rPr lang="fr-FR" dirty="0" err="1" smtClean="0"/>
              <a:t>Here</a:t>
            </a:r>
            <a:r>
              <a:rPr lang="fr-FR" dirty="0" smtClean="0"/>
              <a:t> </a:t>
            </a:r>
            <a:r>
              <a:rPr lang="fr-FR" dirty="0" err="1" smtClean="0"/>
              <a:t>we</a:t>
            </a:r>
            <a:r>
              <a:rPr lang="fr-FR" dirty="0" smtClean="0"/>
              <a:t> sort </a:t>
            </a:r>
            <a:r>
              <a:rPr lang="fr-FR" dirty="0" err="1" smtClean="0"/>
              <a:t>from</a:t>
            </a:r>
            <a:r>
              <a:rPr lang="fr-FR" dirty="0" smtClean="0"/>
              <a:t> the </a:t>
            </a:r>
            <a:r>
              <a:rPr lang="fr-FR" dirty="0" err="1" smtClean="0"/>
              <a:t>smallest</a:t>
            </a:r>
            <a:r>
              <a:rPr lang="fr-FR" dirty="0" smtClean="0"/>
              <a:t> </a:t>
            </a:r>
            <a:r>
              <a:rPr lang="fr-FR" dirty="0" err="1" smtClean="0"/>
              <a:t>length</a:t>
            </a:r>
            <a:r>
              <a:rPr lang="fr-FR" dirty="0" smtClean="0"/>
              <a:t> to the </a:t>
            </a:r>
            <a:r>
              <a:rPr lang="fr-FR" dirty="0" err="1" smtClean="0"/>
              <a:t>biggest</a:t>
            </a:r>
            <a:endParaRPr lang="fr-FR" dirty="0"/>
          </a:p>
        </p:txBody>
      </p:sp>
      <p:sp>
        <p:nvSpPr>
          <p:cNvPr id="8" name="Rectangle à coins arrondis 4"/>
          <p:cNvSpPr/>
          <p:nvPr/>
        </p:nvSpPr>
        <p:spPr>
          <a:xfrm>
            <a:off x="179512" y="2425452"/>
            <a:ext cx="8785225" cy="322128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eaLnBrk="1" hangingPunct="1">
              <a:spcBef>
                <a:spcPct val="20000"/>
              </a:spcBef>
            </a:pPr>
            <a:r>
              <a:rPr lang="fr-FR" b="1" dirty="0">
                <a:solidFill>
                  <a:srgbClr val="660066"/>
                </a:solidFill>
                <a:latin typeface="Courier New"/>
                <a:cs typeface="Courier New"/>
              </a:rPr>
              <a:t>public class</a:t>
            </a:r>
            <a:r>
              <a:rPr lang="fr-FR" b="1" dirty="0">
                <a:solidFill>
                  <a:srgbClr val="0A3C66"/>
                </a:solidFill>
                <a:latin typeface="Courier New"/>
                <a:cs typeface="Courier New"/>
              </a:rPr>
              <a:t> </a:t>
            </a:r>
            <a:r>
              <a:rPr lang="fr-FR" b="1" dirty="0" err="1">
                <a:solidFill>
                  <a:srgbClr val="0A3C66"/>
                </a:solidFill>
                <a:latin typeface="Courier New"/>
                <a:cs typeface="Courier New"/>
              </a:rPr>
              <a:t>MyComparator</a:t>
            </a:r>
            <a:r>
              <a:rPr lang="fr-FR" b="1" dirty="0">
                <a:solidFill>
                  <a:srgbClr val="0A3C66"/>
                </a:solidFill>
                <a:latin typeface="Courier New"/>
                <a:cs typeface="Courier New"/>
              </a:rPr>
              <a:t> </a:t>
            </a:r>
            <a:r>
              <a:rPr lang="fr-FR" b="1" dirty="0" err="1">
                <a:solidFill>
                  <a:srgbClr val="660066"/>
                </a:solidFill>
                <a:latin typeface="Courier New"/>
                <a:cs typeface="Courier New"/>
              </a:rPr>
              <a:t>implements</a:t>
            </a:r>
            <a:r>
              <a:rPr lang="fr-FR" b="1" dirty="0">
                <a:solidFill>
                  <a:srgbClr val="0A3C66"/>
                </a:solidFill>
                <a:latin typeface="Courier New"/>
                <a:cs typeface="Courier New"/>
              </a:rPr>
              <a:t> </a:t>
            </a:r>
            <a:r>
              <a:rPr lang="fr-FR" b="1" dirty="0" err="1">
                <a:solidFill>
                  <a:srgbClr val="0A3C66"/>
                </a:solidFill>
                <a:latin typeface="Courier New"/>
                <a:cs typeface="Courier New"/>
              </a:rPr>
              <a:t>Comparator</a:t>
            </a:r>
            <a:r>
              <a:rPr lang="fr-FR" b="1" dirty="0">
                <a:solidFill>
                  <a:srgbClr val="0A3C66"/>
                </a:solidFill>
                <a:latin typeface="Courier New"/>
                <a:cs typeface="Courier New"/>
              </a:rPr>
              <a:t>&lt;String&gt; {</a:t>
            </a:r>
          </a:p>
          <a:p>
            <a:pPr eaLnBrk="1" hangingPunct="1">
              <a:spcBef>
                <a:spcPct val="20000"/>
              </a:spcBef>
            </a:pPr>
            <a:r>
              <a:rPr lang="fr-FR" b="1" dirty="0">
                <a:solidFill>
                  <a:srgbClr val="0A3C66"/>
                </a:solidFill>
                <a:latin typeface="Courier New"/>
                <a:cs typeface="Courier New"/>
              </a:rPr>
              <a:t>	</a:t>
            </a:r>
            <a:r>
              <a:rPr lang="fr-FR" b="1" dirty="0" smtClean="0">
                <a:solidFill>
                  <a:srgbClr val="0A3C66"/>
                </a:solidFill>
                <a:latin typeface="Courier New"/>
                <a:cs typeface="Courier New"/>
              </a:rPr>
              <a:t>@</a:t>
            </a:r>
            <a:r>
              <a:rPr lang="fr-FR" b="1" dirty="0" err="1" smtClean="0">
                <a:solidFill>
                  <a:srgbClr val="0A3C66"/>
                </a:solidFill>
                <a:latin typeface="Courier New"/>
                <a:cs typeface="Courier New"/>
              </a:rPr>
              <a:t>Override</a:t>
            </a:r>
            <a:endParaRPr lang="fr-FR" b="1" dirty="0" smtClean="0">
              <a:solidFill>
                <a:srgbClr val="0A3C66"/>
              </a:solidFill>
              <a:latin typeface="Courier New"/>
              <a:cs typeface="Courier New"/>
            </a:endParaRPr>
          </a:p>
          <a:p>
            <a:pPr eaLnBrk="1" hangingPunct="1">
              <a:spcBef>
                <a:spcPct val="20000"/>
              </a:spcBef>
            </a:pPr>
            <a:r>
              <a:rPr lang="fr-FR" b="1" dirty="0">
                <a:solidFill>
                  <a:srgbClr val="0A3C66"/>
                </a:solidFill>
                <a:latin typeface="Courier New"/>
                <a:cs typeface="Courier New"/>
              </a:rPr>
              <a:t>	</a:t>
            </a:r>
            <a:r>
              <a:rPr lang="fr-FR" b="1" dirty="0" smtClean="0">
                <a:solidFill>
                  <a:srgbClr val="660066"/>
                </a:solidFill>
                <a:latin typeface="Courier New"/>
                <a:cs typeface="Courier New"/>
              </a:rPr>
              <a:t>public </a:t>
            </a:r>
            <a:r>
              <a:rPr lang="fr-FR" b="1" dirty="0" err="1">
                <a:solidFill>
                  <a:srgbClr val="660066"/>
                </a:solidFill>
                <a:latin typeface="Courier New"/>
                <a:cs typeface="Courier New"/>
              </a:rPr>
              <a:t>int</a:t>
            </a:r>
            <a:r>
              <a:rPr lang="fr-FR" b="1" dirty="0">
                <a:solidFill>
                  <a:srgbClr val="0A3C66"/>
                </a:solidFill>
                <a:latin typeface="Courier New"/>
                <a:cs typeface="Courier New"/>
              </a:rPr>
              <a:t> compare(String s1, String s2){</a:t>
            </a:r>
          </a:p>
          <a:p>
            <a:pPr eaLnBrk="1" hangingPunct="1">
              <a:spcBef>
                <a:spcPct val="20000"/>
              </a:spcBef>
            </a:pPr>
            <a:r>
              <a:rPr lang="fr-FR" b="1" dirty="0">
                <a:solidFill>
                  <a:srgbClr val="0A3C66"/>
                </a:solidFill>
                <a:latin typeface="Courier New"/>
                <a:cs typeface="Courier New"/>
              </a:rPr>
              <a:t>		</a:t>
            </a:r>
            <a:r>
              <a:rPr lang="fr-FR" b="1" dirty="0">
                <a:solidFill>
                  <a:srgbClr val="660066"/>
                </a:solidFill>
                <a:latin typeface="Courier New"/>
                <a:cs typeface="Courier New"/>
              </a:rPr>
              <a:t>if</a:t>
            </a:r>
            <a:r>
              <a:rPr lang="fr-FR" b="1" dirty="0">
                <a:solidFill>
                  <a:srgbClr val="0A3C66"/>
                </a:solidFill>
                <a:latin typeface="Courier New"/>
                <a:cs typeface="Courier New"/>
              </a:rPr>
              <a:t>(s1.length() == s2.length()) </a:t>
            </a:r>
            <a:r>
              <a:rPr lang="fr-FR" b="1" dirty="0">
                <a:solidFill>
                  <a:srgbClr val="660066"/>
                </a:solidFill>
                <a:latin typeface="Courier New"/>
                <a:cs typeface="Courier New"/>
              </a:rPr>
              <a:t>return</a:t>
            </a:r>
            <a:r>
              <a:rPr lang="fr-FR" b="1" dirty="0">
                <a:solidFill>
                  <a:srgbClr val="0A3C66"/>
                </a:solidFill>
                <a:latin typeface="Courier New"/>
                <a:cs typeface="Courier New"/>
              </a:rPr>
              <a:t> 0;</a:t>
            </a:r>
          </a:p>
          <a:p>
            <a:pPr eaLnBrk="1" hangingPunct="1">
              <a:spcBef>
                <a:spcPct val="20000"/>
              </a:spcBef>
            </a:pPr>
            <a:r>
              <a:rPr lang="fr-FR" b="1" dirty="0">
                <a:solidFill>
                  <a:srgbClr val="0A3C66"/>
                </a:solidFill>
                <a:latin typeface="Courier New"/>
                <a:cs typeface="Courier New"/>
              </a:rPr>
              <a:t>		</a:t>
            </a:r>
            <a:r>
              <a:rPr lang="fr-FR" b="1" dirty="0" err="1">
                <a:solidFill>
                  <a:srgbClr val="660066"/>
                </a:solidFill>
                <a:latin typeface="Courier New"/>
                <a:cs typeface="Courier New"/>
              </a:rPr>
              <a:t>else</a:t>
            </a:r>
            <a:r>
              <a:rPr lang="fr-FR" b="1" dirty="0">
                <a:solidFill>
                  <a:srgbClr val="660066"/>
                </a:solidFill>
                <a:latin typeface="Courier New"/>
                <a:cs typeface="Courier New"/>
              </a:rPr>
              <a:t> if</a:t>
            </a:r>
            <a:r>
              <a:rPr lang="fr-FR" b="1" dirty="0">
                <a:solidFill>
                  <a:srgbClr val="0A3C66"/>
                </a:solidFill>
                <a:latin typeface="Courier New"/>
                <a:cs typeface="Courier New"/>
              </a:rPr>
              <a:t>(s1.length() &gt; s2.length()) </a:t>
            </a:r>
            <a:r>
              <a:rPr lang="fr-FR" b="1" dirty="0">
                <a:solidFill>
                  <a:srgbClr val="660066"/>
                </a:solidFill>
                <a:latin typeface="Courier New"/>
                <a:cs typeface="Courier New"/>
              </a:rPr>
              <a:t>return</a:t>
            </a:r>
            <a:r>
              <a:rPr lang="fr-FR" b="1" dirty="0">
                <a:solidFill>
                  <a:srgbClr val="0A3C66"/>
                </a:solidFill>
                <a:latin typeface="Courier New"/>
                <a:cs typeface="Courier New"/>
              </a:rPr>
              <a:t> 1;</a:t>
            </a:r>
          </a:p>
          <a:p>
            <a:pPr eaLnBrk="1" hangingPunct="1">
              <a:spcBef>
                <a:spcPct val="20000"/>
              </a:spcBef>
            </a:pPr>
            <a:r>
              <a:rPr lang="fr-FR" b="1" dirty="0">
                <a:solidFill>
                  <a:srgbClr val="0A3C66"/>
                </a:solidFill>
                <a:latin typeface="Courier New"/>
                <a:cs typeface="Courier New"/>
              </a:rPr>
              <a:t>		</a:t>
            </a:r>
            <a:r>
              <a:rPr lang="fr-FR" b="1" dirty="0" err="1">
                <a:solidFill>
                  <a:srgbClr val="660066"/>
                </a:solidFill>
                <a:latin typeface="Courier New"/>
                <a:cs typeface="Courier New"/>
              </a:rPr>
              <a:t>else</a:t>
            </a:r>
            <a:r>
              <a:rPr lang="fr-FR" b="1" dirty="0">
                <a:solidFill>
                  <a:srgbClr val="660066"/>
                </a:solidFill>
                <a:latin typeface="Courier New"/>
                <a:cs typeface="Courier New"/>
              </a:rPr>
              <a:t> return</a:t>
            </a:r>
            <a:r>
              <a:rPr lang="fr-FR" b="1" dirty="0">
                <a:solidFill>
                  <a:srgbClr val="0A3C66"/>
                </a:solidFill>
                <a:latin typeface="Courier New"/>
                <a:cs typeface="Courier New"/>
              </a:rPr>
              <a:t> -1;</a:t>
            </a:r>
          </a:p>
          <a:p>
            <a:pPr eaLnBrk="1" hangingPunct="1">
              <a:spcBef>
                <a:spcPct val="20000"/>
              </a:spcBef>
            </a:pPr>
            <a:r>
              <a:rPr lang="fr-FR" b="1" dirty="0">
                <a:solidFill>
                  <a:srgbClr val="0A3C66"/>
                </a:solidFill>
                <a:latin typeface="Courier New"/>
                <a:cs typeface="Courier New"/>
              </a:rPr>
              <a:t>	}</a:t>
            </a:r>
          </a:p>
          <a:p>
            <a:pPr eaLnBrk="1" hangingPunct="1">
              <a:spcBef>
                <a:spcPct val="20000"/>
              </a:spcBef>
            </a:pPr>
            <a:r>
              <a:rPr lang="fr-FR" b="1" dirty="0">
                <a:solidFill>
                  <a:srgbClr val="0A3C66"/>
                </a:solidFill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94811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>
          <a:xfrm>
            <a:off x="1116013" y="336550"/>
            <a:ext cx="7777162" cy="504825"/>
          </a:xfrm>
        </p:spPr>
        <p:txBody>
          <a:bodyPr/>
          <a:lstStyle/>
          <a:p>
            <a:r>
              <a:rPr lang="fr-FR" dirty="0" err="1" smtClean="0">
                <a:ea typeface="ＭＳ Ｐゴシック" pitchFamily="34" charset="-128"/>
              </a:rPr>
              <a:t>Comparator</a:t>
            </a:r>
            <a:r>
              <a:rPr lang="fr-FR" dirty="0">
                <a:ea typeface="ＭＳ Ｐゴシック" pitchFamily="34" charset="-128"/>
              </a:rPr>
              <a:t> </a:t>
            </a:r>
            <a:r>
              <a:rPr lang="fr-FR" dirty="0" smtClean="0">
                <a:ea typeface="ＭＳ Ｐゴシック" pitchFamily="34" charset="-128"/>
              </a:rPr>
              <a:t>– </a:t>
            </a:r>
            <a:r>
              <a:rPr lang="fr-FR" dirty="0" err="1" smtClean="0">
                <a:ea typeface="ＭＳ Ｐゴシック" pitchFamily="34" charset="-128"/>
              </a:rPr>
              <a:t>Example</a:t>
            </a:r>
            <a:r>
              <a:rPr lang="fr-FR" dirty="0" smtClean="0">
                <a:ea typeface="ＭＳ Ｐゴシック" pitchFamily="34" charset="-128"/>
              </a:rPr>
              <a:t> 2/3</a:t>
            </a: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smtClean="0">
                <a:ea typeface="ＭＳ Ｐゴシック" pitchFamily="34" charset="-128"/>
              </a:rPr>
              <a:t>Sort a collection</a:t>
            </a: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Espace réservé du contenu 2"/>
          <p:cNvSpPr>
            <a:spLocks noGrp="1"/>
          </p:cNvSpPr>
          <p:nvPr>
            <p:ph idx="1"/>
          </p:nvPr>
        </p:nvSpPr>
        <p:spPr>
          <a:xfrm>
            <a:off x="457200" y="1128713"/>
            <a:ext cx="8435975" cy="4230687"/>
          </a:xfrm>
        </p:spPr>
        <p:txBody>
          <a:bodyPr/>
          <a:lstStyle/>
          <a:p>
            <a:r>
              <a:rPr lang="fr-FR" dirty="0"/>
              <a:t>Sort </a:t>
            </a:r>
            <a:r>
              <a:rPr lang="fr-FR" dirty="0" err="1"/>
              <a:t>elements</a:t>
            </a:r>
            <a:r>
              <a:rPr lang="fr-FR" dirty="0"/>
              <a:t> </a:t>
            </a:r>
            <a:r>
              <a:rPr lang="fr-FR" dirty="0" err="1"/>
              <a:t>inside</a:t>
            </a:r>
            <a:r>
              <a:rPr lang="fr-FR" dirty="0"/>
              <a:t> a </a:t>
            </a:r>
            <a:r>
              <a:rPr lang="fr-FR" dirty="0" err="1"/>
              <a:t>TreeSet</a:t>
            </a:r>
            <a:r>
              <a:rPr lang="fr-FR" dirty="0"/>
              <a:t> :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The </a:t>
            </a:r>
            <a:r>
              <a:rPr lang="fr-FR" dirty="0" err="1"/>
              <a:t>iteration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display the </a:t>
            </a:r>
            <a:r>
              <a:rPr lang="fr-FR" dirty="0" err="1"/>
              <a:t>name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the </a:t>
            </a:r>
            <a:r>
              <a:rPr lang="fr-FR" dirty="0" err="1"/>
              <a:t>smallest</a:t>
            </a:r>
            <a:r>
              <a:rPr lang="fr-FR" dirty="0"/>
              <a:t> </a:t>
            </a:r>
            <a:r>
              <a:rPr lang="fr-FR" dirty="0" err="1"/>
              <a:t>length</a:t>
            </a:r>
            <a:r>
              <a:rPr lang="fr-FR" dirty="0"/>
              <a:t> to the </a:t>
            </a:r>
            <a:r>
              <a:rPr lang="fr-FR" dirty="0" err="1"/>
              <a:t>biggest</a:t>
            </a:r>
            <a:r>
              <a:rPr lang="fr-FR" dirty="0"/>
              <a:t>: John, Maria, Michael </a:t>
            </a:r>
          </a:p>
        </p:txBody>
      </p:sp>
      <p:sp>
        <p:nvSpPr>
          <p:cNvPr id="8" name="Rectangle à coins arrondis 4"/>
          <p:cNvSpPr/>
          <p:nvPr/>
        </p:nvSpPr>
        <p:spPr>
          <a:xfrm>
            <a:off x="179512" y="1921396"/>
            <a:ext cx="8785225" cy="151216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eaLnBrk="1" hangingPunct="1">
              <a:spcBef>
                <a:spcPct val="20000"/>
              </a:spcBef>
            </a:pPr>
            <a:r>
              <a:rPr lang="en-US" b="1" dirty="0">
                <a:solidFill>
                  <a:srgbClr val="0A3C66"/>
                </a:solidFill>
                <a:latin typeface="Courier New"/>
                <a:cs typeface="Courier New"/>
              </a:rPr>
              <a:t>Set&lt;String&gt; </a:t>
            </a:r>
            <a:r>
              <a:rPr lang="en-US" b="1" dirty="0" err="1">
                <a:solidFill>
                  <a:srgbClr val="0A3C66"/>
                </a:solidFill>
                <a:latin typeface="Courier New"/>
                <a:cs typeface="Courier New"/>
              </a:rPr>
              <a:t>mySet</a:t>
            </a:r>
            <a:r>
              <a:rPr lang="en-US" b="1" dirty="0">
                <a:solidFill>
                  <a:srgbClr val="0A3C66"/>
                </a:solidFill>
                <a:latin typeface="Courier New"/>
                <a:cs typeface="Courier New"/>
              </a:rPr>
              <a:t> = </a:t>
            </a:r>
            <a:r>
              <a:rPr lang="en-US" b="1" dirty="0">
                <a:solidFill>
                  <a:srgbClr val="660066"/>
                </a:solidFill>
                <a:latin typeface="Courier New"/>
                <a:cs typeface="Courier New"/>
              </a:rPr>
              <a:t>new</a:t>
            </a:r>
            <a:r>
              <a:rPr lang="en-US" b="1" dirty="0">
                <a:solidFill>
                  <a:srgbClr val="0A3C66"/>
                </a:solidFill>
                <a:latin typeface="Courier New"/>
                <a:cs typeface="Courier New"/>
              </a:rPr>
              <a:t> </a:t>
            </a:r>
            <a:r>
              <a:rPr lang="en-US" b="1" dirty="0" err="1">
                <a:solidFill>
                  <a:srgbClr val="0A3C66"/>
                </a:solidFill>
                <a:latin typeface="Courier New"/>
                <a:cs typeface="Courier New"/>
              </a:rPr>
              <a:t>TreeSet</a:t>
            </a:r>
            <a:r>
              <a:rPr lang="en-US" b="1" dirty="0">
                <a:solidFill>
                  <a:srgbClr val="0A3C66"/>
                </a:solidFill>
                <a:latin typeface="Courier New"/>
                <a:cs typeface="Courier New"/>
              </a:rPr>
              <a:t>&lt;String&gt;(</a:t>
            </a:r>
            <a:r>
              <a:rPr lang="en-US" b="1" dirty="0">
                <a:solidFill>
                  <a:srgbClr val="660066"/>
                </a:solidFill>
                <a:latin typeface="Courier New"/>
                <a:cs typeface="Courier New"/>
              </a:rPr>
              <a:t>new</a:t>
            </a:r>
            <a:r>
              <a:rPr lang="en-US" b="1" dirty="0">
                <a:solidFill>
                  <a:srgbClr val="0A3C66"/>
                </a:solidFill>
                <a:latin typeface="Courier New"/>
                <a:cs typeface="Courier New"/>
              </a:rPr>
              <a:t> </a:t>
            </a:r>
            <a:r>
              <a:rPr lang="en-US" b="1" dirty="0" err="1">
                <a:solidFill>
                  <a:srgbClr val="0A3C66"/>
                </a:solidFill>
                <a:latin typeface="Courier New"/>
                <a:cs typeface="Courier New"/>
              </a:rPr>
              <a:t>MyComparator</a:t>
            </a:r>
            <a:r>
              <a:rPr lang="en-US" b="1" dirty="0">
                <a:solidFill>
                  <a:srgbClr val="0A3C66"/>
                </a:solidFill>
                <a:latin typeface="Courier New"/>
                <a:cs typeface="Courier New"/>
              </a:rPr>
              <a:t>());</a:t>
            </a:r>
          </a:p>
          <a:p>
            <a:pPr eaLnBrk="1" hangingPunct="1">
              <a:spcBef>
                <a:spcPct val="20000"/>
              </a:spcBef>
            </a:pPr>
            <a:r>
              <a:rPr lang="en-US" b="1" dirty="0" err="1">
                <a:solidFill>
                  <a:srgbClr val="0A3C66"/>
                </a:solidFill>
                <a:latin typeface="Courier New"/>
                <a:cs typeface="Courier New"/>
              </a:rPr>
              <a:t>mySet.add</a:t>
            </a:r>
            <a:r>
              <a:rPr lang="en-US" b="1" dirty="0">
                <a:solidFill>
                  <a:srgbClr val="0A3C66"/>
                </a:solidFill>
                <a:latin typeface="Courier New"/>
                <a:cs typeface="Courier New"/>
              </a:rPr>
              <a:t>(</a:t>
            </a:r>
            <a:r>
              <a:rPr lang="en-US" b="1" dirty="0">
                <a:solidFill>
                  <a:srgbClr val="0000CC"/>
                </a:solidFill>
                <a:latin typeface="Courier New"/>
                <a:cs typeface="Courier New"/>
              </a:rPr>
              <a:t>"John"</a:t>
            </a:r>
            <a:r>
              <a:rPr lang="en-US" b="1" dirty="0">
                <a:solidFill>
                  <a:srgbClr val="0A3C66"/>
                </a:solidFill>
                <a:latin typeface="Courier New"/>
                <a:cs typeface="Courier New"/>
              </a:rPr>
              <a:t>);</a:t>
            </a:r>
          </a:p>
          <a:p>
            <a:pPr eaLnBrk="1" hangingPunct="1">
              <a:spcBef>
                <a:spcPct val="20000"/>
              </a:spcBef>
            </a:pPr>
            <a:r>
              <a:rPr lang="en-US" b="1" dirty="0" err="1">
                <a:solidFill>
                  <a:srgbClr val="0A3C66"/>
                </a:solidFill>
                <a:latin typeface="Courier New"/>
                <a:cs typeface="Courier New"/>
              </a:rPr>
              <a:t>mySet.add</a:t>
            </a:r>
            <a:r>
              <a:rPr lang="en-US" b="1" dirty="0">
                <a:solidFill>
                  <a:srgbClr val="0A3C66"/>
                </a:solidFill>
                <a:latin typeface="Courier New"/>
                <a:cs typeface="Courier New"/>
              </a:rPr>
              <a:t>(</a:t>
            </a:r>
            <a:r>
              <a:rPr lang="en-US" b="1" dirty="0">
                <a:solidFill>
                  <a:srgbClr val="0000CC"/>
                </a:solidFill>
                <a:latin typeface="Courier New"/>
                <a:cs typeface="Courier New"/>
              </a:rPr>
              <a:t>"Michael"</a:t>
            </a:r>
            <a:r>
              <a:rPr lang="en-US" b="1" dirty="0">
                <a:solidFill>
                  <a:srgbClr val="0A3C66"/>
                </a:solidFill>
                <a:latin typeface="Courier New"/>
                <a:cs typeface="Courier New"/>
              </a:rPr>
              <a:t>);</a:t>
            </a:r>
          </a:p>
          <a:p>
            <a:pPr eaLnBrk="1" hangingPunct="1">
              <a:spcBef>
                <a:spcPct val="20000"/>
              </a:spcBef>
            </a:pPr>
            <a:r>
              <a:rPr lang="en-US" b="1" dirty="0" err="1">
                <a:solidFill>
                  <a:srgbClr val="0A3C66"/>
                </a:solidFill>
                <a:latin typeface="Courier New"/>
                <a:cs typeface="Courier New"/>
              </a:rPr>
              <a:t>mySet.add</a:t>
            </a:r>
            <a:r>
              <a:rPr lang="en-US" b="1" dirty="0">
                <a:solidFill>
                  <a:srgbClr val="0A3C66"/>
                </a:solidFill>
                <a:latin typeface="Courier New"/>
                <a:cs typeface="Courier New"/>
              </a:rPr>
              <a:t>(</a:t>
            </a:r>
            <a:r>
              <a:rPr lang="en-US" b="1" dirty="0">
                <a:solidFill>
                  <a:srgbClr val="0000CC"/>
                </a:solidFill>
                <a:latin typeface="Courier New"/>
                <a:cs typeface="Courier New"/>
              </a:rPr>
              <a:t>"Maria"</a:t>
            </a:r>
            <a:r>
              <a:rPr lang="en-US" b="1" dirty="0">
                <a:solidFill>
                  <a:srgbClr val="0A3C66"/>
                </a:solidFill>
                <a:latin typeface="Courier New"/>
                <a:cs typeface="Courier New"/>
              </a:rPr>
              <a:t>)</a:t>
            </a:r>
            <a:r>
              <a:rPr lang="en-US" b="1" dirty="0" smtClean="0">
                <a:solidFill>
                  <a:srgbClr val="0A3C66"/>
                </a:solidFill>
                <a:latin typeface="Courier New"/>
                <a:cs typeface="Courier New"/>
              </a:rPr>
              <a:t>;</a:t>
            </a:r>
            <a:endParaRPr lang="en-US" b="1" dirty="0">
              <a:solidFill>
                <a:srgbClr val="0A3C66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9607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>
          <a:xfrm>
            <a:off x="1116013" y="336550"/>
            <a:ext cx="7777162" cy="504825"/>
          </a:xfrm>
        </p:spPr>
        <p:txBody>
          <a:bodyPr/>
          <a:lstStyle/>
          <a:p>
            <a:r>
              <a:rPr lang="fr-FR" dirty="0" err="1" smtClean="0">
                <a:ea typeface="ＭＳ Ｐゴシック" pitchFamily="34" charset="-128"/>
              </a:rPr>
              <a:t>Comparator</a:t>
            </a:r>
            <a:r>
              <a:rPr lang="fr-FR" dirty="0">
                <a:ea typeface="ＭＳ Ｐゴシック" pitchFamily="34" charset="-128"/>
              </a:rPr>
              <a:t> </a:t>
            </a:r>
            <a:r>
              <a:rPr lang="fr-FR" dirty="0" smtClean="0">
                <a:ea typeface="ＭＳ Ｐゴシック" pitchFamily="34" charset="-128"/>
              </a:rPr>
              <a:t>– </a:t>
            </a:r>
            <a:r>
              <a:rPr lang="fr-FR" dirty="0" err="1" smtClean="0">
                <a:ea typeface="ＭＳ Ｐゴシック" pitchFamily="34" charset="-128"/>
              </a:rPr>
              <a:t>Example</a:t>
            </a:r>
            <a:r>
              <a:rPr lang="fr-FR" dirty="0" smtClean="0">
                <a:ea typeface="ＭＳ Ｐゴシック" pitchFamily="34" charset="-128"/>
              </a:rPr>
              <a:t> 3/3</a:t>
            </a: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smtClean="0">
                <a:ea typeface="ＭＳ Ｐゴシック" pitchFamily="34" charset="-128"/>
              </a:rPr>
              <a:t>Sort a collection</a:t>
            </a: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Espace réservé du contenu 2"/>
          <p:cNvSpPr>
            <a:spLocks noGrp="1"/>
          </p:cNvSpPr>
          <p:nvPr>
            <p:ph idx="1"/>
          </p:nvPr>
        </p:nvSpPr>
        <p:spPr>
          <a:xfrm>
            <a:off x="457200" y="1128713"/>
            <a:ext cx="8435975" cy="4230687"/>
          </a:xfrm>
        </p:spPr>
        <p:txBody>
          <a:bodyPr/>
          <a:lstStyle/>
          <a:p>
            <a:r>
              <a:rPr lang="fr-FR" dirty="0" smtClean="0"/>
              <a:t>Sort </a:t>
            </a:r>
            <a:r>
              <a:rPr lang="fr-FR" dirty="0" err="1" smtClean="0"/>
              <a:t>element</a:t>
            </a:r>
            <a:r>
              <a:rPr lang="fr-FR" dirty="0" smtClean="0"/>
              <a:t> </a:t>
            </a:r>
            <a:r>
              <a:rPr lang="fr-FR" dirty="0" err="1" smtClean="0"/>
              <a:t>inside</a:t>
            </a:r>
            <a:r>
              <a:rPr lang="fr-FR" dirty="0" smtClean="0"/>
              <a:t> a List: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r>
              <a:rPr lang="fr-FR" dirty="0"/>
              <a:t>The </a:t>
            </a:r>
            <a:r>
              <a:rPr lang="fr-FR" dirty="0" err="1"/>
              <a:t>iteration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display the </a:t>
            </a:r>
            <a:r>
              <a:rPr lang="fr-FR" dirty="0" err="1"/>
              <a:t>name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the </a:t>
            </a:r>
            <a:r>
              <a:rPr lang="fr-FR" dirty="0" err="1"/>
              <a:t>smallest</a:t>
            </a:r>
            <a:r>
              <a:rPr lang="fr-FR" dirty="0"/>
              <a:t> </a:t>
            </a:r>
            <a:r>
              <a:rPr lang="fr-FR" dirty="0" err="1"/>
              <a:t>length</a:t>
            </a:r>
            <a:r>
              <a:rPr lang="fr-FR" dirty="0"/>
              <a:t> to the </a:t>
            </a:r>
            <a:r>
              <a:rPr lang="fr-FR" dirty="0" err="1"/>
              <a:t>biggest</a:t>
            </a:r>
            <a:r>
              <a:rPr lang="fr-FR" dirty="0"/>
              <a:t>: John, Maria, Michael </a:t>
            </a:r>
          </a:p>
          <a:p>
            <a:endParaRPr lang="fr-FR" dirty="0"/>
          </a:p>
        </p:txBody>
      </p:sp>
      <p:sp>
        <p:nvSpPr>
          <p:cNvPr id="9" name="Rectangle à coins arrondis 4"/>
          <p:cNvSpPr/>
          <p:nvPr/>
        </p:nvSpPr>
        <p:spPr>
          <a:xfrm>
            <a:off x="179512" y="1777380"/>
            <a:ext cx="8785225" cy="1800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eaLnBrk="1" hangingPunct="1">
              <a:spcBef>
                <a:spcPct val="20000"/>
              </a:spcBef>
            </a:pPr>
            <a:r>
              <a:rPr lang="en-US" b="1" dirty="0">
                <a:solidFill>
                  <a:srgbClr val="0A3C66"/>
                </a:solidFill>
                <a:latin typeface="Courier New"/>
                <a:cs typeface="Courier New"/>
              </a:rPr>
              <a:t>List&lt;String&gt; </a:t>
            </a:r>
            <a:r>
              <a:rPr lang="en-US" b="1" dirty="0" err="1">
                <a:solidFill>
                  <a:srgbClr val="0A3C66"/>
                </a:solidFill>
                <a:latin typeface="Courier New"/>
                <a:cs typeface="Courier New"/>
              </a:rPr>
              <a:t>myList</a:t>
            </a:r>
            <a:r>
              <a:rPr lang="en-US" b="1" dirty="0">
                <a:solidFill>
                  <a:srgbClr val="0A3C66"/>
                </a:solidFill>
                <a:latin typeface="Courier New"/>
                <a:cs typeface="Courier New"/>
              </a:rPr>
              <a:t>= </a:t>
            </a:r>
            <a:r>
              <a:rPr lang="en-US" b="1" dirty="0">
                <a:solidFill>
                  <a:srgbClr val="660066"/>
                </a:solidFill>
                <a:latin typeface="Courier New"/>
                <a:cs typeface="Courier New"/>
              </a:rPr>
              <a:t>new</a:t>
            </a:r>
            <a:r>
              <a:rPr lang="en-US" b="1" dirty="0">
                <a:solidFill>
                  <a:srgbClr val="0A3C66"/>
                </a:solidFill>
                <a:latin typeface="Courier New"/>
                <a:cs typeface="Courier New"/>
              </a:rPr>
              <a:t> </a:t>
            </a:r>
            <a:r>
              <a:rPr lang="en-US" b="1" dirty="0" err="1">
                <a:solidFill>
                  <a:srgbClr val="0A3C66"/>
                </a:solidFill>
                <a:latin typeface="Courier New"/>
                <a:cs typeface="Courier New"/>
              </a:rPr>
              <a:t>ArrayList</a:t>
            </a:r>
            <a:r>
              <a:rPr lang="en-US" b="1" dirty="0">
                <a:solidFill>
                  <a:srgbClr val="0A3C66"/>
                </a:solidFill>
                <a:latin typeface="Courier New"/>
                <a:cs typeface="Courier New"/>
              </a:rPr>
              <a:t>&lt;String&gt;();</a:t>
            </a:r>
          </a:p>
          <a:p>
            <a:pPr eaLnBrk="1" hangingPunct="1">
              <a:spcBef>
                <a:spcPct val="20000"/>
              </a:spcBef>
            </a:pPr>
            <a:r>
              <a:rPr lang="en-US" b="1" dirty="0" err="1">
                <a:solidFill>
                  <a:srgbClr val="0A3C66"/>
                </a:solidFill>
                <a:latin typeface="Courier New"/>
                <a:cs typeface="Courier New"/>
              </a:rPr>
              <a:t>myList.add</a:t>
            </a:r>
            <a:r>
              <a:rPr lang="en-US" b="1" dirty="0">
                <a:solidFill>
                  <a:srgbClr val="0A3C66"/>
                </a:solidFill>
                <a:latin typeface="Courier New"/>
                <a:cs typeface="Courier New"/>
              </a:rPr>
              <a:t>(</a:t>
            </a:r>
            <a:r>
              <a:rPr lang="en-US" b="1" dirty="0">
                <a:solidFill>
                  <a:srgbClr val="0000CC"/>
                </a:solidFill>
                <a:latin typeface="Courier New"/>
                <a:cs typeface="Courier New"/>
              </a:rPr>
              <a:t>"John"</a:t>
            </a:r>
            <a:r>
              <a:rPr lang="en-US" b="1" dirty="0">
                <a:solidFill>
                  <a:srgbClr val="0A3C66"/>
                </a:solidFill>
                <a:latin typeface="Courier New"/>
                <a:cs typeface="Courier New"/>
              </a:rPr>
              <a:t>);</a:t>
            </a:r>
          </a:p>
          <a:p>
            <a:pPr eaLnBrk="1" hangingPunct="1">
              <a:spcBef>
                <a:spcPct val="20000"/>
              </a:spcBef>
            </a:pPr>
            <a:r>
              <a:rPr lang="en-US" b="1" dirty="0" err="1">
                <a:solidFill>
                  <a:srgbClr val="0A3C66"/>
                </a:solidFill>
                <a:latin typeface="Courier New"/>
                <a:cs typeface="Courier New"/>
              </a:rPr>
              <a:t>myList.add</a:t>
            </a:r>
            <a:r>
              <a:rPr lang="en-US" b="1" dirty="0">
                <a:solidFill>
                  <a:srgbClr val="0A3C66"/>
                </a:solidFill>
                <a:latin typeface="Courier New"/>
                <a:cs typeface="Courier New"/>
              </a:rPr>
              <a:t>(</a:t>
            </a:r>
            <a:r>
              <a:rPr lang="en-US" b="1" dirty="0">
                <a:solidFill>
                  <a:srgbClr val="0000CC"/>
                </a:solidFill>
                <a:latin typeface="Courier New"/>
                <a:cs typeface="Courier New"/>
              </a:rPr>
              <a:t>"Michael"</a:t>
            </a:r>
            <a:r>
              <a:rPr lang="en-US" b="1" dirty="0">
                <a:solidFill>
                  <a:srgbClr val="0A3C66"/>
                </a:solidFill>
                <a:latin typeface="Courier New"/>
                <a:cs typeface="Courier New"/>
              </a:rPr>
              <a:t>);</a:t>
            </a:r>
          </a:p>
          <a:p>
            <a:pPr eaLnBrk="1" hangingPunct="1">
              <a:spcBef>
                <a:spcPct val="20000"/>
              </a:spcBef>
            </a:pPr>
            <a:r>
              <a:rPr lang="en-US" b="1" dirty="0" err="1">
                <a:solidFill>
                  <a:srgbClr val="0A3C66"/>
                </a:solidFill>
                <a:latin typeface="Courier New"/>
                <a:cs typeface="Courier New"/>
              </a:rPr>
              <a:t>myList.add</a:t>
            </a:r>
            <a:r>
              <a:rPr lang="en-US" b="1" dirty="0">
                <a:solidFill>
                  <a:srgbClr val="0A3C66"/>
                </a:solidFill>
                <a:latin typeface="Courier New"/>
                <a:cs typeface="Courier New"/>
              </a:rPr>
              <a:t>(</a:t>
            </a:r>
            <a:r>
              <a:rPr lang="en-US" b="1" dirty="0">
                <a:solidFill>
                  <a:srgbClr val="0000CC"/>
                </a:solidFill>
                <a:latin typeface="Courier New"/>
                <a:cs typeface="Courier New"/>
              </a:rPr>
              <a:t>"Maria"</a:t>
            </a:r>
            <a:r>
              <a:rPr lang="en-US" b="1" dirty="0">
                <a:solidFill>
                  <a:srgbClr val="0A3C66"/>
                </a:solidFill>
                <a:latin typeface="Courier New"/>
                <a:cs typeface="Courier New"/>
              </a:rPr>
              <a:t>);</a:t>
            </a:r>
          </a:p>
          <a:p>
            <a:pPr eaLnBrk="1" hangingPunct="1">
              <a:spcBef>
                <a:spcPct val="20000"/>
              </a:spcBef>
            </a:pPr>
            <a:r>
              <a:rPr lang="en-US" b="1" dirty="0" err="1">
                <a:solidFill>
                  <a:srgbClr val="0A3C66"/>
                </a:solidFill>
                <a:latin typeface="Courier New"/>
                <a:cs typeface="Courier New"/>
              </a:rPr>
              <a:t>Collections.sort</a:t>
            </a:r>
            <a:r>
              <a:rPr lang="en-US" b="1" dirty="0">
                <a:solidFill>
                  <a:srgbClr val="0A3C66"/>
                </a:solidFill>
                <a:latin typeface="Courier New"/>
                <a:cs typeface="Courier New"/>
              </a:rPr>
              <a:t>(</a:t>
            </a:r>
            <a:r>
              <a:rPr lang="en-US" b="1" dirty="0" err="1">
                <a:solidFill>
                  <a:srgbClr val="0A3C66"/>
                </a:solidFill>
                <a:latin typeface="Courier New"/>
                <a:cs typeface="Courier New"/>
              </a:rPr>
              <a:t>myList</a:t>
            </a:r>
            <a:r>
              <a:rPr lang="en-US" b="1" dirty="0">
                <a:solidFill>
                  <a:srgbClr val="0A3C66"/>
                </a:solidFill>
                <a:latin typeface="Courier New"/>
                <a:cs typeface="Courier New"/>
              </a:rPr>
              <a:t>, </a:t>
            </a:r>
            <a:r>
              <a:rPr lang="en-US" b="1" dirty="0">
                <a:solidFill>
                  <a:srgbClr val="660066"/>
                </a:solidFill>
                <a:latin typeface="Courier New"/>
                <a:cs typeface="Courier New"/>
              </a:rPr>
              <a:t>new</a:t>
            </a:r>
            <a:r>
              <a:rPr lang="en-US" b="1" dirty="0">
                <a:solidFill>
                  <a:srgbClr val="0A3C66"/>
                </a:solidFill>
                <a:latin typeface="Courier New"/>
                <a:cs typeface="Courier New"/>
              </a:rPr>
              <a:t> </a:t>
            </a:r>
            <a:r>
              <a:rPr lang="en-US" b="1" dirty="0" err="1">
                <a:solidFill>
                  <a:srgbClr val="0A3C66"/>
                </a:solidFill>
                <a:latin typeface="Courier New"/>
                <a:cs typeface="Courier New"/>
              </a:rPr>
              <a:t>MyComparator</a:t>
            </a:r>
            <a:r>
              <a:rPr lang="en-US" b="1" dirty="0">
                <a:solidFill>
                  <a:srgbClr val="0A3C66"/>
                </a:solidFill>
                <a:latin typeface="Courier New"/>
                <a:cs typeface="Courier New"/>
              </a:rPr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2963601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>
          <a:xfrm>
            <a:off x="1116013" y="336550"/>
            <a:ext cx="7777162" cy="504825"/>
          </a:xfrm>
        </p:spPr>
        <p:txBody>
          <a:bodyPr/>
          <a:lstStyle/>
          <a:p>
            <a:r>
              <a:rPr lang="fr-FR" dirty="0" smtClean="0">
                <a:ea typeface="ＭＳ Ｐゴシック" pitchFamily="34" charset="-128"/>
              </a:rPr>
              <a:t>Comparable</a:t>
            </a: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smtClean="0">
                <a:ea typeface="ＭＳ Ｐゴシック" pitchFamily="34" charset="-128"/>
              </a:rPr>
              <a:t>Sort a collection</a:t>
            </a: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Espace réservé du contenu 2"/>
          <p:cNvSpPr>
            <a:spLocks noGrp="1"/>
          </p:cNvSpPr>
          <p:nvPr>
            <p:ph idx="1"/>
          </p:nvPr>
        </p:nvSpPr>
        <p:spPr>
          <a:xfrm>
            <a:off x="457200" y="1128713"/>
            <a:ext cx="8435975" cy="4230687"/>
          </a:xfrm>
        </p:spPr>
        <p:txBody>
          <a:bodyPr/>
          <a:lstStyle/>
          <a:p>
            <a:r>
              <a:rPr lang="fr-FR" dirty="0" err="1"/>
              <a:t>Another</a:t>
            </a:r>
            <a:r>
              <a:rPr lang="fr-FR" dirty="0"/>
              <a:t> </a:t>
            </a:r>
            <a:r>
              <a:rPr lang="fr-FR" dirty="0" err="1"/>
              <a:t>way</a:t>
            </a:r>
            <a:r>
              <a:rPr lang="fr-FR" dirty="0"/>
              <a:t> to sort Collections</a:t>
            </a:r>
          </a:p>
          <a:p>
            <a:r>
              <a:rPr lang="fr-FR" dirty="0"/>
              <a:t>Class </a:t>
            </a:r>
            <a:r>
              <a:rPr lang="fr-FR" dirty="0" err="1"/>
              <a:t>implementing</a:t>
            </a:r>
            <a:r>
              <a:rPr lang="fr-FR" dirty="0"/>
              <a:t> the Comparable&lt;E&gt; interface for classes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want</a:t>
            </a:r>
            <a:r>
              <a:rPr lang="fr-FR" dirty="0"/>
              <a:t> to sort</a:t>
            </a:r>
          </a:p>
          <a:p>
            <a:pPr lvl="1"/>
            <a:r>
              <a:rPr lang="fr-FR" dirty="0" err="1"/>
              <a:t>Method</a:t>
            </a:r>
            <a:r>
              <a:rPr lang="fr-FR" dirty="0"/>
              <a:t> to </a:t>
            </a:r>
            <a:r>
              <a:rPr lang="fr-FR" dirty="0" err="1"/>
              <a:t>define</a:t>
            </a:r>
            <a:r>
              <a:rPr lang="fr-FR" dirty="0"/>
              <a:t> :</a:t>
            </a:r>
          </a:p>
          <a:p>
            <a:endParaRPr lang="fr-FR" dirty="0"/>
          </a:p>
        </p:txBody>
      </p:sp>
      <p:sp>
        <p:nvSpPr>
          <p:cNvPr id="8" name="Rectangle à coins arrondis 4"/>
          <p:cNvSpPr/>
          <p:nvPr/>
        </p:nvSpPr>
        <p:spPr>
          <a:xfrm>
            <a:off x="179512" y="3217540"/>
            <a:ext cx="8785225" cy="57606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lvl="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</a:pPr>
            <a:r>
              <a:rPr lang="fr-FR" b="1" dirty="0" err="1">
                <a:solidFill>
                  <a:srgbClr val="990099"/>
                </a:solidFill>
                <a:latin typeface="Courier New"/>
                <a:cs typeface="Courier New"/>
              </a:rPr>
              <a:t>int</a:t>
            </a:r>
            <a:r>
              <a:rPr lang="fr-FR" b="1" dirty="0">
                <a:solidFill>
                  <a:srgbClr val="990099"/>
                </a:solidFill>
                <a:latin typeface="Courier New"/>
                <a:cs typeface="Courier New"/>
              </a:rPr>
              <a:t> </a:t>
            </a:r>
            <a:r>
              <a:rPr lang="fr-FR" b="1" dirty="0" err="1" smtClean="0">
                <a:latin typeface="Courier New"/>
                <a:cs typeface="Courier New"/>
              </a:rPr>
              <a:t>compareTo</a:t>
            </a:r>
            <a:r>
              <a:rPr lang="fr-FR" b="1" dirty="0" smtClean="0">
                <a:latin typeface="Courier New"/>
                <a:cs typeface="Courier New"/>
              </a:rPr>
              <a:t>(</a:t>
            </a:r>
            <a:r>
              <a:rPr lang="fr-FR" b="1" dirty="0">
                <a:latin typeface="Courier New"/>
                <a:cs typeface="Courier New"/>
              </a:rPr>
              <a:t>E </a:t>
            </a:r>
            <a:r>
              <a:rPr lang="fr-FR" b="1" dirty="0" smtClean="0">
                <a:latin typeface="Courier New"/>
                <a:cs typeface="Courier New"/>
              </a:rPr>
              <a:t>e2)</a:t>
            </a:r>
            <a:r>
              <a:rPr lang="fr-FR" b="1" dirty="0">
                <a:latin typeface="Courier New"/>
                <a:cs typeface="Courier New"/>
              </a:rPr>
              <a:t>;</a:t>
            </a:r>
            <a:endParaRPr lang="fr-FR" b="1" dirty="0">
              <a:solidFill>
                <a:srgbClr val="169A23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91534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671888"/>
            <a:ext cx="7772400" cy="1135062"/>
          </a:xfrm>
        </p:spPr>
        <p:txBody>
          <a:bodyPr/>
          <a:lstStyle/>
          <a:p>
            <a:pPr>
              <a:defRPr/>
            </a:pPr>
            <a:r>
              <a:rPr lang="fr-FR" dirty="0" err="1" smtClean="0"/>
              <a:t>Presentation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422525"/>
            <a:ext cx="7772400" cy="1249363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fr-FR" dirty="0" smtClean="0"/>
              <a:t>Collections</a:t>
            </a:r>
            <a:endParaRPr lang="fr-FR" dirty="0"/>
          </a:p>
        </p:txBody>
      </p:sp>
      <p:pic>
        <p:nvPicPr>
          <p:cNvPr id="5" name="Picture 54" descr="2419-4379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00192" y="1957907"/>
            <a:ext cx="2627784" cy="2627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637674" y="4513684"/>
            <a:ext cx="5868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 smtClean="0">
                <a:latin typeface="+mn-lt"/>
              </a:rPr>
              <a:t>What collections are?</a:t>
            </a:r>
            <a:endParaRPr lang="en-US" sz="2400" i="1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>
          <a:xfrm>
            <a:off x="1116013" y="336550"/>
            <a:ext cx="7777162" cy="504825"/>
          </a:xfrm>
        </p:spPr>
        <p:txBody>
          <a:bodyPr/>
          <a:lstStyle/>
          <a:p>
            <a:r>
              <a:rPr lang="fr-FR" dirty="0" smtClean="0">
                <a:ea typeface="ＭＳ Ｐゴシック" pitchFamily="34" charset="-128"/>
              </a:rPr>
              <a:t>Comparable</a:t>
            </a: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smtClean="0">
                <a:ea typeface="ＭＳ Ｐゴシック" pitchFamily="34" charset="-128"/>
              </a:rPr>
              <a:t>Sort a collection</a:t>
            </a: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Espace réservé du contenu 2"/>
          <p:cNvSpPr>
            <a:spLocks noGrp="1"/>
          </p:cNvSpPr>
          <p:nvPr>
            <p:ph idx="1"/>
          </p:nvPr>
        </p:nvSpPr>
        <p:spPr>
          <a:xfrm>
            <a:off x="457200" y="1128713"/>
            <a:ext cx="8435975" cy="4230687"/>
          </a:xfrm>
        </p:spPr>
        <p:txBody>
          <a:bodyPr/>
          <a:lstStyle/>
          <a:p>
            <a:endParaRPr lang="fr-FR" dirty="0" smtClean="0"/>
          </a:p>
          <a:p>
            <a:pPr lvl="2"/>
            <a:endParaRPr lang="fr-FR" dirty="0"/>
          </a:p>
          <a:p>
            <a:r>
              <a:rPr lang="fr-FR" dirty="0"/>
              <a:t>The return value </a:t>
            </a:r>
            <a:r>
              <a:rPr lang="fr-FR" dirty="0" err="1"/>
              <a:t>is</a:t>
            </a:r>
            <a:r>
              <a:rPr lang="fr-FR" dirty="0"/>
              <a:t> an </a:t>
            </a:r>
            <a:r>
              <a:rPr lang="fr-FR" dirty="0" err="1"/>
              <a:t>integer</a:t>
            </a:r>
            <a:r>
              <a:rPr lang="fr-FR" dirty="0"/>
              <a:t> :</a:t>
            </a:r>
          </a:p>
          <a:p>
            <a:pPr lvl="1"/>
            <a:r>
              <a:rPr lang="fr-FR" dirty="0" err="1"/>
              <a:t>Negative</a:t>
            </a:r>
            <a:r>
              <a:rPr lang="fr-FR" dirty="0"/>
              <a:t> if the </a:t>
            </a:r>
            <a:r>
              <a:rPr lang="fr-FR" dirty="0" err="1"/>
              <a:t>current</a:t>
            </a:r>
            <a:r>
              <a:rPr lang="fr-FR" dirty="0"/>
              <a:t> instance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inferior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the </a:t>
            </a:r>
            <a:r>
              <a:rPr lang="fr-FR" dirty="0" err="1"/>
              <a:t>parameter</a:t>
            </a:r>
            <a:endParaRPr lang="fr-FR" dirty="0"/>
          </a:p>
          <a:p>
            <a:pPr lvl="1"/>
            <a:r>
              <a:rPr lang="fr-FR" dirty="0"/>
              <a:t>0 if </a:t>
            </a:r>
            <a:r>
              <a:rPr lang="fr-FR" dirty="0" err="1"/>
              <a:t>equal</a:t>
            </a:r>
            <a:endParaRPr lang="fr-FR" dirty="0"/>
          </a:p>
          <a:p>
            <a:pPr lvl="1"/>
            <a:r>
              <a:rPr lang="fr-FR" dirty="0"/>
              <a:t>Positive if the </a:t>
            </a:r>
            <a:r>
              <a:rPr lang="fr-FR" dirty="0" err="1"/>
              <a:t>current</a:t>
            </a:r>
            <a:r>
              <a:rPr lang="fr-FR" dirty="0"/>
              <a:t> instance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superior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the </a:t>
            </a:r>
            <a:r>
              <a:rPr lang="fr-FR" dirty="0" err="1"/>
              <a:t>parameter</a:t>
            </a:r>
            <a:endParaRPr lang="fr-FR" dirty="0"/>
          </a:p>
          <a:p>
            <a:r>
              <a:rPr lang="fr-FR" dirty="0" err="1"/>
              <a:t>Wrappers</a:t>
            </a:r>
            <a:r>
              <a:rPr lang="fr-FR" dirty="0"/>
              <a:t> and String </a:t>
            </a:r>
            <a:r>
              <a:rPr lang="fr-FR" dirty="0" err="1"/>
              <a:t>already</a:t>
            </a:r>
            <a:r>
              <a:rPr lang="fr-FR" dirty="0"/>
              <a:t> </a:t>
            </a:r>
            <a:r>
              <a:rPr lang="fr-FR" dirty="0" err="1"/>
              <a:t>implement</a:t>
            </a:r>
            <a:r>
              <a:rPr lang="fr-FR" dirty="0"/>
              <a:t> Comparable</a:t>
            </a:r>
          </a:p>
        </p:txBody>
      </p:sp>
      <p:sp>
        <p:nvSpPr>
          <p:cNvPr id="8" name="Rectangle à coins arrondis 4"/>
          <p:cNvSpPr/>
          <p:nvPr/>
        </p:nvSpPr>
        <p:spPr>
          <a:xfrm>
            <a:off x="179512" y="1345332"/>
            <a:ext cx="8785225" cy="57606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lvl="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</a:pPr>
            <a:r>
              <a:rPr lang="fr-FR" b="1" dirty="0" err="1">
                <a:solidFill>
                  <a:srgbClr val="990099"/>
                </a:solidFill>
                <a:latin typeface="Courier New"/>
                <a:cs typeface="Courier New"/>
              </a:rPr>
              <a:t>int</a:t>
            </a:r>
            <a:r>
              <a:rPr lang="fr-FR" b="1" dirty="0">
                <a:solidFill>
                  <a:srgbClr val="990099"/>
                </a:solidFill>
                <a:latin typeface="Courier New"/>
                <a:cs typeface="Courier New"/>
              </a:rPr>
              <a:t> </a:t>
            </a:r>
            <a:r>
              <a:rPr lang="fr-FR" b="1" dirty="0" err="1" smtClean="0">
                <a:latin typeface="Courier New"/>
                <a:cs typeface="Courier New"/>
              </a:rPr>
              <a:t>compareTo</a:t>
            </a:r>
            <a:r>
              <a:rPr lang="fr-FR" b="1" dirty="0" smtClean="0">
                <a:latin typeface="Courier New"/>
                <a:cs typeface="Courier New"/>
              </a:rPr>
              <a:t>(</a:t>
            </a:r>
            <a:r>
              <a:rPr lang="fr-FR" b="1" dirty="0" err="1" smtClean="0">
                <a:latin typeface="Courier New"/>
                <a:cs typeface="Courier New"/>
              </a:rPr>
              <a:t>ObjectType</a:t>
            </a:r>
            <a:r>
              <a:rPr lang="fr-FR" b="1" dirty="0" smtClean="0">
                <a:latin typeface="Courier New"/>
                <a:cs typeface="Courier New"/>
              </a:rPr>
              <a:t> e2)</a:t>
            </a:r>
            <a:r>
              <a:rPr lang="fr-FR" b="1" dirty="0">
                <a:latin typeface="Courier New"/>
                <a:cs typeface="Courier New"/>
              </a:rPr>
              <a:t>;</a:t>
            </a:r>
            <a:endParaRPr lang="fr-FR" b="1" dirty="0">
              <a:solidFill>
                <a:srgbClr val="169A23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079602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04048" y="0"/>
            <a:ext cx="4104456" cy="422565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bg1"/>
                </a:solidFill>
              </a:ln>
              <a:effectLst/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179388" y="49188"/>
            <a:ext cx="8785225" cy="518457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lvl="2" eaLnBrk="1" hangingPunct="1">
              <a:spcBef>
                <a:spcPts val="0"/>
              </a:spcBef>
              <a:spcAft>
                <a:spcPts val="600"/>
              </a:spcAft>
              <a:buClr>
                <a:schemeClr val="hlink"/>
              </a:buClr>
            </a:pPr>
            <a:endParaRPr lang="fr-FR" b="1" dirty="0" smtClean="0">
              <a:latin typeface="Courier New"/>
              <a:cs typeface="Courier New"/>
            </a:endParaRPr>
          </a:p>
        </p:txBody>
      </p:sp>
      <p:cxnSp>
        <p:nvCxnSpPr>
          <p:cNvPr id="7" name="Connecteur droit 6"/>
          <p:cNvCxnSpPr/>
          <p:nvPr/>
        </p:nvCxnSpPr>
        <p:spPr>
          <a:xfrm>
            <a:off x="1115616" y="72008"/>
            <a:ext cx="0" cy="516175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 rot="16200000">
            <a:off x="-1575102" y="2410643"/>
            <a:ext cx="4464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>
                <a:latin typeface="Calibri (Heading)"/>
                <a:cs typeface="Calibri (Heading)"/>
              </a:rPr>
              <a:t>Comparable </a:t>
            </a:r>
            <a:r>
              <a:rPr lang="fr-FR" sz="2400" b="1" dirty="0" err="1" smtClean="0">
                <a:latin typeface="Calibri (Heading)"/>
                <a:cs typeface="Calibri (Heading)"/>
              </a:rPr>
              <a:t>example</a:t>
            </a:r>
            <a:endParaRPr lang="fr-FR" sz="2400" b="1" dirty="0">
              <a:latin typeface="Calibri (Heading)"/>
              <a:cs typeface="Calibri (Heading)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1115616" y="72008"/>
            <a:ext cx="799288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public class Fruit </a:t>
            </a:r>
            <a:r>
              <a:rPr lang="fr-FR" dirty="0" err="1"/>
              <a:t>implements</a:t>
            </a:r>
            <a:r>
              <a:rPr lang="fr-FR" dirty="0"/>
              <a:t> Comparable&lt;Fruit&gt;{		</a:t>
            </a:r>
            <a:endParaRPr lang="fr-FR" dirty="0" smtClean="0"/>
          </a:p>
          <a:p>
            <a:r>
              <a:rPr lang="fr-FR" dirty="0" smtClean="0"/>
              <a:t>	</a:t>
            </a:r>
            <a:r>
              <a:rPr lang="fr-FR" dirty="0" err="1" smtClean="0"/>
              <a:t>private</a:t>
            </a:r>
            <a:r>
              <a:rPr lang="fr-FR" dirty="0" smtClean="0"/>
              <a:t> </a:t>
            </a:r>
            <a:r>
              <a:rPr lang="fr-FR" dirty="0"/>
              <a:t>String </a:t>
            </a:r>
            <a:r>
              <a:rPr lang="fr-FR" dirty="0" err="1"/>
              <a:t>fruitName</a:t>
            </a:r>
            <a:r>
              <a:rPr lang="fr-FR" dirty="0"/>
              <a:t>;	</a:t>
            </a:r>
            <a:endParaRPr lang="fr-FR" dirty="0" smtClean="0"/>
          </a:p>
          <a:p>
            <a:r>
              <a:rPr lang="fr-FR" dirty="0"/>
              <a:t>	</a:t>
            </a:r>
            <a:r>
              <a:rPr lang="fr-FR" dirty="0" err="1" smtClean="0"/>
              <a:t>private</a:t>
            </a:r>
            <a:r>
              <a:rPr lang="fr-FR" dirty="0" smtClean="0"/>
              <a:t> </a:t>
            </a:r>
            <a:r>
              <a:rPr lang="fr-FR" dirty="0"/>
              <a:t>String </a:t>
            </a:r>
            <a:r>
              <a:rPr lang="fr-FR" dirty="0" err="1"/>
              <a:t>fruitDesc</a:t>
            </a:r>
            <a:r>
              <a:rPr lang="fr-FR" dirty="0"/>
              <a:t>;	</a:t>
            </a:r>
            <a:endParaRPr lang="fr-FR" dirty="0" smtClean="0"/>
          </a:p>
          <a:p>
            <a:r>
              <a:rPr lang="fr-FR" dirty="0"/>
              <a:t>	</a:t>
            </a:r>
            <a:r>
              <a:rPr lang="fr-FR" dirty="0" err="1" smtClean="0"/>
              <a:t>private</a:t>
            </a:r>
            <a:r>
              <a:rPr lang="fr-FR" dirty="0" smtClean="0"/>
              <a:t> </a:t>
            </a:r>
            <a:r>
              <a:rPr lang="fr-FR" dirty="0" err="1"/>
              <a:t>int</a:t>
            </a:r>
            <a:r>
              <a:rPr lang="fr-FR" dirty="0"/>
              <a:t> </a:t>
            </a:r>
            <a:r>
              <a:rPr lang="fr-FR" dirty="0" err="1"/>
              <a:t>quantity</a:t>
            </a:r>
            <a:r>
              <a:rPr lang="fr-FR" dirty="0"/>
              <a:t>;		</a:t>
            </a:r>
            <a:endParaRPr lang="fr-FR" dirty="0" smtClean="0"/>
          </a:p>
          <a:p>
            <a:r>
              <a:rPr lang="fr-FR" dirty="0"/>
              <a:t>	</a:t>
            </a:r>
            <a:endParaRPr lang="fr-FR" dirty="0" smtClean="0"/>
          </a:p>
          <a:p>
            <a:r>
              <a:rPr lang="fr-FR" dirty="0"/>
              <a:t>	</a:t>
            </a:r>
            <a:r>
              <a:rPr lang="fr-FR" dirty="0" smtClean="0"/>
              <a:t>public </a:t>
            </a:r>
            <a:r>
              <a:rPr lang="fr-FR" dirty="0"/>
              <a:t>Fruit(String </a:t>
            </a:r>
            <a:r>
              <a:rPr lang="fr-FR" dirty="0" err="1"/>
              <a:t>fruitName</a:t>
            </a:r>
            <a:r>
              <a:rPr lang="fr-FR" dirty="0"/>
              <a:t>, String </a:t>
            </a:r>
            <a:r>
              <a:rPr lang="fr-FR" dirty="0" err="1"/>
              <a:t>fruitDesc</a:t>
            </a:r>
            <a:r>
              <a:rPr lang="fr-FR" dirty="0"/>
              <a:t>, </a:t>
            </a:r>
            <a:r>
              <a:rPr lang="fr-FR" dirty="0" err="1"/>
              <a:t>int</a:t>
            </a:r>
            <a:r>
              <a:rPr lang="fr-FR" dirty="0"/>
              <a:t> </a:t>
            </a:r>
            <a:r>
              <a:rPr lang="fr-FR" dirty="0" err="1"/>
              <a:t>quantity</a:t>
            </a:r>
            <a:r>
              <a:rPr lang="fr-FR" dirty="0"/>
              <a:t>) </a:t>
            </a:r>
            <a:r>
              <a:rPr lang="fr-FR" dirty="0" smtClean="0"/>
              <a:t>{</a:t>
            </a:r>
          </a:p>
          <a:p>
            <a:r>
              <a:rPr lang="fr-FR" dirty="0"/>
              <a:t>		super();		</a:t>
            </a:r>
            <a:endParaRPr lang="fr-FR" dirty="0" smtClean="0"/>
          </a:p>
          <a:p>
            <a:r>
              <a:rPr lang="fr-FR" dirty="0"/>
              <a:t>		</a:t>
            </a:r>
            <a:r>
              <a:rPr lang="fr-FR" dirty="0" err="1" smtClean="0"/>
              <a:t>this.fruitName</a:t>
            </a:r>
            <a:r>
              <a:rPr lang="fr-FR" dirty="0" smtClean="0"/>
              <a:t> </a:t>
            </a:r>
            <a:r>
              <a:rPr lang="fr-FR" dirty="0"/>
              <a:t>= </a:t>
            </a:r>
            <a:r>
              <a:rPr lang="fr-FR" dirty="0" err="1"/>
              <a:t>fruitName</a:t>
            </a:r>
            <a:r>
              <a:rPr lang="fr-FR" dirty="0" smtClean="0"/>
              <a:t>;</a:t>
            </a:r>
          </a:p>
          <a:p>
            <a:r>
              <a:rPr lang="fr-FR" dirty="0"/>
              <a:t>		</a:t>
            </a:r>
            <a:r>
              <a:rPr lang="fr-FR" dirty="0" err="1"/>
              <a:t>this.fruitDesc</a:t>
            </a:r>
            <a:r>
              <a:rPr lang="fr-FR" dirty="0"/>
              <a:t> = </a:t>
            </a:r>
            <a:r>
              <a:rPr lang="fr-FR" dirty="0" err="1"/>
              <a:t>fruitDesc</a:t>
            </a:r>
            <a:r>
              <a:rPr lang="fr-FR" dirty="0" smtClean="0"/>
              <a:t>;</a:t>
            </a:r>
          </a:p>
          <a:p>
            <a:r>
              <a:rPr lang="fr-FR" dirty="0"/>
              <a:t>		</a:t>
            </a:r>
            <a:r>
              <a:rPr lang="fr-FR" dirty="0" err="1"/>
              <a:t>this.quantity</a:t>
            </a:r>
            <a:r>
              <a:rPr lang="fr-FR" dirty="0"/>
              <a:t> = </a:t>
            </a:r>
            <a:r>
              <a:rPr lang="fr-FR" dirty="0" err="1"/>
              <a:t>quantity</a:t>
            </a:r>
            <a:r>
              <a:rPr lang="fr-FR" dirty="0"/>
              <a:t>;	</a:t>
            </a:r>
            <a:endParaRPr lang="fr-FR" dirty="0" smtClean="0"/>
          </a:p>
          <a:p>
            <a:r>
              <a:rPr lang="fr-FR" dirty="0" smtClean="0"/>
              <a:t>	}</a:t>
            </a:r>
            <a:r>
              <a:rPr lang="fr-FR" dirty="0"/>
              <a:t>		</a:t>
            </a:r>
            <a:endParaRPr lang="fr-FR" dirty="0" smtClean="0"/>
          </a:p>
          <a:p>
            <a:r>
              <a:rPr lang="fr-FR" dirty="0" smtClean="0"/>
              <a:t>	@</a:t>
            </a:r>
            <a:r>
              <a:rPr lang="fr-FR" dirty="0" err="1" smtClean="0"/>
              <a:t>Override</a:t>
            </a:r>
            <a:endParaRPr lang="fr-FR" dirty="0" smtClean="0"/>
          </a:p>
          <a:p>
            <a:r>
              <a:rPr lang="fr-FR" dirty="0" smtClean="0"/>
              <a:t>	public </a:t>
            </a:r>
            <a:r>
              <a:rPr lang="fr-FR" dirty="0" err="1"/>
              <a:t>int</a:t>
            </a:r>
            <a:r>
              <a:rPr lang="fr-FR" dirty="0"/>
              <a:t> </a:t>
            </a:r>
            <a:r>
              <a:rPr lang="fr-FR" dirty="0" err="1"/>
              <a:t>compareTo</a:t>
            </a:r>
            <a:r>
              <a:rPr lang="fr-FR" dirty="0"/>
              <a:t>(Fruit </a:t>
            </a:r>
            <a:r>
              <a:rPr lang="fr-FR" dirty="0" err="1"/>
              <a:t>compareFruit</a:t>
            </a:r>
            <a:r>
              <a:rPr lang="fr-FR" dirty="0"/>
              <a:t>) </a:t>
            </a:r>
            <a:r>
              <a:rPr lang="fr-FR" dirty="0" smtClean="0"/>
              <a:t>{</a:t>
            </a:r>
          </a:p>
          <a:p>
            <a:r>
              <a:rPr lang="fr-FR" dirty="0" smtClean="0"/>
              <a:t>		</a:t>
            </a:r>
            <a:r>
              <a:rPr lang="fr-FR" dirty="0" err="1" smtClean="0"/>
              <a:t>int</a:t>
            </a:r>
            <a:r>
              <a:rPr lang="fr-FR" dirty="0" smtClean="0"/>
              <a:t> </a:t>
            </a:r>
            <a:r>
              <a:rPr lang="fr-FR" dirty="0" err="1"/>
              <a:t>compareQuantity</a:t>
            </a:r>
            <a:r>
              <a:rPr lang="fr-FR" dirty="0"/>
              <a:t> = </a:t>
            </a:r>
            <a:r>
              <a:rPr lang="fr-FR" dirty="0" err="1"/>
              <a:t>compareFruit.getQuantity</a:t>
            </a:r>
            <a:r>
              <a:rPr lang="fr-FR" dirty="0"/>
              <a:t>(); 			</a:t>
            </a:r>
            <a:r>
              <a:rPr lang="fr-FR" dirty="0" smtClean="0"/>
              <a:t>//</a:t>
            </a:r>
            <a:r>
              <a:rPr lang="fr-FR" dirty="0" err="1"/>
              <a:t>ascending</a:t>
            </a:r>
            <a:r>
              <a:rPr lang="fr-FR" dirty="0"/>
              <a:t> </a:t>
            </a:r>
            <a:r>
              <a:rPr lang="fr-FR" dirty="0" err="1"/>
              <a:t>order</a:t>
            </a:r>
            <a:r>
              <a:rPr lang="fr-FR" dirty="0"/>
              <a:t>		</a:t>
            </a:r>
            <a:endParaRPr lang="fr-FR" dirty="0" smtClean="0"/>
          </a:p>
          <a:p>
            <a:r>
              <a:rPr lang="fr-FR" dirty="0"/>
              <a:t>	</a:t>
            </a:r>
            <a:r>
              <a:rPr lang="fr-FR" dirty="0" smtClean="0"/>
              <a:t>	return </a:t>
            </a:r>
            <a:r>
              <a:rPr lang="fr-FR" dirty="0" err="1"/>
              <a:t>this.quantity</a:t>
            </a:r>
            <a:r>
              <a:rPr lang="fr-FR" dirty="0"/>
              <a:t> - </a:t>
            </a:r>
            <a:r>
              <a:rPr lang="fr-FR" dirty="0" err="1"/>
              <a:t>compareQuantity</a:t>
            </a:r>
            <a:r>
              <a:rPr lang="fr-FR" dirty="0" smtClean="0"/>
              <a:t>;</a:t>
            </a:r>
          </a:p>
          <a:p>
            <a:r>
              <a:rPr lang="fr-FR" dirty="0"/>
              <a:t>	}	</a:t>
            </a:r>
            <a:endParaRPr lang="fr-FR" dirty="0" smtClean="0"/>
          </a:p>
          <a:p>
            <a:r>
              <a:rPr lang="fr-FR" dirty="0" smtClean="0"/>
              <a:t>}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40347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671888"/>
            <a:ext cx="7772400" cy="1135062"/>
          </a:xfrm>
        </p:spPr>
        <p:txBody>
          <a:bodyPr/>
          <a:lstStyle/>
          <a:p>
            <a:pPr>
              <a:defRPr/>
            </a:pPr>
            <a:r>
              <a:rPr lang="fr-FR" dirty="0" err="1" smtClean="0"/>
              <a:t>Arrays</a:t>
            </a:r>
            <a:r>
              <a:rPr lang="fr-FR" dirty="0" smtClean="0"/>
              <a:t> and collections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422525"/>
            <a:ext cx="7772400" cy="1249363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fr-FR" dirty="0" smtClean="0"/>
              <a:t>Collections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57308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>
          <a:xfrm>
            <a:off x="1116013" y="336550"/>
            <a:ext cx="7777162" cy="504825"/>
          </a:xfrm>
        </p:spPr>
        <p:txBody>
          <a:bodyPr/>
          <a:lstStyle/>
          <a:p>
            <a:r>
              <a:rPr lang="fr-FR" dirty="0" err="1" smtClean="0">
                <a:ea typeface="ＭＳ Ｐゴシック" pitchFamily="34" charset="-128"/>
              </a:rPr>
              <a:t>Presentation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err="1" smtClean="0">
                <a:ea typeface="ＭＳ Ｐゴシック" pitchFamily="34" charset="-128"/>
              </a:rPr>
              <a:t>Arrays</a:t>
            </a:r>
            <a:r>
              <a:rPr lang="fr-FR" dirty="0" smtClean="0">
                <a:ea typeface="ＭＳ Ｐゴシック" pitchFamily="34" charset="-128"/>
              </a:rPr>
              <a:t> and Collections</a:t>
            </a: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Espace réservé du contenu 2"/>
          <p:cNvSpPr>
            <a:spLocks noGrp="1"/>
          </p:cNvSpPr>
          <p:nvPr>
            <p:ph idx="1"/>
          </p:nvPr>
        </p:nvSpPr>
        <p:spPr>
          <a:xfrm>
            <a:off x="457200" y="1128713"/>
            <a:ext cx="8435975" cy="4230687"/>
          </a:xfrm>
        </p:spPr>
        <p:txBody>
          <a:bodyPr/>
          <a:lstStyle/>
          <a:p>
            <a:r>
              <a:rPr lang="fr-FR" dirty="0"/>
              <a:t>JDK </a:t>
            </a:r>
            <a:r>
              <a:rPr lang="fr-FR" dirty="0" err="1"/>
              <a:t>provide</a:t>
            </a:r>
            <a:r>
              <a:rPr lang="fr-FR" dirty="0"/>
              <a:t> </a:t>
            </a:r>
            <a:r>
              <a:rPr lang="fr-FR" dirty="0" err="1"/>
              <a:t>two</a:t>
            </a:r>
            <a:r>
              <a:rPr lang="fr-FR" dirty="0"/>
              <a:t> utility classes to </a:t>
            </a:r>
            <a:r>
              <a:rPr lang="fr-FR" dirty="0" err="1"/>
              <a:t>manipulate</a:t>
            </a:r>
            <a:r>
              <a:rPr lang="fr-FR" dirty="0"/>
              <a:t> </a:t>
            </a:r>
            <a:r>
              <a:rPr lang="fr-FR" dirty="0" err="1"/>
              <a:t>arrays</a:t>
            </a:r>
            <a:r>
              <a:rPr lang="fr-FR" dirty="0"/>
              <a:t> and collections (and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very</a:t>
            </a:r>
            <a:r>
              <a:rPr lang="fr-FR" dirty="0"/>
              <a:t> </a:t>
            </a:r>
            <a:r>
              <a:rPr lang="fr-FR" dirty="0" err="1"/>
              <a:t>easy</a:t>
            </a:r>
            <a:r>
              <a:rPr lang="fr-FR" dirty="0"/>
              <a:t> </a:t>
            </a:r>
            <a:r>
              <a:rPr lang="fr-FR" dirty="0" err="1"/>
              <a:t>names</a:t>
            </a:r>
            <a:r>
              <a:rPr lang="fr-FR" dirty="0"/>
              <a:t> </a:t>
            </a:r>
            <a:r>
              <a:rPr lang="fr-FR" dirty="0" smtClean="0">
                <a:sym typeface="Wingdings"/>
              </a:rPr>
              <a:t></a:t>
            </a:r>
            <a:r>
              <a:rPr lang="fr-FR" dirty="0" smtClean="0"/>
              <a:t>) </a:t>
            </a:r>
            <a:r>
              <a:rPr lang="fr-FR" dirty="0"/>
              <a:t>:</a:t>
            </a:r>
          </a:p>
          <a:p>
            <a:pPr lvl="1"/>
            <a:r>
              <a:rPr lang="fr-FR" b="1" dirty="0" err="1" smtClean="0"/>
              <a:t>Arrays</a:t>
            </a:r>
            <a:endParaRPr lang="fr-FR" b="1" dirty="0"/>
          </a:p>
          <a:p>
            <a:pPr lvl="1"/>
            <a:r>
              <a:rPr lang="fr-FR" b="1" dirty="0" smtClean="0"/>
              <a:t>Collections</a:t>
            </a:r>
          </a:p>
          <a:p>
            <a:pPr lvl="2"/>
            <a:endParaRPr lang="fr-FR" dirty="0"/>
          </a:p>
          <a:p>
            <a:r>
              <a:rPr lang="fr-FR" dirty="0" err="1"/>
              <a:t>Those</a:t>
            </a:r>
            <a:r>
              <a:rPr lang="fr-FR" dirty="0"/>
              <a:t> classes are </a:t>
            </a:r>
            <a:r>
              <a:rPr lang="fr-FR" dirty="0" err="1"/>
              <a:t>exclusively</a:t>
            </a:r>
            <a:r>
              <a:rPr lang="fr-FR" dirty="0"/>
              <a:t> </a:t>
            </a:r>
            <a:r>
              <a:rPr lang="fr-FR" dirty="0" err="1"/>
              <a:t>composed</a:t>
            </a:r>
            <a:r>
              <a:rPr lang="fr-FR" dirty="0"/>
              <a:t> of </a:t>
            </a:r>
            <a:r>
              <a:rPr lang="fr-FR" dirty="0" err="1"/>
              <a:t>static</a:t>
            </a:r>
            <a:r>
              <a:rPr lang="fr-FR" dirty="0"/>
              <a:t> </a:t>
            </a:r>
            <a:r>
              <a:rPr lang="fr-FR" dirty="0" err="1" smtClean="0"/>
              <a:t>methods</a:t>
            </a:r>
            <a:endParaRPr lang="fr-FR" dirty="0"/>
          </a:p>
          <a:p>
            <a:pPr lvl="1"/>
            <a:r>
              <a:rPr lang="fr-FR" dirty="0"/>
              <a:t>You </a:t>
            </a:r>
            <a:r>
              <a:rPr lang="fr-FR" dirty="0" err="1"/>
              <a:t>can’t</a:t>
            </a:r>
            <a:r>
              <a:rPr lang="fr-FR" dirty="0"/>
              <a:t> </a:t>
            </a:r>
            <a:r>
              <a:rPr lang="fr-FR" dirty="0" err="1"/>
              <a:t>create</a:t>
            </a:r>
            <a:r>
              <a:rPr lang="fr-FR" dirty="0"/>
              <a:t> instances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them</a:t>
            </a:r>
            <a:r>
              <a:rPr lang="fr-FR" dirty="0"/>
              <a:t> ! (Singleton</a:t>
            </a:r>
            <a:r>
              <a:rPr lang="fr-FR" dirty="0" smtClean="0"/>
              <a:t>)</a:t>
            </a:r>
            <a:endParaRPr lang="fr-FR" dirty="0"/>
          </a:p>
          <a:p>
            <a:r>
              <a:rPr lang="fr-FR" dirty="0"/>
              <a:t>Utility classes to </a:t>
            </a:r>
            <a:r>
              <a:rPr lang="fr-FR" dirty="0" err="1"/>
              <a:t>common</a:t>
            </a:r>
            <a:r>
              <a:rPr lang="fr-FR" dirty="0"/>
              <a:t> manipulations</a:t>
            </a:r>
          </a:p>
        </p:txBody>
      </p:sp>
    </p:spTree>
    <p:extLst>
      <p:ext uri="{BB962C8B-B14F-4D97-AF65-F5344CB8AC3E}">
        <p14:creationId xmlns:p14="http://schemas.microsoft.com/office/powerpoint/2010/main" val="280951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>
          <a:xfrm>
            <a:off x="1116013" y="336550"/>
            <a:ext cx="7777162" cy="504825"/>
          </a:xfrm>
        </p:spPr>
        <p:txBody>
          <a:bodyPr/>
          <a:lstStyle/>
          <a:p>
            <a:r>
              <a:rPr lang="fr-FR" dirty="0" smtClean="0">
                <a:ea typeface="ＭＳ Ｐゴシック" pitchFamily="34" charset="-128"/>
              </a:rPr>
              <a:t>Collections </a:t>
            </a:r>
            <a:r>
              <a:rPr lang="fr-FR" dirty="0" err="1" smtClean="0">
                <a:ea typeface="ＭＳ Ｐゴシック" pitchFamily="34" charset="-128"/>
              </a:rPr>
              <a:t>common</a:t>
            </a:r>
            <a:r>
              <a:rPr lang="fr-FR" dirty="0" smtClean="0">
                <a:ea typeface="ＭＳ Ｐゴシック" pitchFamily="34" charset="-128"/>
              </a:rPr>
              <a:t> </a:t>
            </a:r>
            <a:r>
              <a:rPr lang="fr-FR" dirty="0" err="1" smtClean="0">
                <a:ea typeface="ＭＳ Ｐゴシック" pitchFamily="34" charset="-128"/>
              </a:rPr>
              <a:t>methods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err="1" smtClean="0">
                <a:ea typeface="ＭＳ Ｐゴシック" pitchFamily="34" charset="-128"/>
              </a:rPr>
              <a:t>Arrays</a:t>
            </a:r>
            <a:r>
              <a:rPr lang="fr-FR" dirty="0" smtClean="0">
                <a:ea typeface="ＭＳ Ｐゴシック" pitchFamily="34" charset="-128"/>
              </a:rPr>
              <a:t> and Collections</a:t>
            </a: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Espace réservé du contenu 2"/>
          <p:cNvSpPr>
            <a:spLocks noGrp="1"/>
          </p:cNvSpPr>
          <p:nvPr>
            <p:ph idx="1"/>
          </p:nvPr>
        </p:nvSpPr>
        <p:spPr>
          <a:xfrm>
            <a:off x="457200" y="1128713"/>
            <a:ext cx="8435975" cy="4230687"/>
          </a:xfrm>
        </p:spPr>
        <p:txBody>
          <a:bodyPr/>
          <a:lstStyle/>
          <a:p>
            <a:r>
              <a:rPr lang="fr-FR" dirty="0" err="1"/>
              <a:t>static</a:t>
            </a:r>
            <a:r>
              <a:rPr lang="fr-FR" dirty="0"/>
              <a:t> </a:t>
            </a:r>
            <a:r>
              <a:rPr lang="fr-FR" dirty="0" err="1"/>
              <a:t>int</a:t>
            </a:r>
            <a:r>
              <a:rPr lang="fr-FR" dirty="0"/>
              <a:t> </a:t>
            </a:r>
            <a:r>
              <a:rPr lang="fr-FR" dirty="0" err="1"/>
              <a:t>binarySearch</a:t>
            </a:r>
            <a:r>
              <a:rPr lang="fr-FR" dirty="0"/>
              <a:t>(List&lt;</a:t>
            </a:r>
            <a:r>
              <a:rPr lang="fr-FR" dirty="0" err="1"/>
              <a:t>T</a:t>
            </a:r>
            <a:r>
              <a:rPr lang="fr-FR" dirty="0"/>
              <a:t>&gt;, </a:t>
            </a:r>
            <a:r>
              <a:rPr lang="fr-FR" dirty="0" err="1"/>
              <a:t>T</a:t>
            </a:r>
            <a:r>
              <a:rPr lang="fr-FR" dirty="0"/>
              <a:t>) :</a:t>
            </a:r>
          </a:p>
          <a:p>
            <a:pPr lvl="1"/>
            <a:r>
              <a:rPr lang="fr-FR" dirty="0" err="1"/>
              <a:t>Search</a:t>
            </a:r>
            <a:r>
              <a:rPr lang="fr-FR" dirty="0"/>
              <a:t> a “</a:t>
            </a:r>
            <a:r>
              <a:rPr lang="fr-FR" dirty="0" err="1"/>
              <a:t>sorted</a:t>
            </a:r>
            <a:r>
              <a:rPr lang="fr-FR" dirty="0"/>
              <a:t>” List for a </a:t>
            </a:r>
            <a:r>
              <a:rPr lang="fr-FR" dirty="0" err="1"/>
              <a:t>given</a:t>
            </a:r>
            <a:r>
              <a:rPr lang="fr-FR" dirty="0"/>
              <a:t> value, return an index</a:t>
            </a:r>
          </a:p>
          <a:p>
            <a:r>
              <a:rPr lang="fr-FR" dirty="0" err="1"/>
              <a:t>static</a:t>
            </a:r>
            <a:r>
              <a:rPr lang="fr-FR" dirty="0"/>
              <a:t> </a:t>
            </a:r>
            <a:r>
              <a:rPr lang="fr-FR" dirty="0" err="1"/>
              <a:t>void</a:t>
            </a:r>
            <a:r>
              <a:rPr lang="fr-FR" dirty="0"/>
              <a:t> reverse(List&lt;</a:t>
            </a:r>
            <a:r>
              <a:rPr lang="fr-FR" dirty="0" err="1"/>
              <a:t>T</a:t>
            </a:r>
            <a:r>
              <a:rPr lang="fr-FR" dirty="0"/>
              <a:t>&gt;) :</a:t>
            </a:r>
          </a:p>
          <a:p>
            <a:pPr lvl="1"/>
            <a:r>
              <a:rPr lang="fr-FR" dirty="0"/>
              <a:t>Reverse the </a:t>
            </a:r>
            <a:r>
              <a:rPr lang="fr-FR" dirty="0" err="1"/>
              <a:t>order</a:t>
            </a:r>
            <a:r>
              <a:rPr lang="fr-FR" dirty="0"/>
              <a:t> of </a:t>
            </a:r>
            <a:r>
              <a:rPr lang="fr-FR" dirty="0" err="1"/>
              <a:t>elements</a:t>
            </a:r>
            <a:r>
              <a:rPr lang="fr-FR" dirty="0"/>
              <a:t> in a </a:t>
            </a:r>
            <a:r>
              <a:rPr lang="fr-FR" dirty="0" smtClean="0"/>
              <a:t>List</a:t>
            </a:r>
          </a:p>
          <a:p>
            <a:r>
              <a:rPr lang="fr-FR" dirty="0" err="1"/>
              <a:t>static</a:t>
            </a:r>
            <a:r>
              <a:rPr lang="fr-FR" dirty="0"/>
              <a:t> </a:t>
            </a:r>
            <a:r>
              <a:rPr lang="fr-FR" dirty="0" err="1"/>
              <a:t>Comparator</a:t>
            </a:r>
            <a:r>
              <a:rPr lang="fr-FR" dirty="0"/>
              <a:t> </a:t>
            </a:r>
            <a:r>
              <a:rPr lang="fr-FR" dirty="0" err="1"/>
              <a:t>reverseOrder</a:t>
            </a:r>
            <a:r>
              <a:rPr lang="fr-FR" dirty="0"/>
              <a:t>(</a:t>
            </a:r>
            <a:r>
              <a:rPr lang="fr-FR" dirty="0" err="1"/>
              <a:t>Comparator</a:t>
            </a:r>
            <a:r>
              <a:rPr lang="fr-FR" dirty="0"/>
              <a:t>) :</a:t>
            </a:r>
          </a:p>
          <a:p>
            <a:pPr lvl="1"/>
            <a:r>
              <a:rPr lang="fr-FR" dirty="0"/>
              <a:t>Return a </a:t>
            </a:r>
            <a:r>
              <a:rPr lang="fr-FR" dirty="0" err="1"/>
              <a:t>Comparator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sorts the reverse of the one </a:t>
            </a:r>
            <a:r>
              <a:rPr lang="fr-FR" dirty="0" err="1"/>
              <a:t>passed</a:t>
            </a:r>
            <a:r>
              <a:rPr lang="fr-FR" dirty="0"/>
              <a:t> as </a:t>
            </a:r>
            <a:r>
              <a:rPr lang="fr-FR" dirty="0" err="1"/>
              <a:t>parameter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66842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>
          <a:xfrm>
            <a:off x="1116013" y="336550"/>
            <a:ext cx="7777162" cy="504825"/>
          </a:xfrm>
        </p:spPr>
        <p:txBody>
          <a:bodyPr/>
          <a:lstStyle/>
          <a:p>
            <a:r>
              <a:rPr lang="fr-FR" dirty="0" smtClean="0">
                <a:ea typeface="ＭＳ Ｐゴシック" pitchFamily="34" charset="-128"/>
              </a:rPr>
              <a:t>Collections </a:t>
            </a:r>
            <a:r>
              <a:rPr lang="fr-FR" dirty="0" err="1" smtClean="0">
                <a:ea typeface="ＭＳ Ｐゴシック" pitchFamily="34" charset="-128"/>
              </a:rPr>
              <a:t>common</a:t>
            </a:r>
            <a:r>
              <a:rPr lang="fr-FR" dirty="0" smtClean="0">
                <a:ea typeface="ＭＳ Ｐゴシック" pitchFamily="34" charset="-128"/>
              </a:rPr>
              <a:t> </a:t>
            </a:r>
            <a:r>
              <a:rPr lang="fr-FR" dirty="0" err="1" smtClean="0">
                <a:ea typeface="ＭＳ Ｐゴシック" pitchFamily="34" charset="-128"/>
              </a:rPr>
              <a:t>methods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err="1" smtClean="0">
                <a:ea typeface="ＭＳ Ｐゴシック" pitchFamily="34" charset="-128"/>
              </a:rPr>
              <a:t>Arrays</a:t>
            </a:r>
            <a:r>
              <a:rPr lang="fr-FR" dirty="0" smtClean="0">
                <a:ea typeface="ＭＳ Ｐゴシック" pitchFamily="34" charset="-128"/>
              </a:rPr>
              <a:t> and Collections</a:t>
            </a: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Espace réservé du contenu 2"/>
          <p:cNvSpPr>
            <a:spLocks noGrp="1"/>
          </p:cNvSpPr>
          <p:nvPr>
            <p:ph idx="1"/>
          </p:nvPr>
        </p:nvSpPr>
        <p:spPr>
          <a:xfrm>
            <a:off x="457200" y="1128713"/>
            <a:ext cx="8435975" cy="4230687"/>
          </a:xfrm>
        </p:spPr>
        <p:txBody>
          <a:bodyPr/>
          <a:lstStyle/>
          <a:p>
            <a:r>
              <a:rPr lang="fr-FR" dirty="0" err="1"/>
              <a:t>static</a:t>
            </a:r>
            <a:r>
              <a:rPr lang="fr-FR" dirty="0"/>
              <a:t> </a:t>
            </a:r>
            <a:r>
              <a:rPr lang="fr-FR" dirty="0" err="1"/>
              <a:t>void</a:t>
            </a:r>
            <a:r>
              <a:rPr lang="fr-FR" dirty="0"/>
              <a:t> sort(List&lt;</a:t>
            </a:r>
            <a:r>
              <a:rPr lang="fr-FR" dirty="0" err="1"/>
              <a:t>T</a:t>
            </a:r>
            <a:r>
              <a:rPr lang="fr-FR" dirty="0"/>
              <a:t>&gt;, </a:t>
            </a:r>
            <a:r>
              <a:rPr lang="fr-FR" dirty="0" err="1"/>
              <a:t>Comparator</a:t>
            </a:r>
            <a:r>
              <a:rPr lang="fr-FR" dirty="0"/>
              <a:t>) :</a:t>
            </a:r>
          </a:p>
          <a:p>
            <a:pPr lvl="1"/>
            <a:r>
              <a:rPr lang="fr-FR" dirty="0"/>
              <a:t>Sort a </a:t>
            </a:r>
            <a:r>
              <a:rPr lang="fr-FR" dirty="0" err="1"/>
              <a:t>list</a:t>
            </a:r>
            <a:r>
              <a:rPr lang="fr-FR" dirty="0"/>
              <a:t> by a </a:t>
            </a:r>
            <a:r>
              <a:rPr lang="fr-FR" dirty="0" err="1" smtClean="0"/>
              <a:t>Comparator</a:t>
            </a:r>
            <a:endParaRPr lang="fr-FR" dirty="0" smtClean="0"/>
          </a:p>
          <a:p>
            <a:pPr lvl="1"/>
            <a:endParaRPr lang="fr-FR" dirty="0"/>
          </a:p>
          <a:p>
            <a:r>
              <a:rPr lang="fr-FR" dirty="0"/>
              <a:t>For more, look </a:t>
            </a:r>
            <a:r>
              <a:rPr lang="fr-FR" dirty="0" err="1"/>
              <a:t>at</a:t>
            </a:r>
            <a:r>
              <a:rPr lang="fr-FR" dirty="0"/>
              <a:t> the </a:t>
            </a:r>
            <a:r>
              <a:rPr lang="fr-FR" dirty="0" err="1"/>
              <a:t>Javadoc</a:t>
            </a:r>
            <a:r>
              <a:rPr lang="fr-FR" dirty="0"/>
              <a:t> :</a:t>
            </a:r>
          </a:p>
          <a:p>
            <a:pPr marL="0" indent="0" algn="ctr">
              <a:buNone/>
            </a:pPr>
            <a:r>
              <a:rPr lang="fr-FR" sz="2400" dirty="0"/>
              <a:t>http://</a:t>
            </a:r>
            <a:r>
              <a:rPr lang="fr-FR" sz="2400" dirty="0" err="1"/>
              <a:t>download.oracle.com</a:t>
            </a:r>
            <a:r>
              <a:rPr lang="fr-FR" sz="2400" dirty="0"/>
              <a:t>/</a:t>
            </a:r>
            <a:r>
              <a:rPr lang="fr-FR" sz="2400" dirty="0" err="1"/>
              <a:t>javase</a:t>
            </a:r>
            <a:r>
              <a:rPr lang="fr-FR" sz="2400" dirty="0"/>
              <a:t>/6/docs/api/java/</a:t>
            </a:r>
            <a:r>
              <a:rPr lang="fr-FR" sz="2400" dirty="0" err="1"/>
              <a:t>util</a:t>
            </a:r>
            <a:r>
              <a:rPr lang="fr-FR" sz="2400" dirty="0"/>
              <a:t>/</a:t>
            </a:r>
            <a:r>
              <a:rPr lang="fr-FR" sz="2400" dirty="0" err="1"/>
              <a:t>Collections.html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353176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>
          <a:xfrm>
            <a:off x="1116013" y="336550"/>
            <a:ext cx="7777162" cy="504825"/>
          </a:xfrm>
        </p:spPr>
        <p:txBody>
          <a:bodyPr/>
          <a:lstStyle/>
          <a:p>
            <a:r>
              <a:rPr lang="fr-FR" dirty="0" err="1" smtClean="0">
                <a:ea typeface="ＭＳ Ｐゴシック" pitchFamily="34" charset="-128"/>
              </a:rPr>
              <a:t>Arrays</a:t>
            </a:r>
            <a:r>
              <a:rPr lang="fr-FR" dirty="0" smtClean="0">
                <a:ea typeface="ＭＳ Ｐゴシック" pitchFamily="34" charset="-128"/>
              </a:rPr>
              <a:t> </a:t>
            </a:r>
            <a:r>
              <a:rPr lang="fr-FR" dirty="0" err="1" smtClean="0">
                <a:ea typeface="ＭＳ Ｐゴシック" pitchFamily="34" charset="-128"/>
              </a:rPr>
              <a:t>common</a:t>
            </a:r>
            <a:r>
              <a:rPr lang="fr-FR" dirty="0" smtClean="0">
                <a:ea typeface="ＭＳ Ｐゴシック" pitchFamily="34" charset="-128"/>
              </a:rPr>
              <a:t> </a:t>
            </a:r>
            <a:r>
              <a:rPr lang="fr-FR" dirty="0" err="1" smtClean="0">
                <a:ea typeface="ＭＳ Ｐゴシック" pitchFamily="34" charset="-128"/>
              </a:rPr>
              <a:t>methods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err="1" smtClean="0">
                <a:ea typeface="ＭＳ Ｐゴシック" pitchFamily="34" charset="-128"/>
              </a:rPr>
              <a:t>Arrays</a:t>
            </a:r>
            <a:r>
              <a:rPr lang="fr-FR" dirty="0" smtClean="0">
                <a:ea typeface="ＭＳ Ｐゴシック" pitchFamily="34" charset="-128"/>
              </a:rPr>
              <a:t> and Collections</a:t>
            </a: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Espace réservé du contenu 2"/>
          <p:cNvSpPr>
            <a:spLocks noGrp="1"/>
          </p:cNvSpPr>
          <p:nvPr>
            <p:ph idx="1"/>
          </p:nvPr>
        </p:nvSpPr>
        <p:spPr>
          <a:xfrm>
            <a:off x="457200" y="1128713"/>
            <a:ext cx="8435975" cy="4230687"/>
          </a:xfrm>
        </p:spPr>
        <p:txBody>
          <a:bodyPr/>
          <a:lstStyle/>
          <a:p>
            <a:r>
              <a:rPr lang="fr-FR" dirty="0" err="1"/>
              <a:t>static</a:t>
            </a:r>
            <a:r>
              <a:rPr lang="fr-FR" dirty="0"/>
              <a:t> List </a:t>
            </a:r>
            <a:r>
              <a:rPr lang="fr-FR" dirty="0" err="1"/>
              <a:t>asList</a:t>
            </a:r>
            <a:r>
              <a:rPr lang="fr-FR" dirty="0"/>
              <a:t>(</a:t>
            </a:r>
            <a:r>
              <a:rPr lang="fr-FR" dirty="0" err="1"/>
              <a:t>T</a:t>
            </a:r>
            <a:r>
              <a:rPr lang="fr-FR" dirty="0"/>
              <a:t>[]) :</a:t>
            </a:r>
          </a:p>
          <a:p>
            <a:pPr lvl="1"/>
            <a:r>
              <a:rPr lang="fr-FR" dirty="0" err="1"/>
              <a:t>Convert</a:t>
            </a:r>
            <a:r>
              <a:rPr lang="fr-FR" dirty="0"/>
              <a:t> an </a:t>
            </a:r>
            <a:r>
              <a:rPr lang="fr-FR" dirty="0" err="1"/>
              <a:t>array</a:t>
            </a:r>
            <a:r>
              <a:rPr lang="fr-FR" dirty="0"/>
              <a:t> to a List</a:t>
            </a:r>
          </a:p>
          <a:p>
            <a:r>
              <a:rPr lang="fr-FR" dirty="0" err="1"/>
              <a:t>static</a:t>
            </a:r>
            <a:r>
              <a:rPr lang="fr-FR" dirty="0"/>
              <a:t> </a:t>
            </a:r>
            <a:r>
              <a:rPr lang="fr-FR" dirty="0" err="1"/>
              <a:t>int</a:t>
            </a:r>
            <a:r>
              <a:rPr lang="fr-FR" dirty="0"/>
              <a:t> </a:t>
            </a:r>
            <a:r>
              <a:rPr lang="fr-FR" dirty="0" err="1"/>
              <a:t>binarySearch</a:t>
            </a:r>
            <a:r>
              <a:rPr lang="fr-FR" dirty="0"/>
              <a:t>(Object[], Object) :</a:t>
            </a:r>
          </a:p>
          <a:p>
            <a:pPr lvl="1"/>
            <a:r>
              <a:rPr lang="fr-FR" dirty="0" err="1"/>
              <a:t>Search</a:t>
            </a:r>
            <a:r>
              <a:rPr lang="fr-FR" dirty="0"/>
              <a:t> a </a:t>
            </a:r>
            <a:r>
              <a:rPr lang="fr-FR" dirty="0" err="1"/>
              <a:t>sorted</a:t>
            </a:r>
            <a:r>
              <a:rPr lang="fr-FR" dirty="0"/>
              <a:t> </a:t>
            </a:r>
            <a:r>
              <a:rPr lang="fr-FR" dirty="0" err="1"/>
              <a:t>array</a:t>
            </a:r>
            <a:r>
              <a:rPr lang="fr-FR" dirty="0"/>
              <a:t> for a </a:t>
            </a:r>
            <a:r>
              <a:rPr lang="fr-FR" dirty="0" err="1"/>
              <a:t>given</a:t>
            </a:r>
            <a:r>
              <a:rPr lang="fr-FR" dirty="0"/>
              <a:t> value, return an index</a:t>
            </a:r>
          </a:p>
          <a:p>
            <a:r>
              <a:rPr lang="fr-FR" dirty="0" err="1"/>
              <a:t>static</a:t>
            </a:r>
            <a:r>
              <a:rPr lang="fr-FR" dirty="0"/>
              <a:t> </a:t>
            </a:r>
            <a:r>
              <a:rPr lang="fr-FR" dirty="0" err="1"/>
              <a:t>void</a:t>
            </a:r>
            <a:r>
              <a:rPr lang="fr-FR" dirty="0"/>
              <a:t> sort(Object[], </a:t>
            </a:r>
            <a:r>
              <a:rPr lang="fr-FR" dirty="0" err="1"/>
              <a:t>Comparator</a:t>
            </a:r>
            <a:r>
              <a:rPr lang="fr-FR" dirty="0"/>
              <a:t>) :</a:t>
            </a:r>
          </a:p>
          <a:p>
            <a:pPr lvl="1"/>
            <a:r>
              <a:rPr lang="fr-FR" dirty="0"/>
              <a:t>Sort an </a:t>
            </a:r>
            <a:r>
              <a:rPr lang="fr-FR" dirty="0" err="1"/>
              <a:t>array</a:t>
            </a:r>
            <a:r>
              <a:rPr lang="fr-FR" dirty="0"/>
              <a:t> by a </a:t>
            </a:r>
            <a:r>
              <a:rPr lang="fr-FR" dirty="0" err="1"/>
              <a:t>Comparator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02847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Exercises</a:t>
            </a:r>
            <a:r>
              <a:rPr lang="fr-FR" dirty="0" smtClean="0"/>
              <a:t> - Collections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128713"/>
            <a:ext cx="9144000" cy="4230687"/>
          </a:xfrm>
        </p:spPr>
        <p:txBody>
          <a:bodyPr/>
          <a:lstStyle/>
          <a:p>
            <a:r>
              <a:rPr lang="fr-FR" dirty="0" smtClean="0"/>
              <a:t>- </a:t>
            </a:r>
            <a:r>
              <a:rPr lang="fr-FR" dirty="0" err="1" smtClean="0"/>
              <a:t>Create</a:t>
            </a:r>
            <a:r>
              <a:rPr lang="fr-FR" dirty="0" smtClean="0"/>
              <a:t> a new </a:t>
            </a:r>
            <a:r>
              <a:rPr lang="fr-FR" dirty="0" err="1" smtClean="0"/>
              <a:t>project</a:t>
            </a:r>
            <a:r>
              <a:rPr lang="fr-FR" dirty="0" smtClean="0"/>
              <a:t> </a:t>
            </a:r>
            <a:r>
              <a:rPr lang="fr-FR" dirty="0" err="1" smtClean="0"/>
              <a:t>ExerciseCollectionProject</a:t>
            </a:r>
            <a:endParaRPr lang="fr-FR" dirty="0" smtClean="0"/>
          </a:p>
          <a:p>
            <a:pPr lvl="1"/>
            <a:r>
              <a:rPr lang="fr-FR" dirty="0" err="1" smtClean="0"/>
              <a:t>Create</a:t>
            </a:r>
            <a:r>
              <a:rPr lang="fr-FR" dirty="0" smtClean="0"/>
              <a:t> a new JavaBean class </a:t>
            </a:r>
            <a:r>
              <a:rPr lang="fr-FR" dirty="0" err="1" smtClean="0"/>
              <a:t>named</a:t>
            </a:r>
            <a:r>
              <a:rPr lang="fr-FR" dirty="0" smtClean="0"/>
              <a:t> </a:t>
            </a:r>
            <a:r>
              <a:rPr lang="fr-FR" dirty="0" err="1" smtClean="0"/>
              <a:t>Student</a:t>
            </a:r>
            <a:endParaRPr lang="fr-FR" dirty="0" smtClean="0"/>
          </a:p>
          <a:p>
            <a:pPr lvl="2"/>
            <a:r>
              <a:rPr lang="fr-FR" dirty="0" smtClean="0"/>
              <a:t>It has 4 attributs : long id, String </a:t>
            </a:r>
            <a:r>
              <a:rPr lang="fr-FR" dirty="0" err="1" smtClean="0"/>
              <a:t>name</a:t>
            </a:r>
            <a:r>
              <a:rPr lang="fr-FR" dirty="0" smtClean="0"/>
              <a:t>, char </a:t>
            </a:r>
            <a:r>
              <a:rPr lang="fr-FR" dirty="0" err="1" smtClean="0"/>
              <a:t>gender</a:t>
            </a:r>
            <a:r>
              <a:rPr lang="fr-FR" dirty="0" smtClean="0"/>
              <a:t>, double </a:t>
            </a:r>
            <a:r>
              <a:rPr lang="fr-FR" dirty="0" err="1" smtClean="0"/>
              <a:t>averageGrade</a:t>
            </a:r>
            <a:endParaRPr lang="fr-FR" dirty="0" smtClean="0"/>
          </a:p>
          <a:p>
            <a:pPr lvl="1"/>
            <a:r>
              <a:rPr lang="fr-FR" dirty="0" err="1" smtClean="0"/>
              <a:t>Create</a:t>
            </a:r>
            <a:r>
              <a:rPr lang="fr-FR" dirty="0" smtClean="0"/>
              <a:t> a class </a:t>
            </a:r>
            <a:r>
              <a:rPr lang="fr-FR" dirty="0" err="1" smtClean="0"/>
              <a:t>named</a:t>
            </a:r>
            <a:r>
              <a:rPr lang="fr-FR" dirty="0" smtClean="0"/>
              <a:t> </a:t>
            </a:r>
            <a:r>
              <a:rPr lang="fr-FR" dirty="0" err="1" smtClean="0"/>
              <a:t>Launcher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contains</a:t>
            </a:r>
            <a:r>
              <a:rPr lang="fr-FR" dirty="0" smtClean="0"/>
              <a:t> the main </a:t>
            </a:r>
            <a:r>
              <a:rPr lang="fr-FR" dirty="0" err="1" smtClean="0"/>
              <a:t>method</a:t>
            </a:r>
            <a:endParaRPr lang="fr-FR" dirty="0" smtClean="0"/>
          </a:p>
          <a:p>
            <a:pPr lvl="2"/>
            <a:r>
              <a:rPr lang="fr-FR" dirty="0" err="1" smtClean="0"/>
              <a:t>Instanciate</a:t>
            </a:r>
            <a:r>
              <a:rPr lang="fr-FR" dirty="0" smtClean="0"/>
              <a:t> five </a:t>
            </a:r>
            <a:r>
              <a:rPr lang="fr-FR" dirty="0" err="1" smtClean="0"/>
              <a:t>students</a:t>
            </a:r>
            <a:r>
              <a:rPr lang="fr-FR" dirty="0" smtClean="0"/>
              <a:t> and store </a:t>
            </a:r>
            <a:r>
              <a:rPr lang="fr-FR" dirty="0" err="1" smtClean="0"/>
              <a:t>them</a:t>
            </a:r>
            <a:r>
              <a:rPr lang="fr-FR" dirty="0" smtClean="0"/>
              <a:t> in a </a:t>
            </a:r>
            <a:r>
              <a:rPr lang="fr-FR" dirty="0" err="1" smtClean="0"/>
              <a:t>sorted</a:t>
            </a:r>
            <a:r>
              <a:rPr lang="fr-FR" dirty="0" smtClean="0"/>
              <a:t> </a:t>
            </a:r>
            <a:r>
              <a:rPr lang="fr-FR" dirty="0" err="1" smtClean="0"/>
              <a:t>list</a:t>
            </a:r>
            <a:r>
              <a:rPr lang="fr-FR" dirty="0" smtClean="0"/>
              <a:t> (</a:t>
            </a:r>
            <a:r>
              <a:rPr lang="fr-FR" dirty="0" err="1" smtClean="0"/>
              <a:t>ArrayList</a:t>
            </a:r>
            <a:r>
              <a:rPr lang="fr-FR" dirty="0" smtClean="0"/>
              <a:t> </a:t>
            </a:r>
            <a:r>
              <a:rPr lang="fr-FR" dirty="0" err="1" smtClean="0"/>
              <a:t>e.g</a:t>
            </a:r>
            <a:r>
              <a:rPr lang="fr-FR" dirty="0" smtClean="0"/>
              <a:t>.)</a:t>
            </a:r>
          </a:p>
          <a:p>
            <a:pPr lvl="2"/>
            <a:r>
              <a:rPr lang="fr-FR" dirty="0" smtClean="0"/>
              <a:t>Use the </a:t>
            </a:r>
            <a:r>
              <a:rPr lang="fr-FR" dirty="0" err="1" smtClean="0"/>
              <a:t>two</a:t>
            </a:r>
            <a:r>
              <a:rPr lang="fr-FR" dirty="0" smtClean="0"/>
              <a:t> </a:t>
            </a:r>
            <a:r>
              <a:rPr lang="fr-FR" dirty="0" err="1" smtClean="0"/>
              <a:t>sorting</a:t>
            </a:r>
            <a:r>
              <a:rPr lang="fr-FR" dirty="0"/>
              <a:t> </a:t>
            </a:r>
            <a:r>
              <a:rPr lang="fr-FR" dirty="0" err="1" smtClean="0"/>
              <a:t>strategies</a:t>
            </a:r>
            <a:r>
              <a:rPr lang="fr-FR" dirty="0" smtClean="0"/>
              <a:t> </a:t>
            </a:r>
            <a:r>
              <a:rPr lang="fr-FR" dirty="0" err="1" smtClean="0"/>
              <a:t>you</a:t>
            </a:r>
            <a:r>
              <a:rPr lang="fr-FR" dirty="0" smtClean="0"/>
              <a:t> have </a:t>
            </a:r>
            <a:r>
              <a:rPr lang="fr-FR" dirty="0" err="1" smtClean="0"/>
              <a:t>learned</a:t>
            </a:r>
            <a:r>
              <a:rPr lang="fr-FR" dirty="0" smtClean="0"/>
              <a:t> in the class in </a:t>
            </a:r>
            <a:r>
              <a:rPr lang="fr-FR" dirty="0" err="1" smtClean="0"/>
              <a:t>order</a:t>
            </a:r>
            <a:r>
              <a:rPr lang="fr-FR" dirty="0" smtClean="0"/>
              <a:t> to sort the </a:t>
            </a:r>
            <a:r>
              <a:rPr lang="fr-FR" dirty="0" err="1" smtClean="0"/>
              <a:t>list</a:t>
            </a:r>
            <a:r>
              <a:rPr lang="fr-FR" dirty="0" smtClean="0"/>
              <a:t> </a:t>
            </a:r>
            <a:r>
              <a:rPr lang="fr-FR" dirty="0" err="1" smtClean="0"/>
              <a:t>using</a:t>
            </a:r>
            <a:r>
              <a:rPr lang="fr-FR" dirty="0" smtClean="0"/>
              <a:t> the </a:t>
            </a:r>
            <a:r>
              <a:rPr lang="fr-FR" dirty="0" err="1" smtClean="0"/>
              <a:t>student’s</a:t>
            </a:r>
            <a:r>
              <a:rPr lang="fr-FR" dirty="0" smtClean="0"/>
              <a:t> </a:t>
            </a:r>
            <a:r>
              <a:rPr lang="fr-FR" dirty="0" err="1" smtClean="0"/>
              <a:t>average</a:t>
            </a:r>
            <a:r>
              <a:rPr lang="fr-FR" dirty="0" smtClean="0"/>
              <a:t> grade.</a:t>
            </a:r>
          </a:p>
          <a:p>
            <a:pPr lvl="1"/>
            <a:r>
              <a:rPr lang="fr-FR" dirty="0" err="1" smtClean="0"/>
              <a:t>Print</a:t>
            </a:r>
            <a:r>
              <a:rPr lang="fr-FR" dirty="0" smtClean="0"/>
              <a:t> </a:t>
            </a:r>
            <a:r>
              <a:rPr lang="fr-FR" dirty="0" err="1" smtClean="0"/>
              <a:t>inside</a:t>
            </a:r>
            <a:r>
              <a:rPr lang="fr-FR" dirty="0" smtClean="0"/>
              <a:t> the console </a:t>
            </a:r>
            <a:r>
              <a:rPr lang="fr-FR" dirty="0" err="1" smtClean="0"/>
              <a:t>your</a:t>
            </a:r>
            <a:r>
              <a:rPr lang="fr-FR" dirty="0" smtClean="0"/>
              <a:t> </a:t>
            </a:r>
            <a:r>
              <a:rPr lang="fr-FR" dirty="0" err="1" smtClean="0"/>
              <a:t>list</a:t>
            </a:r>
            <a:r>
              <a:rPr lang="fr-FR" dirty="0" smtClean="0"/>
              <a:t> </a:t>
            </a:r>
            <a:r>
              <a:rPr lang="fr-FR" dirty="0" err="1" smtClean="0"/>
              <a:t>forward</a:t>
            </a:r>
            <a:r>
              <a:rPr lang="fr-FR" dirty="0" smtClean="0"/>
              <a:t> and </a:t>
            </a:r>
            <a:r>
              <a:rPr lang="fr-FR" dirty="0" err="1" smtClean="0"/>
              <a:t>backward</a:t>
            </a:r>
            <a:r>
              <a:rPr lang="fr-FR" dirty="0" smtClean="0"/>
              <a:t> </a:t>
            </a:r>
            <a:r>
              <a:rPr lang="fr-FR" dirty="0" err="1" smtClean="0"/>
              <a:t>using</a:t>
            </a:r>
            <a:r>
              <a:rPr lang="fr-FR" dirty="0" smtClean="0"/>
              <a:t> a </a:t>
            </a:r>
            <a:r>
              <a:rPr lang="fr-FR" dirty="0" err="1" smtClean="0"/>
              <a:t>listIterator</a:t>
            </a:r>
            <a:endParaRPr lang="fr-FR" dirty="0" smtClean="0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err="1">
                <a:ea typeface="ＭＳ Ｐゴシック" pitchFamily="34" charset="-128"/>
              </a:rPr>
              <a:t>Arrays</a:t>
            </a:r>
            <a:r>
              <a:rPr lang="fr-FR" dirty="0">
                <a:ea typeface="ＭＳ Ｐゴシック" pitchFamily="34" charset="-128"/>
              </a:rPr>
              <a:t> and Collections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15405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>
          <a:xfrm>
            <a:off x="1116013" y="336550"/>
            <a:ext cx="7777162" cy="504825"/>
          </a:xfrm>
        </p:spPr>
        <p:txBody>
          <a:bodyPr/>
          <a:lstStyle/>
          <a:p>
            <a:r>
              <a:rPr lang="fr-FR" dirty="0" err="1" smtClean="0">
                <a:ea typeface="ＭＳ Ｐゴシック" pitchFamily="34" charset="-128"/>
              </a:rPr>
              <a:t>Why</a:t>
            </a:r>
            <a:r>
              <a:rPr lang="fr-FR" dirty="0" smtClean="0">
                <a:ea typeface="ＭＳ Ｐゴシック" pitchFamily="34" charset="-128"/>
              </a:rPr>
              <a:t> Collections</a:t>
            </a: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1128713"/>
            <a:ext cx="8280920" cy="4230687"/>
          </a:xfrm>
        </p:spPr>
        <p:txBody>
          <a:bodyPr/>
          <a:lstStyle/>
          <a:p>
            <a:r>
              <a:rPr lang="en-US" dirty="0">
                <a:ea typeface="ＭＳ Ｐゴシック" pitchFamily="34" charset="-128"/>
              </a:rPr>
              <a:t>In programming we need :</a:t>
            </a:r>
          </a:p>
          <a:p>
            <a:pPr lvl="1"/>
            <a:r>
              <a:rPr lang="en-US" dirty="0">
                <a:ea typeface="ＭＳ Ｐゴシック" pitchFamily="34" charset="-128"/>
              </a:rPr>
              <a:t>To store elements</a:t>
            </a:r>
          </a:p>
          <a:p>
            <a:pPr lvl="2"/>
            <a:r>
              <a:rPr lang="en-US" dirty="0">
                <a:ea typeface="ＭＳ Ｐゴシック" pitchFamily="34" charset="-128"/>
              </a:rPr>
              <a:t>Cards lists, properties, …</a:t>
            </a:r>
          </a:p>
          <a:p>
            <a:pPr lvl="1"/>
            <a:r>
              <a:rPr lang="en-US" dirty="0">
                <a:ea typeface="ＭＳ Ｐゴシック" pitchFamily="34" charset="-128"/>
              </a:rPr>
              <a:t>To manipulate whole elements</a:t>
            </a:r>
          </a:p>
          <a:p>
            <a:pPr lvl="2"/>
            <a:r>
              <a:rPr lang="en-US" dirty="0">
                <a:ea typeface="ＭＳ Ｐゴシック" pitchFamily="34" charset="-128"/>
              </a:rPr>
              <a:t>Retrieve all Campus Booster students</a:t>
            </a:r>
          </a:p>
          <a:p>
            <a:pPr lvl="1"/>
            <a:r>
              <a:rPr lang="en-US" dirty="0">
                <a:ea typeface="ＭＳ Ｐゴシック" pitchFamily="34" charset="-128"/>
              </a:rPr>
              <a:t>To link some elements with others</a:t>
            </a:r>
          </a:p>
          <a:p>
            <a:pPr lvl="2"/>
            <a:r>
              <a:rPr lang="en-US" dirty="0">
                <a:ea typeface="ＭＳ Ｐゴシック" pitchFamily="34" charset="-128"/>
              </a:rPr>
              <a:t>A property has a value</a:t>
            </a:r>
          </a:p>
          <a:p>
            <a:pPr lvl="1"/>
            <a:r>
              <a:rPr lang="en-US" dirty="0">
                <a:ea typeface="ＭＳ Ｐゴシック" pitchFamily="34" charset="-128"/>
              </a:rPr>
              <a:t>An adapted management, easy and powerful</a:t>
            </a:r>
          </a:p>
          <a:p>
            <a:pPr lvl="2"/>
            <a:r>
              <a:rPr lang="en-US" dirty="0">
                <a:ea typeface="ＭＳ Ｐゴシック" pitchFamily="34" charset="-128"/>
              </a:rPr>
              <a:t>Read quickly all stored data</a:t>
            </a:r>
          </a:p>
          <a:p>
            <a:pPr lvl="2"/>
            <a:r>
              <a:rPr lang="en-US" dirty="0">
                <a:ea typeface="ＭＳ Ｐゴシック" pitchFamily="34" charset="-128"/>
              </a:rPr>
              <a:t>Insert quickly data…</a:t>
            </a: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err="1" smtClean="0">
                <a:ea typeface="ＭＳ Ｐゴシック" pitchFamily="34" charset="-128"/>
              </a:rPr>
              <a:t>Presentation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>
          <a:xfrm>
            <a:off x="1116013" y="336550"/>
            <a:ext cx="7777162" cy="504825"/>
          </a:xfrm>
        </p:spPr>
        <p:txBody>
          <a:bodyPr/>
          <a:lstStyle/>
          <a:p>
            <a:r>
              <a:rPr lang="fr-FR" dirty="0" err="1" smtClean="0">
                <a:ea typeface="ＭＳ Ｐゴシック" pitchFamily="34" charset="-128"/>
              </a:rPr>
              <a:t>Overview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1128713"/>
            <a:ext cx="8280920" cy="4230687"/>
          </a:xfrm>
        </p:spPr>
        <p:txBody>
          <a:bodyPr/>
          <a:lstStyle/>
          <a:p>
            <a:r>
              <a:rPr lang="en-US" dirty="0">
                <a:ea typeface="ＭＳ Ｐゴシック" pitchFamily="34" charset="-128"/>
              </a:rPr>
              <a:t>Collections are classes which store objects</a:t>
            </a:r>
          </a:p>
          <a:p>
            <a:r>
              <a:rPr lang="en-US" dirty="0">
                <a:ea typeface="ＭＳ Ｐゴシック" pitchFamily="34" charset="-128"/>
              </a:rPr>
              <a:t>Automatic and dynamic management</a:t>
            </a:r>
          </a:p>
          <a:p>
            <a:r>
              <a:rPr lang="en-US" dirty="0">
                <a:ea typeface="ＭＳ Ｐゴシック" pitchFamily="34" charset="-128"/>
              </a:rPr>
              <a:t>Allow to sort elements easily</a:t>
            </a:r>
          </a:p>
          <a:p>
            <a:r>
              <a:rPr lang="en-US" dirty="0">
                <a:ea typeface="ＭＳ Ｐゴシック" pitchFamily="34" charset="-128"/>
              </a:rPr>
              <a:t>Many kind of </a:t>
            </a:r>
            <a:r>
              <a:rPr lang="en-US" dirty="0" smtClean="0">
                <a:ea typeface="ＭＳ Ｐゴシック" pitchFamily="34" charset="-128"/>
              </a:rPr>
              <a:t>collections:</a:t>
            </a:r>
            <a:endParaRPr lang="en-US" dirty="0">
              <a:ea typeface="ＭＳ Ｐゴシック" pitchFamily="34" charset="-128"/>
            </a:endParaRPr>
          </a:p>
          <a:p>
            <a:pPr lvl="1"/>
            <a:r>
              <a:rPr lang="en-US" dirty="0">
                <a:ea typeface="ＭＳ Ｐゴシック" pitchFamily="34" charset="-128"/>
              </a:rPr>
              <a:t>Adapted to your needs</a:t>
            </a:r>
          </a:p>
          <a:p>
            <a:pPr lvl="1"/>
            <a:r>
              <a:rPr lang="en-US" dirty="0">
                <a:ea typeface="ＭＳ Ｐゴシック" pitchFamily="34" charset="-128"/>
              </a:rPr>
              <a:t>Best performances</a:t>
            </a: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err="1" smtClean="0">
                <a:ea typeface="ＭＳ Ｐゴシック" pitchFamily="34" charset="-128"/>
              </a:rPr>
              <a:t>Presentation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3048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>
          <a:xfrm>
            <a:off x="1116013" y="336550"/>
            <a:ext cx="7777162" cy="504825"/>
          </a:xfrm>
        </p:spPr>
        <p:txBody>
          <a:bodyPr/>
          <a:lstStyle/>
          <a:p>
            <a:r>
              <a:rPr lang="fr-FR" dirty="0" err="1" smtClean="0">
                <a:ea typeface="ＭＳ Ｐゴシック" pitchFamily="34" charset="-128"/>
              </a:rPr>
              <a:t>Arrays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1128713"/>
            <a:ext cx="8280920" cy="4230687"/>
          </a:xfrm>
        </p:spPr>
        <p:txBody>
          <a:bodyPr/>
          <a:lstStyle/>
          <a:p>
            <a:r>
              <a:rPr lang="en-US" dirty="0">
                <a:ea typeface="ＭＳ Ｐゴシック" pitchFamily="34" charset="-128"/>
              </a:rPr>
              <a:t>With arrays you can :</a:t>
            </a:r>
          </a:p>
          <a:p>
            <a:pPr lvl="1"/>
            <a:r>
              <a:rPr lang="en-US" dirty="0">
                <a:ea typeface="ＭＳ Ｐゴシック" pitchFamily="34" charset="-128"/>
              </a:rPr>
              <a:t>Gather objects like the Collections do …</a:t>
            </a:r>
          </a:p>
          <a:p>
            <a:pPr lvl="1"/>
            <a:r>
              <a:rPr lang="en-US" dirty="0">
                <a:ea typeface="ＭＳ Ｐゴシック" pitchFamily="34" charset="-128"/>
              </a:rPr>
              <a:t>… but the arrays size is not dynamic</a:t>
            </a:r>
          </a:p>
          <a:p>
            <a:r>
              <a:rPr lang="en-US" dirty="0">
                <a:ea typeface="ＭＳ Ｐゴシック" pitchFamily="34" charset="-128"/>
              </a:rPr>
              <a:t>Remember…</a:t>
            </a:r>
          </a:p>
          <a:p>
            <a:pPr lvl="1"/>
            <a:r>
              <a:rPr lang="en-US" dirty="0" smtClean="0">
                <a:ea typeface="ＭＳ Ｐゴシック" pitchFamily="34" charset="-128"/>
              </a:rPr>
              <a:t>Declaration (three ways but only one shown here)* </a:t>
            </a:r>
            <a:r>
              <a:rPr lang="en-US" dirty="0">
                <a:ea typeface="ＭＳ Ｐゴシック" pitchFamily="34" charset="-128"/>
              </a:rPr>
              <a:t>:</a:t>
            </a:r>
          </a:p>
          <a:p>
            <a:pPr marL="0" indent="0">
              <a:buNone/>
            </a:pPr>
            <a:endParaRPr lang="en-US" dirty="0">
              <a:ea typeface="ＭＳ Ｐゴシック" pitchFamily="34" charset="-128"/>
            </a:endParaRPr>
          </a:p>
          <a:p>
            <a:pPr lvl="1">
              <a:spcBef>
                <a:spcPts val="1224"/>
              </a:spcBef>
            </a:pPr>
            <a:r>
              <a:rPr lang="en-US" dirty="0">
                <a:ea typeface="ＭＳ Ｐゴシック" pitchFamily="34" charset="-128"/>
              </a:rPr>
              <a:t>Access :</a:t>
            </a: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err="1" smtClean="0">
                <a:ea typeface="ＭＳ Ｐゴシック" pitchFamily="34" charset="-128"/>
              </a:rPr>
              <a:t>Presentation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7" name="Picture 2" descr="D:\Users\Renaud\Desktop\StageFinEtudesSupinfo\Icons-New\v3\PPT\Reminder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0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à coins arrondis 4"/>
          <p:cNvSpPr/>
          <p:nvPr/>
        </p:nvSpPr>
        <p:spPr>
          <a:xfrm>
            <a:off x="179512" y="3505572"/>
            <a:ext cx="8785225" cy="57606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lvl="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</a:pPr>
            <a:r>
              <a:rPr lang="fr-FR" b="1" dirty="0" err="1">
                <a:solidFill>
                  <a:srgbClr val="990099"/>
                </a:solidFill>
                <a:latin typeface="Courier New"/>
                <a:cs typeface="Courier New"/>
              </a:rPr>
              <a:t>int</a:t>
            </a:r>
            <a:r>
              <a:rPr lang="fr-FR" b="1" dirty="0">
                <a:latin typeface="Courier New"/>
                <a:cs typeface="Courier New"/>
              </a:rPr>
              <a:t> </a:t>
            </a:r>
            <a:r>
              <a:rPr lang="fr-FR" b="1" dirty="0" err="1">
                <a:latin typeface="Courier New"/>
                <a:cs typeface="Courier New"/>
              </a:rPr>
              <a:t>myTab</a:t>
            </a:r>
            <a:r>
              <a:rPr lang="fr-FR" b="1" dirty="0">
                <a:latin typeface="Courier New"/>
                <a:cs typeface="Courier New"/>
              </a:rPr>
              <a:t>[] = {1,2,3,4};</a:t>
            </a:r>
          </a:p>
        </p:txBody>
      </p:sp>
      <p:sp>
        <p:nvSpPr>
          <p:cNvPr id="9" name="Rectangle à coins arrondis 4"/>
          <p:cNvSpPr/>
          <p:nvPr/>
        </p:nvSpPr>
        <p:spPr>
          <a:xfrm>
            <a:off x="179512" y="4513684"/>
            <a:ext cx="8785225" cy="57606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lvl="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</a:pPr>
            <a:r>
              <a:rPr lang="fr-FR" b="1" dirty="0" err="1">
                <a:solidFill>
                  <a:srgbClr val="990099"/>
                </a:solidFill>
                <a:latin typeface="Courier New"/>
                <a:cs typeface="Courier New"/>
              </a:rPr>
              <a:t>int</a:t>
            </a:r>
            <a:r>
              <a:rPr lang="fr-FR" b="1" dirty="0">
                <a:latin typeface="Courier New"/>
                <a:cs typeface="Courier New"/>
              </a:rPr>
              <a:t> </a:t>
            </a:r>
            <a:r>
              <a:rPr lang="fr-FR" b="1" dirty="0" err="1">
                <a:latin typeface="Courier New"/>
                <a:cs typeface="Courier New"/>
              </a:rPr>
              <a:t>firstElement</a:t>
            </a:r>
            <a:r>
              <a:rPr lang="fr-FR" b="1" dirty="0">
                <a:latin typeface="Courier New"/>
                <a:cs typeface="Courier New"/>
              </a:rPr>
              <a:t> = </a:t>
            </a:r>
            <a:r>
              <a:rPr lang="fr-FR" b="1" dirty="0" err="1">
                <a:latin typeface="Courier New"/>
                <a:cs typeface="Courier New"/>
              </a:rPr>
              <a:t>myTab</a:t>
            </a:r>
            <a:r>
              <a:rPr lang="fr-FR" b="1" dirty="0">
                <a:latin typeface="Courier New"/>
                <a:cs typeface="Courier New"/>
              </a:rPr>
              <a:t>[0];</a:t>
            </a:r>
          </a:p>
        </p:txBody>
      </p:sp>
    </p:spTree>
    <p:extLst>
      <p:ext uri="{BB962C8B-B14F-4D97-AF65-F5344CB8AC3E}">
        <p14:creationId xmlns:p14="http://schemas.microsoft.com/office/powerpoint/2010/main" val="3950759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>
          <a:xfrm>
            <a:off x="1116013" y="336550"/>
            <a:ext cx="7777162" cy="504825"/>
          </a:xfrm>
        </p:spPr>
        <p:txBody>
          <a:bodyPr/>
          <a:lstStyle/>
          <a:p>
            <a:r>
              <a:rPr lang="fr-FR" dirty="0" smtClean="0">
                <a:ea typeface="ＭＳ Ｐゴシック" pitchFamily="34" charset="-128"/>
              </a:rPr>
              <a:t>Collections </a:t>
            </a:r>
            <a:r>
              <a:rPr lang="fr-FR" dirty="0" err="1" smtClean="0">
                <a:ea typeface="ＭＳ Ｐゴシック" pitchFamily="34" charset="-128"/>
              </a:rPr>
              <a:t>advantages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1128713"/>
            <a:ext cx="8280920" cy="4230687"/>
          </a:xfrm>
        </p:spPr>
        <p:txBody>
          <a:bodyPr/>
          <a:lstStyle/>
          <a:p>
            <a:r>
              <a:rPr lang="en-US" dirty="0">
                <a:ea typeface="ＭＳ Ｐゴシック" pitchFamily="34" charset="-128"/>
              </a:rPr>
              <a:t>With collections :</a:t>
            </a:r>
          </a:p>
          <a:p>
            <a:pPr lvl="1"/>
            <a:r>
              <a:rPr lang="en-US" dirty="0">
                <a:ea typeface="ＭＳ Ｐゴシック" pitchFamily="34" charset="-128"/>
              </a:rPr>
              <a:t>The size is dynamic</a:t>
            </a:r>
          </a:p>
          <a:p>
            <a:pPr lvl="1"/>
            <a:r>
              <a:rPr lang="en-US" dirty="0">
                <a:ea typeface="ＭＳ Ｐゴシック" pitchFamily="34" charset="-128"/>
              </a:rPr>
              <a:t>Methods provide common operations :</a:t>
            </a:r>
          </a:p>
          <a:p>
            <a:pPr lvl="2"/>
            <a:r>
              <a:rPr lang="en-US" dirty="0">
                <a:ea typeface="ＭＳ Ｐゴシック" pitchFamily="34" charset="-128"/>
              </a:rPr>
              <a:t>Add, remove, get, … elements</a:t>
            </a: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err="1" smtClean="0">
                <a:ea typeface="ＭＳ Ｐゴシック" pitchFamily="34" charset="-128"/>
              </a:rPr>
              <a:t>Presentation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sp>
        <p:nvSpPr>
          <p:cNvPr id="8" name="Rectangle à coins arrondis 4"/>
          <p:cNvSpPr/>
          <p:nvPr/>
        </p:nvSpPr>
        <p:spPr>
          <a:xfrm>
            <a:off x="179512" y="3145532"/>
            <a:ext cx="8785225" cy="20162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eaLnBrk="1" hangingPunct="1"/>
            <a:r>
              <a:rPr lang="fr-FR" b="1" dirty="0" err="1">
                <a:latin typeface="Courier New"/>
                <a:cs typeface="Courier New"/>
              </a:rPr>
              <a:t>ArrayList</a:t>
            </a:r>
            <a:r>
              <a:rPr lang="fr-FR" b="1" dirty="0">
                <a:latin typeface="Courier New"/>
                <a:cs typeface="Courier New"/>
              </a:rPr>
              <a:t>&lt;String&gt; </a:t>
            </a:r>
            <a:r>
              <a:rPr lang="fr-FR" b="1" dirty="0" err="1" smtClean="0">
                <a:latin typeface="Courier New"/>
                <a:cs typeface="Courier New"/>
              </a:rPr>
              <a:t>myStringList</a:t>
            </a:r>
            <a:r>
              <a:rPr lang="fr-FR" b="1" dirty="0" smtClean="0">
                <a:latin typeface="Courier New"/>
                <a:cs typeface="Courier New"/>
              </a:rPr>
              <a:t> </a:t>
            </a:r>
            <a:r>
              <a:rPr lang="fr-FR" b="1" dirty="0">
                <a:latin typeface="Courier New"/>
                <a:cs typeface="Courier New"/>
              </a:rPr>
              <a:t>= </a:t>
            </a:r>
            <a:r>
              <a:rPr lang="fr-FR" b="1" dirty="0">
                <a:solidFill>
                  <a:srgbClr val="7F0055"/>
                </a:solidFill>
                <a:latin typeface="Courier New"/>
                <a:cs typeface="Courier New"/>
              </a:rPr>
              <a:t>new</a:t>
            </a:r>
            <a:r>
              <a:rPr lang="fr-FR" b="1" dirty="0">
                <a:latin typeface="Courier New"/>
                <a:cs typeface="Courier New"/>
              </a:rPr>
              <a:t> </a:t>
            </a:r>
            <a:r>
              <a:rPr lang="fr-FR" b="1" dirty="0" err="1">
                <a:latin typeface="Courier New"/>
                <a:cs typeface="Courier New"/>
              </a:rPr>
              <a:t>ArrayList</a:t>
            </a:r>
            <a:r>
              <a:rPr lang="fr-FR" b="1" dirty="0">
                <a:latin typeface="Courier New"/>
                <a:cs typeface="Courier New"/>
              </a:rPr>
              <a:t>&lt;String&gt;();</a:t>
            </a:r>
          </a:p>
          <a:p>
            <a:pPr eaLnBrk="1" hangingPunct="1"/>
            <a:endParaRPr lang="fr-FR" b="1" dirty="0">
              <a:latin typeface="Courier New"/>
              <a:cs typeface="Courier New"/>
            </a:endParaRPr>
          </a:p>
          <a:p>
            <a:pPr eaLnBrk="1" hangingPunct="1"/>
            <a:r>
              <a:rPr lang="fr-FR" b="1" dirty="0" err="1" smtClean="0">
                <a:latin typeface="Courier New"/>
                <a:cs typeface="Courier New"/>
              </a:rPr>
              <a:t>myStringList.add</a:t>
            </a:r>
            <a:r>
              <a:rPr lang="fr-FR" b="1" dirty="0" smtClean="0">
                <a:latin typeface="Courier New"/>
                <a:cs typeface="Courier New"/>
              </a:rPr>
              <a:t>(</a:t>
            </a:r>
            <a:r>
              <a:rPr lang="fr-FR" b="1" dirty="0" smtClean="0">
                <a:solidFill>
                  <a:srgbClr val="3333CC"/>
                </a:solidFill>
                <a:latin typeface="Courier New"/>
                <a:cs typeface="Courier New"/>
              </a:rPr>
              <a:t>"String 1"</a:t>
            </a:r>
            <a:r>
              <a:rPr lang="fr-FR" b="1" dirty="0" smtClean="0">
                <a:latin typeface="Courier New"/>
                <a:cs typeface="Courier New"/>
              </a:rPr>
              <a:t>); </a:t>
            </a:r>
            <a:endParaRPr lang="fr-FR" b="1" dirty="0">
              <a:latin typeface="Courier New"/>
              <a:cs typeface="Courier New"/>
            </a:endParaRPr>
          </a:p>
          <a:p>
            <a:pPr eaLnBrk="1" hangingPunct="1"/>
            <a:r>
              <a:rPr lang="fr-FR" b="1" dirty="0" err="1" smtClean="0">
                <a:latin typeface="Courier New"/>
                <a:cs typeface="Courier New"/>
              </a:rPr>
              <a:t>myStringList.add</a:t>
            </a:r>
            <a:r>
              <a:rPr lang="fr-FR" b="1" dirty="0" smtClean="0">
                <a:latin typeface="Courier New"/>
                <a:cs typeface="Courier New"/>
              </a:rPr>
              <a:t>(</a:t>
            </a:r>
            <a:r>
              <a:rPr lang="fr-FR" b="1" dirty="0" smtClean="0">
                <a:solidFill>
                  <a:srgbClr val="3333CC"/>
                </a:solidFill>
                <a:latin typeface="Courier New"/>
                <a:cs typeface="Courier New"/>
              </a:rPr>
              <a:t>"</a:t>
            </a:r>
            <a:r>
              <a:rPr lang="fr-FR" b="1" dirty="0">
                <a:solidFill>
                  <a:srgbClr val="3333CC"/>
                </a:solidFill>
                <a:latin typeface="Courier New"/>
                <a:cs typeface="Courier New"/>
              </a:rPr>
              <a:t>String </a:t>
            </a:r>
            <a:r>
              <a:rPr lang="fr-FR" b="1" dirty="0" smtClean="0">
                <a:solidFill>
                  <a:srgbClr val="3333CC"/>
                </a:solidFill>
                <a:latin typeface="Courier New"/>
                <a:cs typeface="Courier New"/>
              </a:rPr>
              <a:t>2"</a:t>
            </a:r>
            <a:r>
              <a:rPr lang="fr-FR" b="1" dirty="0" smtClean="0">
                <a:latin typeface="Courier New"/>
                <a:cs typeface="Courier New"/>
              </a:rPr>
              <a:t>); </a:t>
            </a:r>
          </a:p>
          <a:p>
            <a:pPr eaLnBrk="1" hangingPunct="1"/>
            <a:r>
              <a:rPr lang="fr-FR" b="1" dirty="0" smtClean="0">
                <a:solidFill>
                  <a:srgbClr val="009900"/>
                </a:solidFill>
                <a:latin typeface="Courier New"/>
                <a:cs typeface="Courier New"/>
              </a:rPr>
              <a:t>//</a:t>
            </a:r>
            <a:r>
              <a:rPr lang="fr-FR" b="1" dirty="0">
                <a:solidFill>
                  <a:srgbClr val="009900"/>
                </a:solidFill>
                <a:latin typeface="Courier New"/>
                <a:cs typeface="Courier New"/>
              </a:rPr>
              <a:t>a collection </a:t>
            </a:r>
            <a:r>
              <a:rPr lang="fr-FR" b="1" dirty="0" err="1">
                <a:solidFill>
                  <a:srgbClr val="009900"/>
                </a:solidFill>
                <a:latin typeface="Courier New"/>
                <a:cs typeface="Courier New"/>
              </a:rPr>
              <a:t>is</a:t>
            </a:r>
            <a:r>
              <a:rPr lang="fr-FR" b="1" dirty="0">
                <a:solidFill>
                  <a:srgbClr val="009900"/>
                </a:solidFill>
                <a:latin typeface="Courier New"/>
                <a:cs typeface="Courier New"/>
              </a:rPr>
              <a:t> </a:t>
            </a:r>
            <a:r>
              <a:rPr lang="fr-FR" b="1" dirty="0" err="1">
                <a:solidFill>
                  <a:srgbClr val="009900"/>
                </a:solidFill>
                <a:latin typeface="Courier New"/>
                <a:cs typeface="Courier New"/>
              </a:rPr>
              <a:t>never</a:t>
            </a:r>
            <a:r>
              <a:rPr lang="fr-FR" b="1" dirty="0">
                <a:solidFill>
                  <a:srgbClr val="009900"/>
                </a:solidFill>
                <a:latin typeface="Courier New"/>
                <a:cs typeface="Courier New"/>
              </a:rPr>
              <a:t> </a:t>
            </a:r>
            <a:r>
              <a:rPr lang="fr-FR" b="1" dirty="0" err="1">
                <a:solidFill>
                  <a:srgbClr val="009900"/>
                </a:solidFill>
                <a:latin typeface="Courier New"/>
                <a:cs typeface="Courier New"/>
              </a:rPr>
              <a:t>too</a:t>
            </a:r>
            <a:r>
              <a:rPr lang="fr-FR" b="1" dirty="0">
                <a:solidFill>
                  <a:srgbClr val="009900"/>
                </a:solidFill>
                <a:latin typeface="Courier New"/>
                <a:cs typeface="Courier New"/>
              </a:rPr>
              <a:t> </a:t>
            </a:r>
            <a:r>
              <a:rPr lang="fr-FR" b="1" dirty="0" err="1">
                <a:solidFill>
                  <a:srgbClr val="009900"/>
                </a:solidFill>
                <a:latin typeface="Courier New"/>
                <a:cs typeface="Courier New"/>
              </a:rPr>
              <a:t>small</a:t>
            </a:r>
            <a:endParaRPr lang="fr-FR" b="1" dirty="0">
              <a:solidFill>
                <a:srgbClr val="009900"/>
              </a:solidFill>
              <a:latin typeface="Courier New"/>
              <a:cs typeface="Courier New"/>
            </a:endParaRPr>
          </a:p>
          <a:p>
            <a:pPr eaLnBrk="1" hangingPunct="1"/>
            <a:r>
              <a:rPr lang="fr-FR" b="1" dirty="0" err="1" smtClean="0">
                <a:latin typeface="Courier New"/>
                <a:cs typeface="Courier New"/>
              </a:rPr>
              <a:t>myStringList.add</a:t>
            </a:r>
            <a:r>
              <a:rPr lang="fr-FR" b="1" dirty="0" smtClean="0">
                <a:latin typeface="Courier New"/>
                <a:cs typeface="Courier New"/>
              </a:rPr>
              <a:t>(</a:t>
            </a:r>
            <a:r>
              <a:rPr lang="fr-FR" b="1" dirty="0" smtClean="0">
                <a:solidFill>
                  <a:srgbClr val="3333CC"/>
                </a:solidFill>
                <a:latin typeface="Courier New"/>
                <a:cs typeface="Courier New"/>
              </a:rPr>
              <a:t>"</a:t>
            </a:r>
            <a:r>
              <a:rPr lang="fr-FR" b="1" dirty="0">
                <a:solidFill>
                  <a:srgbClr val="3333CC"/>
                </a:solidFill>
                <a:latin typeface="Courier New"/>
                <a:cs typeface="Courier New"/>
              </a:rPr>
              <a:t>String </a:t>
            </a:r>
            <a:r>
              <a:rPr lang="fr-FR" b="1" dirty="0" smtClean="0">
                <a:solidFill>
                  <a:srgbClr val="3333CC"/>
                </a:solidFill>
                <a:latin typeface="Courier New"/>
                <a:cs typeface="Courier New"/>
              </a:rPr>
              <a:t>3"</a:t>
            </a:r>
            <a:r>
              <a:rPr lang="fr-FR" b="1" dirty="0" smtClean="0">
                <a:latin typeface="Courier New"/>
                <a:cs typeface="Courier New"/>
              </a:rPr>
              <a:t>); </a:t>
            </a:r>
            <a:endParaRPr lang="fr-FR" b="1" dirty="0">
              <a:latin typeface="Courier New"/>
              <a:cs typeface="Courier New"/>
            </a:endParaRPr>
          </a:p>
        </p:txBody>
      </p:sp>
      <p:pic>
        <p:nvPicPr>
          <p:cNvPr id="10" name="Picture 2" descr="D:\Users\Renaud\Desktop\StageFinEtudesSupinfo\Icons-New\v3\PPT\Comparis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0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0701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>
          <a:xfrm>
            <a:off x="1116013" y="336550"/>
            <a:ext cx="7777162" cy="504825"/>
          </a:xfrm>
        </p:spPr>
        <p:txBody>
          <a:bodyPr/>
          <a:lstStyle/>
          <a:p>
            <a:r>
              <a:rPr lang="fr-FR" dirty="0" err="1" smtClean="0">
                <a:ea typeface="ＭＳ Ｐゴシック" pitchFamily="34" charset="-128"/>
              </a:rPr>
              <a:t>Generics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1128713"/>
            <a:ext cx="8280920" cy="4230687"/>
          </a:xfrm>
        </p:spPr>
        <p:txBody>
          <a:bodyPr/>
          <a:lstStyle/>
          <a:p>
            <a:r>
              <a:rPr lang="en-US" dirty="0">
                <a:ea typeface="ＭＳ Ｐゴシック" pitchFamily="34" charset="-128"/>
              </a:rPr>
              <a:t>It specifies the data type stored in the collections</a:t>
            </a:r>
          </a:p>
          <a:p>
            <a:r>
              <a:rPr lang="en-US" dirty="0">
                <a:ea typeface="ＭＳ Ｐゴシック" pitchFamily="34" charset="-128"/>
              </a:rPr>
              <a:t>New feature since Java 5</a:t>
            </a:r>
          </a:p>
          <a:p>
            <a:r>
              <a:rPr lang="en-US" dirty="0">
                <a:ea typeface="ＭＳ Ｐゴシック" pitchFamily="34" charset="-128"/>
              </a:rPr>
              <a:t>Avoid different object types stored in the collections</a:t>
            </a:r>
          </a:p>
          <a:p>
            <a:r>
              <a:rPr lang="en-US" dirty="0" smtClean="0">
                <a:ea typeface="ＭＳ Ｐゴシック" pitchFamily="34" charset="-128"/>
              </a:rPr>
              <a:t>The </a:t>
            </a:r>
            <a:r>
              <a:rPr lang="en-US" dirty="0">
                <a:ea typeface="ＭＳ Ｐゴシック" pitchFamily="34" charset="-128"/>
              </a:rPr>
              <a:t>stored data are checked at the compilation time instead of at the runtime</a:t>
            </a: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err="1" smtClean="0">
                <a:ea typeface="ＭＳ Ｐゴシック" pitchFamily="34" charset="-128"/>
              </a:rPr>
              <a:t>Presentation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8874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UPINFOThem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EEF76D274CBC944928D2890BF319710" ma:contentTypeVersion="1" ma:contentTypeDescription="Crée un document." ma:contentTypeScope="" ma:versionID="c72ffda818b367c01f7526ba5b07f75e">
  <xsd:schema xmlns:xsd="http://www.w3.org/2001/XMLSchema" xmlns:xs="http://www.w3.org/2001/XMLSchema" xmlns:p="http://schemas.microsoft.com/office/2006/metadata/properties" xmlns:ns2="cac1e2cd-caea-4862-842c-e8cbcf68099c" targetNamespace="http://schemas.microsoft.com/office/2006/metadata/properties" ma:root="true" ma:fieldsID="fe37b5e3d64c70c9d8d05e70a557c182" ns2:_="">
    <xsd:import namespace="cac1e2cd-caea-4862-842c-e8cbcf68099c"/>
    <xsd:element name="properties">
      <xsd:complexType>
        <xsd:sequence>
          <xsd:element name="documentManagement">
            <xsd:complexType>
              <xsd:all>
                <xsd:element ref="ns2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ac1e2cd-caea-4862-842c-e8cbcf68099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23411C9-213A-4E8E-902B-EC57083C378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141B1CF-47C1-4E51-9A8D-735687A8FA3C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94DAB212-2C62-4EAA-BB53-40BBD0DD87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ac1e2cd-caea-4862-842c-e8cbcf68099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SUPINFOTheme.thmx</Template>
  <TotalTime>0</TotalTime>
  <Words>2455</Words>
  <Application>Microsoft Macintosh PowerPoint</Application>
  <PresentationFormat>On-screen Show (16:10)</PresentationFormat>
  <Paragraphs>580</Paragraphs>
  <Slides>47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7" baseType="lpstr">
      <vt:lpstr>Calibri</vt:lpstr>
      <vt:lpstr>Calibri (Heading)</vt:lpstr>
      <vt:lpstr>Courier New</vt:lpstr>
      <vt:lpstr>MS PGothic</vt:lpstr>
      <vt:lpstr>ＭＳ Ｐゴシック</vt:lpstr>
      <vt:lpstr>Myriad Pro</vt:lpstr>
      <vt:lpstr>Verdana</vt:lpstr>
      <vt:lpstr>Wingdings</vt:lpstr>
      <vt:lpstr>Arial</vt:lpstr>
      <vt:lpstr>SUPINFOTheme</vt:lpstr>
      <vt:lpstr>PowerPoint Presentation</vt:lpstr>
      <vt:lpstr>Course objectives</vt:lpstr>
      <vt:lpstr>Course plan</vt:lpstr>
      <vt:lpstr>Presentation</vt:lpstr>
      <vt:lpstr>Why Collections</vt:lpstr>
      <vt:lpstr>Overview</vt:lpstr>
      <vt:lpstr>Arrays</vt:lpstr>
      <vt:lpstr>Collections advantages</vt:lpstr>
      <vt:lpstr>Generics</vt:lpstr>
      <vt:lpstr>Generics example and comparison</vt:lpstr>
      <vt:lpstr>Interfaces &amp; implementations</vt:lpstr>
      <vt:lpstr>The knowledge tree</vt:lpstr>
      <vt:lpstr>PowerPoint Presentation</vt:lpstr>
      <vt:lpstr>List interface</vt:lpstr>
      <vt:lpstr>List implementations</vt:lpstr>
      <vt:lpstr>List common methods</vt:lpstr>
      <vt:lpstr>List common methods</vt:lpstr>
      <vt:lpstr>Example</vt:lpstr>
      <vt:lpstr>Map interface</vt:lpstr>
      <vt:lpstr>Map interface</vt:lpstr>
      <vt:lpstr>Map implementations</vt:lpstr>
      <vt:lpstr>Map common methods</vt:lpstr>
      <vt:lpstr>Map common methods</vt:lpstr>
      <vt:lpstr>Example</vt:lpstr>
      <vt:lpstr>Set interface</vt:lpstr>
      <vt:lpstr>Set implementations</vt:lpstr>
      <vt:lpstr>Example</vt:lpstr>
      <vt:lpstr>Iterators</vt:lpstr>
      <vt:lpstr>Presentations</vt:lpstr>
      <vt:lpstr>Iterator implementations</vt:lpstr>
      <vt:lpstr>PowerPoint Presentation</vt:lpstr>
      <vt:lpstr>ListIterator interface</vt:lpstr>
      <vt:lpstr>Foreach</vt:lpstr>
      <vt:lpstr>Sort a collection</vt:lpstr>
      <vt:lpstr>Comparator</vt:lpstr>
      <vt:lpstr>Comparator – Example 1/3</vt:lpstr>
      <vt:lpstr>Comparator – Example 2/3</vt:lpstr>
      <vt:lpstr>Comparator – Example 3/3</vt:lpstr>
      <vt:lpstr>Comparable</vt:lpstr>
      <vt:lpstr>Comparable</vt:lpstr>
      <vt:lpstr>PowerPoint Presentation</vt:lpstr>
      <vt:lpstr>Arrays and collections</vt:lpstr>
      <vt:lpstr>Presentation</vt:lpstr>
      <vt:lpstr>Collections common methods</vt:lpstr>
      <vt:lpstr>Collections common methods</vt:lpstr>
      <vt:lpstr>Arrays common methods</vt:lpstr>
      <vt:lpstr>Exercises - Collections</vt:lpstr>
    </vt:vector>
  </TitlesOfParts>
  <LinksUpToDate>false</LinksUpToDate>
  <SharedDoc>false</SharedDoc>
  <HyperlinkBase/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SUPINFO E-Learning Course Template</dc:title>
  <dc:subject>Template 2006 for SUPINFo courses &amp; Presentations</dc:subject>
  <dc:creator/>
  <cp:keywords>SUPINFO E-Learning Template</cp:keywords>
  <cp:lastModifiedBy/>
  <cp:revision>276</cp:revision>
  <dcterms:created xsi:type="dcterms:W3CDTF">2010-02-28T17:00:24Z</dcterms:created>
  <dcterms:modified xsi:type="dcterms:W3CDTF">2017-09-26T16:55:00Z</dcterms:modified>
  <cp:category>SUPINFO PowerPoint Templates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0x0101001EEF76D274CBC944928D2890BF319710</vt:lpwstr>
  </property>
</Properties>
</file>