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4"/>
  </p:sldMasterIdLst>
  <p:notesMasterIdLst>
    <p:notesMasterId r:id="rId73"/>
  </p:notesMasterIdLst>
  <p:handoutMasterIdLst>
    <p:handoutMasterId r:id="rId74"/>
  </p:handoutMasterIdLst>
  <p:sldIdLst>
    <p:sldId id="444" r:id="rId5"/>
    <p:sldId id="456" r:id="rId6"/>
    <p:sldId id="457" r:id="rId7"/>
    <p:sldId id="453" r:id="rId8"/>
    <p:sldId id="451" r:id="rId9"/>
    <p:sldId id="530" r:id="rId10"/>
    <p:sldId id="531" r:id="rId11"/>
    <p:sldId id="534" r:id="rId12"/>
    <p:sldId id="535" r:id="rId13"/>
    <p:sldId id="536" r:id="rId14"/>
    <p:sldId id="538" r:id="rId15"/>
    <p:sldId id="539" r:id="rId16"/>
    <p:sldId id="541" r:id="rId17"/>
    <p:sldId id="543" r:id="rId18"/>
    <p:sldId id="544" r:id="rId19"/>
    <p:sldId id="545" r:id="rId20"/>
    <p:sldId id="547" r:id="rId21"/>
    <p:sldId id="548" r:id="rId22"/>
    <p:sldId id="550" r:id="rId23"/>
    <p:sldId id="549" r:id="rId24"/>
    <p:sldId id="552" r:id="rId25"/>
    <p:sldId id="553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9" r:id="rId40"/>
    <p:sldId id="570" r:id="rId41"/>
    <p:sldId id="571" r:id="rId42"/>
    <p:sldId id="572" r:id="rId43"/>
    <p:sldId id="574" r:id="rId44"/>
    <p:sldId id="575" r:id="rId45"/>
    <p:sldId id="576" r:id="rId46"/>
    <p:sldId id="577" r:id="rId47"/>
    <p:sldId id="578" r:id="rId48"/>
    <p:sldId id="579" r:id="rId49"/>
    <p:sldId id="580" r:id="rId50"/>
    <p:sldId id="581" r:id="rId51"/>
    <p:sldId id="582" r:id="rId52"/>
    <p:sldId id="585" r:id="rId53"/>
    <p:sldId id="584" r:id="rId54"/>
    <p:sldId id="586" r:id="rId55"/>
    <p:sldId id="587" r:id="rId56"/>
    <p:sldId id="588" r:id="rId57"/>
    <p:sldId id="589" r:id="rId58"/>
    <p:sldId id="590" r:id="rId59"/>
    <p:sldId id="591" r:id="rId60"/>
    <p:sldId id="592" r:id="rId61"/>
    <p:sldId id="593" r:id="rId62"/>
    <p:sldId id="594" r:id="rId63"/>
    <p:sldId id="595" r:id="rId64"/>
    <p:sldId id="596" r:id="rId65"/>
    <p:sldId id="597" r:id="rId66"/>
    <p:sldId id="598" r:id="rId67"/>
    <p:sldId id="599" r:id="rId68"/>
    <p:sldId id="601" r:id="rId69"/>
    <p:sldId id="602" r:id="rId70"/>
    <p:sldId id="603" r:id="rId71"/>
    <p:sldId id="605" r:id="rId72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82543" autoAdjust="0"/>
  </p:normalViewPr>
  <p:slideViewPr>
    <p:cSldViewPr>
      <p:cViewPr>
        <p:scale>
          <a:sx n="85" d="100"/>
          <a:sy n="85" d="100"/>
        </p:scale>
        <p:origin x="1632" y="12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2/2/17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2/2/17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download.oracle.com/javase/tutorial/java/nutsandbolts/datatypes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4B6F243-784B-48EC-BF02-72CF66F805A2}" type="slidenum">
              <a:rPr lang="fr-FR" sz="900">
                <a:solidFill>
                  <a:srgbClr val="5F5F5F"/>
                </a:solidFill>
              </a:rPr>
              <a:pPr/>
              <a:t>1</a:t>
            </a:fld>
            <a:endParaRPr lang="fr-FR" sz="9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95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Enum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enumerate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a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fixed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set of values, in a self-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documenting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way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They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make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your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code more explicit, and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also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less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error-prone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Signed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 data types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can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hold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both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positive and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negative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values.</a:t>
            </a:r>
          </a:p>
          <a:p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Unsigned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 data types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can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hold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large positive values but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cannot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hold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negative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values.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first example, the number of parameters is different</a:t>
            </a:r>
          </a:p>
          <a:p>
            <a:r>
              <a:rPr lang="en-US" dirty="0" smtClean="0"/>
              <a:t>In the</a:t>
            </a:r>
            <a:r>
              <a:rPr lang="en-US" baseline="0" dirty="0" smtClean="0"/>
              <a:t> second example, the number and the type of parameters are different</a:t>
            </a:r>
            <a:endParaRPr lang="en-US" dirty="0" smtClean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</a:t>
            </a:r>
            <a:r>
              <a:rPr lang="en-US" baseline="0" dirty="0" smtClean="0"/>
              <a:t> first example, the type of parameters are the same</a:t>
            </a:r>
          </a:p>
          <a:p>
            <a:r>
              <a:rPr lang="en-US" baseline="0" dirty="0" smtClean="0"/>
              <a:t>In the second example, the return type is different but not the parameters type</a:t>
            </a:r>
            <a:endParaRPr lang="en-US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Pseudo-code</a:t>
            </a:r>
            <a:r>
              <a:rPr lang="fr-FR" baseline="0" dirty="0" smtClean="0"/>
              <a:t> : https://</a:t>
            </a:r>
            <a:r>
              <a:rPr lang="fr-FR" baseline="0" dirty="0" err="1" smtClean="0"/>
              <a:t>en.wikipedia.org</a:t>
            </a:r>
            <a:r>
              <a:rPr lang="fr-FR" baseline="0" dirty="0" smtClean="0"/>
              <a:t>/wiki/Pseudocode</a:t>
            </a:r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592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« </a:t>
            </a:r>
            <a:endParaRPr lang="fr-FR" dirty="0"/>
          </a:p>
        </p:txBody>
      </p:sp>
      <p:sp>
        <p:nvSpPr>
          <p:cNvPr id="4" name="Espace réservé de l’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8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  <a:hlinkClick r:id="rId3"/>
              </a:rPr>
              <a:t>Literal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 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the source code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representation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of a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fixed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value;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literals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are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represented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directly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in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your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code.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Exemple : 5,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a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literal</a:t>
            </a:r>
            <a:r>
              <a:rPr lang="fr-FR" sz="1200" b="0" i="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implicitly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converted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into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a java primitive type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</a:t>
            </a:r>
            <a:r>
              <a:rPr lang="fr-FR" dirty="0" err="1" smtClean="0"/>
              <a:t>en.wikipedia.org</a:t>
            </a:r>
            <a:r>
              <a:rPr lang="fr-FR" dirty="0" smtClean="0"/>
              <a:t>/wiki/</a:t>
            </a:r>
            <a:r>
              <a:rPr lang="fr-FR" dirty="0" err="1" smtClean="0"/>
              <a:t>List_of_Unicode_characters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/>
              <a:pPr/>
              <a:t>02/02/2017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90ED0-21BE-4D02-8F9A-847F055022D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/>
              <a:pPr/>
              <a:t>02/02/2017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/>
              <a:pPr/>
              <a:t>02/02/2017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02/02/2017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/>
              <a:pPr/>
              <a:t>02/02/2017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02/02/2017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02/02/2017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02/02/2017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/>
              <a:pPr/>
              <a:t>02/02/2017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/>
              <a:pPr/>
              <a:t>02/02/2017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/>
              <a:pPr/>
              <a:t>02/02/2017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AlgoRythmics#p/u/3/lyZQPjUT5B4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Sorting_algorith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759593" y="2892073"/>
            <a:ext cx="7916863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3200" dirty="0" err="1" smtClean="0">
                <a:latin typeface="Myriad Pro"/>
                <a:ea typeface="MS PGothic" charset="0"/>
                <a:cs typeface="Myriad Pro"/>
              </a:rPr>
              <a:t>Language</a:t>
            </a:r>
            <a:r>
              <a:rPr lang="fr-FR" sz="3200" dirty="0" smtClean="0">
                <a:latin typeface="Myriad Pro"/>
                <a:ea typeface="MS PGothic" charset="0"/>
                <a:cs typeface="Myriad Pro"/>
              </a:rPr>
              <a:t> Basics</a:t>
            </a:r>
            <a:endParaRPr lang="fr-FR" sz="3200" dirty="0">
              <a:latin typeface="Myriad Pro"/>
              <a:ea typeface="MS PGothic" charset="0"/>
              <a:cs typeface="Myriad Pro"/>
            </a:endParaRPr>
          </a:p>
          <a:p>
            <a:pPr>
              <a:defRPr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Java Standard Edition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2348880"/>
            <a:ext cx="1584176" cy="2851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Number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Literals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default data type of a non floating-point literals is </a:t>
            </a:r>
            <a:r>
              <a:rPr lang="en-US" dirty="0" smtClean="0">
                <a:ea typeface="ＭＳ Ｐゴシック" pitchFamily="34" charset="-128"/>
              </a:rPr>
              <a:t>integer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However, you can append the suffix L (or l) to designate the data type as </a:t>
            </a:r>
            <a:r>
              <a:rPr lang="en-US" dirty="0" smtClean="0">
                <a:ea typeface="ＭＳ Ｐゴシック" pitchFamily="34" charset="-128"/>
              </a:rPr>
              <a:t>Long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Variables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3217540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accent5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x = 5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fr-FR" b="1" dirty="0">
                <a:solidFill>
                  <a:schemeClr val="accent5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y = 5L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3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Number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Literals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default data type of floating-point literals is double.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However, you can append the suffix F (or f) to designate the data type as float.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Variables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3217540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accent5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x = 5.23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accent5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y = 5.125F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92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Number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Literals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value of </a:t>
            </a:r>
            <a:r>
              <a:rPr lang="en-US" b="1" dirty="0">
                <a:ea typeface="ＭＳ Ｐゴシック" pitchFamily="34" charset="-128"/>
              </a:rPr>
              <a:t>char</a:t>
            </a:r>
            <a:r>
              <a:rPr lang="en-US" dirty="0">
                <a:ea typeface="ＭＳ Ｐゴシック" pitchFamily="34" charset="-128"/>
              </a:rPr>
              <a:t> type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Delimited by: '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Escape character: \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Unicode sequence: \u00e9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Variables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3217540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x = '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é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x = '\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u00e9';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Quiz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ＭＳ Ｐゴシック" pitchFamily="34" charset="-128"/>
              </a:rPr>
              <a:t>Predict the </a:t>
            </a:r>
            <a:r>
              <a:rPr lang="en-US" dirty="0" smtClean="0">
                <a:ea typeface="ＭＳ Ｐゴシック" pitchFamily="34" charset="-128"/>
              </a:rPr>
              <a:t>result – </a:t>
            </a:r>
            <a:r>
              <a:rPr lang="en-US" dirty="0">
                <a:ea typeface="ＭＳ Ｐゴシック" pitchFamily="34" charset="-128"/>
              </a:rPr>
              <a:t>What </a:t>
            </a:r>
            <a:r>
              <a:rPr lang="en-US" dirty="0" smtClean="0">
                <a:ea typeface="ＭＳ Ｐゴシック" pitchFamily="34" charset="-128"/>
              </a:rPr>
              <a:t>will </a:t>
            </a:r>
            <a:r>
              <a:rPr lang="en-US" dirty="0">
                <a:ea typeface="ＭＳ Ｐゴシック" pitchFamily="34" charset="-128"/>
              </a:rPr>
              <a:t>be printed?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ea typeface="ＭＳ Ｐゴシック" pitchFamily="34" charset="-128"/>
              </a:rPr>
              <a:t>Variables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1777380"/>
            <a:ext cx="8785225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public static void </a:t>
            </a:r>
            <a:r>
              <a:rPr lang="en-US" b="1" dirty="0">
                <a:latin typeface="Courier New"/>
                <a:cs typeface="Courier New"/>
              </a:rPr>
              <a:t>main(String[] </a:t>
            </a:r>
            <a:r>
              <a:rPr lang="en-US" b="1" dirty="0" err="1">
                <a:latin typeface="Courier New"/>
                <a:cs typeface="Courier New"/>
              </a:rPr>
              <a:t>args</a:t>
            </a:r>
            <a:r>
              <a:rPr lang="en-US" b="1" dirty="0">
                <a:latin typeface="Courier New"/>
                <a:cs typeface="Courier New"/>
              </a:rPr>
              <a:t>) {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long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aLong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System.</a:t>
            </a:r>
            <a:r>
              <a:rPr lang="en-US" b="1" i="1" dirty="0" err="1">
                <a:latin typeface="Courier New"/>
                <a:cs typeface="Courier New"/>
              </a:rPr>
              <a:t>out.println</a:t>
            </a:r>
            <a:r>
              <a:rPr lang="en-US" b="1" i="1" dirty="0">
                <a:latin typeface="Courier New"/>
                <a:cs typeface="Courier New"/>
              </a:rPr>
              <a:t>(</a:t>
            </a:r>
            <a:r>
              <a:rPr lang="en-US" b="1" i="1" dirty="0" err="1">
                <a:latin typeface="Courier New"/>
                <a:cs typeface="Courier New"/>
              </a:rPr>
              <a:t>aLong</a:t>
            </a:r>
            <a:r>
              <a:rPr lang="en-US" b="1" i="1" dirty="0">
                <a:latin typeface="Courier New"/>
                <a:cs typeface="Courier New"/>
              </a:rPr>
              <a:t>)</a:t>
            </a:r>
            <a:r>
              <a:rPr lang="en-US" b="1" i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aLong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3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System.</a:t>
            </a:r>
            <a:r>
              <a:rPr lang="en-US" b="1" i="1" dirty="0" err="1">
                <a:latin typeface="Courier New"/>
                <a:cs typeface="Courier New"/>
              </a:rPr>
              <a:t>out.println</a:t>
            </a:r>
            <a:r>
              <a:rPr lang="en-US" b="1" i="1" dirty="0">
                <a:latin typeface="Courier New"/>
                <a:cs typeface="Courier New"/>
              </a:rPr>
              <a:t>(</a:t>
            </a:r>
            <a:r>
              <a:rPr lang="en-US" b="1" i="1" dirty="0" err="1">
                <a:latin typeface="Courier New"/>
                <a:cs typeface="Courier New"/>
              </a:rPr>
              <a:t>aLong</a:t>
            </a:r>
            <a:r>
              <a:rPr lang="en-US" b="1" i="1" dirty="0">
                <a:latin typeface="Courier New"/>
                <a:cs typeface="Courier New"/>
              </a:rPr>
              <a:t>)</a:t>
            </a:r>
            <a:r>
              <a:rPr lang="en-US" b="1" i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660066"/>
                </a:solidFill>
                <a:latin typeface="Courier New"/>
                <a:cs typeface="Courier New"/>
              </a:rPr>
              <a:t>boolean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aBoolean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false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System.</a:t>
            </a:r>
            <a:r>
              <a:rPr lang="en-US" b="1" i="1" dirty="0" err="1">
                <a:latin typeface="Courier New"/>
                <a:cs typeface="Courier New"/>
              </a:rPr>
              <a:t>out.println</a:t>
            </a:r>
            <a:r>
              <a:rPr lang="en-US" b="1" i="1" dirty="0">
                <a:latin typeface="Courier New"/>
                <a:cs typeface="Courier New"/>
              </a:rPr>
              <a:t>(</a:t>
            </a:r>
            <a:r>
              <a:rPr lang="en-US" b="1" i="1" dirty="0" err="1">
                <a:latin typeface="Courier New"/>
                <a:cs typeface="Courier New"/>
              </a:rPr>
              <a:t>aBoolean</a:t>
            </a:r>
            <a:r>
              <a:rPr lang="en-US" b="1" i="1" dirty="0">
                <a:latin typeface="Courier New"/>
                <a:cs typeface="Courier New"/>
              </a:rPr>
              <a:t>)</a:t>
            </a:r>
            <a:r>
              <a:rPr lang="en-US" b="1" i="1" dirty="0" smtClean="0">
                <a:latin typeface="Courier New"/>
                <a:cs typeface="Courier New"/>
              </a:rPr>
              <a:t>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double </a:t>
            </a:r>
            <a:r>
              <a:rPr lang="en-US" b="1" dirty="0" err="1">
                <a:latin typeface="Courier New"/>
                <a:cs typeface="Courier New"/>
              </a:rPr>
              <a:t>aDouble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System.</a:t>
            </a:r>
            <a:r>
              <a:rPr lang="en-US" b="1" i="1" dirty="0" err="1">
                <a:latin typeface="Courier New"/>
                <a:cs typeface="Courier New"/>
              </a:rPr>
              <a:t>out.println</a:t>
            </a:r>
            <a:r>
              <a:rPr lang="en-US" b="1" i="1" dirty="0">
                <a:latin typeface="Courier New"/>
                <a:cs typeface="Courier New"/>
              </a:rPr>
              <a:t>(</a:t>
            </a:r>
            <a:r>
              <a:rPr lang="en-US" b="1" i="1" u="sng" dirty="0" err="1">
                <a:latin typeface="Courier New"/>
                <a:cs typeface="Courier New"/>
              </a:rPr>
              <a:t>aDouble</a:t>
            </a:r>
            <a:r>
              <a:rPr lang="en-US" b="1" i="1" u="sng" dirty="0">
                <a:latin typeface="Courier New"/>
                <a:cs typeface="Courier New"/>
              </a:rPr>
              <a:t>);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  <a:endParaRPr lang="fr-FR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67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Operators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err="1" smtClean="0"/>
              <a:t>Language</a:t>
            </a:r>
            <a:r>
              <a:rPr lang="fr-FR" dirty="0" smtClean="0"/>
              <a:t> Basics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1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Assignment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operators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Operators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99174"/>
              </p:ext>
            </p:extLst>
          </p:nvPr>
        </p:nvGraphicFramePr>
        <p:xfrm>
          <a:off x="869140" y="1626136"/>
          <a:ext cx="7405720" cy="281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430"/>
                <a:gridCol w="1851430"/>
                <a:gridCol w="1851430"/>
                <a:gridCol w="1851430"/>
              </a:tblGrid>
              <a:tr h="469257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Operator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Same</a:t>
                      </a:r>
                      <a:r>
                        <a:rPr lang="fr-FR" baseline="0" dirty="0" smtClean="0"/>
                        <a:t> as 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Precedence</a:t>
                      </a:r>
                      <a:endParaRPr lang="fr-FR" dirty="0"/>
                    </a:p>
                  </a:txBody>
                  <a:tcPr/>
                </a:tc>
              </a:tr>
              <a:tr h="4692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int</a:t>
                      </a:r>
                      <a:r>
                        <a:rPr lang="fr-FR" dirty="0" smtClean="0"/>
                        <a:t> x = 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</a:tr>
              <a:tr h="4692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x </a:t>
                      </a:r>
                      <a:r>
                        <a:rPr lang="fr-FR" dirty="0" smtClean="0"/>
                        <a:t>+= 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x </a:t>
                      </a:r>
                      <a:r>
                        <a:rPr lang="fr-FR" dirty="0" smtClean="0"/>
                        <a:t>= x + 10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</a:tr>
              <a:tr h="4692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 -= 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x </a:t>
                      </a:r>
                      <a:r>
                        <a:rPr lang="fr-FR" dirty="0" smtClean="0"/>
                        <a:t>= x – 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</a:tr>
              <a:tr h="4692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 *= 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x </a:t>
                      </a:r>
                      <a:r>
                        <a:rPr lang="fr-FR" dirty="0" smtClean="0"/>
                        <a:t>= x * 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</a:tr>
              <a:tr h="4692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/=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 /= 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 = x / 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Conditional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operators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Operators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29814"/>
              </p:ext>
            </p:extLst>
          </p:nvPr>
        </p:nvGraphicFramePr>
        <p:xfrm>
          <a:off x="1083455" y="1633364"/>
          <a:ext cx="6977091" cy="206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697"/>
                <a:gridCol w="2325697"/>
                <a:gridCol w="2325697"/>
              </a:tblGrid>
              <a:tr h="517262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Operator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Definition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Precedence</a:t>
                      </a:r>
                      <a:endParaRPr lang="fr-FR" dirty="0"/>
                    </a:p>
                  </a:txBody>
                  <a:tcPr/>
                </a:tc>
              </a:tr>
              <a:tr h="51726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&amp;&amp;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Conditional</a:t>
                      </a:r>
                      <a:r>
                        <a:rPr lang="fr-FR" dirty="0" smtClean="0"/>
                        <a:t> AND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</a:tr>
              <a:tr h="51726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||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Conditional</a:t>
                      </a:r>
                      <a:r>
                        <a:rPr lang="fr-FR" baseline="0" dirty="0" smtClean="0"/>
                        <a:t> 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</a:tr>
              <a:tr h="51726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!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Comparison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operators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Operators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09164"/>
              </p:ext>
            </p:extLst>
          </p:nvPr>
        </p:nvGraphicFramePr>
        <p:xfrm>
          <a:off x="1083455" y="1268760"/>
          <a:ext cx="6977091" cy="3316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697"/>
                <a:gridCol w="2325697"/>
                <a:gridCol w="2325697"/>
              </a:tblGrid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Operator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Definition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Precedence</a:t>
                      </a:r>
                      <a:endParaRPr lang="fr-FR" dirty="0"/>
                    </a:p>
                  </a:txBody>
                  <a:tcPr/>
                </a:tc>
              </a:tr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&lt;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Inferior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</a:tr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&lt;=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Inferior</a:t>
                      </a:r>
                      <a:r>
                        <a:rPr lang="fr-FR" dirty="0" smtClean="0"/>
                        <a:t> or </a:t>
                      </a:r>
                      <a:r>
                        <a:rPr lang="fr-FR" dirty="0" err="1" smtClean="0"/>
                        <a:t>equal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</a:tr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Superior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</a:tr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Superior</a:t>
                      </a:r>
                      <a:r>
                        <a:rPr lang="fr-FR" baseline="0" dirty="0" smtClean="0"/>
                        <a:t> or </a:t>
                      </a:r>
                      <a:r>
                        <a:rPr lang="fr-FR" baseline="0" dirty="0" err="1" smtClean="0"/>
                        <a:t>equal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</a:tr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==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Equal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47384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!=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Different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7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Mathematical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operators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Operators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09111"/>
              </p:ext>
            </p:extLst>
          </p:nvPr>
        </p:nvGraphicFramePr>
        <p:xfrm>
          <a:off x="1083455" y="1202080"/>
          <a:ext cx="6977091" cy="340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697"/>
                <a:gridCol w="2325697"/>
                <a:gridCol w="2325697"/>
              </a:tblGrid>
              <a:tr h="460946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Operator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Definition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Precedence</a:t>
                      </a:r>
                      <a:endParaRPr lang="fr-FR" dirty="0"/>
                    </a:p>
                  </a:txBody>
                  <a:tcPr/>
                </a:tc>
              </a:tr>
              <a:tr h="6179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++</a:t>
                      </a:r>
                      <a:r>
                        <a:rPr lang="fr-FR" baseline="0" dirty="0" smtClean="0"/>
                        <a:t> / --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Increment</a:t>
                      </a:r>
                      <a:r>
                        <a:rPr lang="fr-FR" baseline="0" dirty="0" smtClean="0"/>
                        <a:t> / </a:t>
                      </a:r>
                      <a:r>
                        <a:rPr lang="fr-FR" baseline="0" dirty="0" err="1" smtClean="0"/>
                        <a:t>Decrement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46094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4609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Multiplication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4609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Division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4609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Modulus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4609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+</a:t>
                      </a:r>
                      <a:r>
                        <a:rPr lang="fr-FR" baseline="0" dirty="0" smtClean="0"/>
                        <a:t> / 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Addition</a:t>
                      </a:r>
                      <a:r>
                        <a:rPr lang="fr-FR" baseline="0" dirty="0" smtClean="0"/>
                        <a:t> / </a:t>
                      </a:r>
                      <a:r>
                        <a:rPr lang="fr-FR" baseline="0" dirty="0" err="1" smtClean="0"/>
                        <a:t>Subtraction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8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</a:t>
            </a:r>
            <a:r>
              <a:rPr lang="fr-FR" dirty="0" smtClean="0">
                <a:ea typeface="ＭＳ Ｐゴシック" pitchFamily="34" charset="-128"/>
              </a:rPr>
              <a:t>/Post </a:t>
            </a:r>
            <a:r>
              <a:rPr lang="fr-FR" dirty="0" err="1" smtClean="0">
                <a:ea typeface="ＭＳ Ｐゴシック" pitchFamily="34" charset="-128"/>
              </a:rPr>
              <a:t>incrementation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++ and -- can be used </a:t>
            </a:r>
            <a:r>
              <a:rPr lang="en-US" dirty="0" smtClean="0">
                <a:ea typeface="ＭＳ Ｐゴシック" pitchFamily="34" charset="-128"/>
              </a:rPr>
              <a:t>as: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spcBef>
                <a:spcPts val="2424"/>
              </a:spcBef>
              <a:spcAft>
                <a:spcPts val="0"/>
              </a:spcAft>
            </a:pPr>
            <a:r>
              <a:rPr lang="en-US" dirty="0" smtClean="0">
                <a:ea typeface="ＭＳ Ｐゴシック" pitchFamily="34" charset="-128"/>
              </a:rPr>
              <a:t>When </a:t>
            </a:r>
            <a:r>
              <a:rPr lang="en-US" dirty="0">
                <a:ea typeface="ＭＳ Ｐゴシック" pitchFamily="34" charset="-128"/>
              </a:rPr>
              <a:t>the ++ or -- operator is before the operand, the increment/decrement is compute first, and </a:t>
            </a:r>
            <a:r>
              <a:rPr lang="en-US" dirty="0" smtClean="0">
                <a:ea typeface="ＭＳ Ｐゴシック" pitchFamily="34" charset="-128"/>
              </a:rPr>
              <a:t>conversely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Operators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1777380"/>
            <a:ext cx="8785225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5 ;   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5 is assigned to x.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y = x++ ; 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5 is assigned to y, </a:t>
            </a:r>
            <a:r>
              <a:rPr lang="en-US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then x </a:t>
            </a:r>
            <a:r>
              <a:rPr lang="en-US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is</a:t>
            </a:r>
          </a:p>
          <a:p>
            <a:pPr lvl="4"/>
            <a:r>
              <a:rPr lang="en-US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// incremented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rgbClr val="550055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z = ++x ; 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x is incremented, and </a:t>
            </a:r>
            <a:r>
              <a:rPr lang="en-US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the x value is </a:t>
            </a:r>
          </a:p>
          <a:p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             // assigned to z.</a:t>
            </a:r>
          </a:p>
        </p:txBody>
      </p:sp>
    </p:spTree>
    <p:extLst>
      <p:ext uri="{BB962C8B-B14F-4D97-AF65-F5344CB8AC3E}">
        <p14:creationId xmlns:p14="http://schemas.microsoft.com/office/powerpoint/2010/main" val="16949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Objectives</a:t>
            </a:r>
          </a:p>
        </p:txBody>
      </p:sp>
      <p:sp>
        <p:nvSpPr>
          <p:cNvPr id="348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ea typeface="ＭＳ Ｐゴシック" pitchFamily="34" charset="-128"/>
              </a:rPr>
              <a:t>By </a:t>
            </a:r>
            <a:r>
              <a:rPr lang="fr-FR" dirty="0" err="1" smtClean="0">
                <a:ea typeface="ＭＳ Ｐゴシック" pitchFamily="34" charset="-128"/>
              </a:rPr>
              <a:t>completing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this</a:t>
            </a:r>
            <a:r>
              <a:rPr lang="fr-FR" dirty="0" smtClean="0">
                <a:ea typeface="ＭＳ Ｐゴシック" pitchFamily="34" charset="-128"/>
              </a:rPr>
              <a:t> course </a:t>
            </a:r>
            <a:r>
              <a:rPr lang="fr-FR" dirty="0" err="1" smtClean="0">
                <a:ea typeface="ＭＳ Ｐゴシック" pitchFamily="34" charset="-128"/>
              </a:rPr>
              <a:t>you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will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be</a:t>
            </a:r>
            <a:r>
              <a:rPr lang="fr-FR" dirty="0" smtClean="0">
                <a:ea typeface="ＭＳ Ｐゴシック" pitchFamily="34" charset="-128"/>
              </a:rPr>
              <a:t> able to: 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dirty="0"/>
              <a:t>M</a:t>
            </a:r>
            <a:r>
              <a:rPr lang="en-US" dirty="0" smtClean="0"/>
              <a:t>anipulate </a:t>
            </a:r>
            <a:r>
              <a:rPr lang="en-US" dirty="0"/>
              <a:t>variables in </a:t>
            </a:r>
            <a:r>
              <a:rPr lang="en-US" dirty="0" smtClean="0"/>
              <a:t>Java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Explain </a:t>
            </a:r>
            <a:r>
              <a:rPr lang="en-US" dirty="0"/>
              <a:t>the difference between a primitive and an </a:t>
            </a:r>
            <a:r>
              <a:rPr lang="en-US" dirty="0" smtClean="0"/>
              <a:t>object</a:t>
            </a:r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Develop </a:t>
            </a:r>
            <a:r>
              <a:rPr lang="en-US" dirty="0"/>
              <a:t>some basic instructions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4819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Language</a:t>
            </a:r>
            <a:r>
              <a:rPr lang="fr-FR" dirty="0" smtClean="0">
                <a:ea typeface="ＭＳ Ｐゴシック" pitchFamily="34" charset="-128"/>
              </a:rPr>
              <a:t> Basics</a:t>
            </a:r>
          </a:p>
        </p:txBody>
      </p:sp>
      <p:pic>
        <p:nvPicPr>
          <p:cNvPr id="1027" name="Picture 3" descr="D:\Users\Renaud\Desktop\StageFinEtudesSupinfo\Icons-New\v3\Obj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119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Quizz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Predict the result of this code. What will be the variables’ value?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Operators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2569468"/>
            <a:ext cx="8785225" cy="22322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nl-NL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l-NL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= 5;</a:t>
            </a:r>
          </a:p>
          <a:p>
            <a:r>
              <a:rPr lang="nl-NL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nl-NL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b;</a:t>
            </a:r>
          </a:p>
          <a:p>
            <a:r>
              <a:rPr lang="nl-NL" b="1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nl-NL" b="1" dirty="0">
                <a:latin typeface="Courier New" pitchFamily="49" charset="0"/>
                <a:cs typeface="Courier New" pitchFamily="49" charset="0"/>
              </a:rPr>
              <a:t>&lt; 10</a:t>
            </a:r>
            <a:r>
              <a:rPr lang="nl-NL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nl-NL" b="1" dirty="0">
              <a:latin typeface="Courier New" pitchFamily="49" charset="0"/>
              <a:cs typeface="Courier New" pitchFamily="49" charset="0"/>
            </a:endParaRPr>
          </a:p>
          <a:p>
            <a:r>
              <a:rPr lang="sk-SK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b="1" dirty="0">
                <a:latin typeface="Courier New" pitchFamily="49" charset="0"/>
                <a:cs typeface="Courier New" pitchFamily="49" charset="0"/>
              </a:rPr>
              <a:t> i = 4;</a:t>
            </a:r>
          </a:p>
          <a:p>
            <a:r>
              <a:rPr lang="sk-SK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b="1" dirty="0">
                <a:latin typeface="Courier New" pitchFamily="49" charset="0"/>
                <a:cs typeface="Courier New" pitchFamily="49" charset="0"/>
              </a:rPr>
              <a:t> j = 5 + 9 * i; </a:t>
            </a:r>
          </a:p>
          <a:p>
            <a:r>
              <a:rPr lang="sk-SK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b="1" dirty="0">
                <a:latin typeface="Courier New" pitchFamily="49" charset="0"/>
                <a:cs typeface="Courier New" pitchFamily="49" charset="0"/>
              </a:rPr>
              <a:t> k = 124 % 10</a:t>
            </a:r>
            <a:r>
              <a:rPr lang="sk-SK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Quizz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Predict the result of the following code. What will be printed?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Operators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2497460"/>
            <a:ext cx="8785225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v++;</a:t>
            </a:r>
          </a:p>
          <a:p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amount = v++;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(++v + 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amount);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(v);</a:t>
            </a:r>
          </a:p>
        </p:txBody>
      </p:sp>
    </p:spTree>
    <p:extLst>
      <p:ext uri="{BB962C8B-B14F-4D97-AF65-F5344CB8AC3E}">
        <p14:creationId xmlns:p14="http://schemas.microsoft.com/office/powerpoint/2010/main" val="32982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Quizz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Predict the result of the following code. What will be printed?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Operators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2353444"/>
            <a:ext cx="8785225" cy="2592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err="1">
                <a:solidFill>
                  <a:srgbClr val="660066"/>
                </a:solidFill>
                <a:latin typeface="Courier New"/>
                <a:cs typeface="Courier New"/>
              </a:rPr>
              <a:t>boolean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canITakeHisMoney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>
                <a:solidFill>
                  <a:srgbClr val="660066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hisBalance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5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long </a:t>
            </a:r>
            <a:r>
              <a:rPr lang="en-US" b="1" dirty="0" err="1">
                <a:latin typeface="Courier New"/>
                <a:cs typeface="Courier New"/>
              </a:rPr>
              <a:t>myBalance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4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>
                <a:latin typeface="Courier New"/>
                <a:cs typeface="Courier New"/>
              </a:rPr>
              <a:t>hisBalance</a:t>
            </a:r>
            <a:r>
              <a:rPr lang="en-US" b="1" dirty="0">
                <a:latin typeface="Courier New"/>
                <a:cs typeface="Courier New"/>
              </a:rPr>
              <a:t> +=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8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>
                <a:latin typeface="Courier New"/>
                <a:cs typeface="Courier New"/>
              </a:rPr>
              <a:t>canITakeHisMoney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hisBalance</a:t>
            </a:r>
            <a:r>
              <a:rPr lang="en-US" b="1" dirty="0">
                <a:latin typeface="Courier New"/>
                <a:cs typeface="Courier New"/>
              </a:rPr>
              <a:t> &gt; </a:t>
            </a:r>
            <a:r>
              <a:rPr lang="en-US" b="1" dirty="0" err="1">
                <a:latin typeface="Courier New"/>
                <a:cs typeface="Courier New"/>
              </a:rPr>
              <a:t>myBalance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>
                <a:latin typeface="Courier New"/>
                <a:cs typeface="Courier New"/>
              </a:rPr>
              <a:t>canITakeHisMoney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canITakeHisMoney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				&amp;&amp; (</a:t>
            </a:r>
            <a:r>
              <a:rPr lang="en-US" b="1" dirty="0" err="1">
                <a:latin typeface="Courier New"/>
                <a:cs typeface="Courier New"/>
              </a:rPr>
              <a:t>hisBalance</a:t>
            </a:r>
            <a:r>
              <a:rPr lang="en-US" b="1" dirty="0">
                <a:latin typeface="Courier New"/>
                <a:cs typeface="Courier New"/>
              </a:rPr>
              <a:t> &gt;=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3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  <a:p>
            <a:r>
              <a:rPr lang="en-US" b="1" dirty="0" err="1">
                <a:latin typeface="Courier New"/>
                <a:cs typeface="Courier New"/>
              </a:rPr>
              <a:t>System.out.println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canITakeHisMoney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390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Common Object Types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err="1" smtClean="0"/>
              <a:t>Language</a:t>
            </a:r>
            <a:r>
              <a:rPr lang="fr-FR" dirty="0" smtClean="0"/>
              <a:t> Basics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6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676456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There is complex data types, called Objects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Array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String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List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Custom classes </a:t>
            </a:r>
            <a:r>
              <a:rPr lang="mr-IN" dirty="0" smtClean="0">
                <a:ea typeface="ＭＳ Ｐゴシック" pitchFamily="34" charset="-128"/>
              </a:rPr>
              <a:t>…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Objects are referenced type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The </a:t>
            </a:r>
            <a:r>
              <a:rPr lang="en-US" dirty="0" smtClean="0">
                <a:ea typeface="ＭＳ Ｐゴシック" pitchFamily="34" charset="-128"/>
              </a:rPr>
              <a:t>variable contains </a:t>
            </a:r>
            <a:r>
              <a:rPr lang="en-US" dirty="0">
                <a:ea typeface="ＭＳ Ｐゴシック" pitchFamily="34" charset="-128"/>
              </a:rPr>
              <a:t>the memory address of the </a:t>
            </a:r>
            <a:r>
              <a:rPr lang="en-US" dirty="0" smtClean="0">
                <a:ea typeface="ＭＳ Ｐゴシック" pitchFamily="34" charset="-128"/>
              </a:rPr>
              <a:t>object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Very similar to a C++ pointer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Common Object Types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Objects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An object can be composed </a:t>
            </a:r>
            <a:r>
              <a:rPr lang="en-US" dirty="0" smtClean="0">
                <a:ea typeface="ＭＳ Ｐゴシック" pitchFamily="34" charset="-128"/>
              </a:rPr>
              <a:t>of: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Attributes (also called variables</a:t>
            </a:r>
            <a:r>
              <a:rPr lang="en-US" dirty="0" smtClean="0">
                <a:ea typeface="ＭＳ Ｐゴシック" pitchFamily="34" charset="-128"/>
              </a:rPr>
              <a:t>)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Constructors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Methods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We will learn how to create and use objects later.</a:t>
            </a:r>
          </a:p>
          <a:p>
            <a:r>
              <a:rPr lang="en-US" dirty="0" smtClean="0">
                <a:ea typeface="ＭＳ Ｐゴシック" pitchFamily="34" charset="-128"/>
              </a:rPr>
              <a:t>Remember, String is an object, not a primitive type.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Common Object Types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215391" y="4369668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hello =</a:t>
            </a:r>
            <a:r>
              <a:rPr lang="fr-FR" b="1" dirty="0" smtClean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mr-I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altLang="zh-CN" b="1" dirty="0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Hello World !</a:t>
            </a:r>
            <a:r>
              <a:rPr lang="mr-IN" altLang="zh-CN" b="1" dirty="0" smtClean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Wrappers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Wrappers are objects that </a:t>
            </a:r>
            <a:r>
              <a:rPr lang="en-US" dirty="0">
                <a:ea typeface="ＭＳ Ｐゴシック" pitchFamily="34" charset="-128"/>
              </a:rPr>
              <a:t>handle primitive </a:t>
            </a:r>
            <a:r>
              <a:rPr lang="en-US" dirty="0" smtClean="0">
                <a:ea typeface="ＭＳ Ｐゴシック" pitchFamily="34" charset="-128"/>
              </a:rPr>
              <a:t>values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Allow </a:t>
            </a:r>
            <a:r>
              <a:rPr lang="en-US" dirty="0">
                <a:ea typeface="ＭＳ Ｐゴシック" pitchFamily="34" charset="-128"/>
              </a:rPr>
              <a:t>to manipulate numeric values as objects instead of </a:t>
            </a:r>
            <a:r>
              <a:rPr lang="en-US" dirty="0" smtClean="0">
                <a:ea typeface="ＭＳ Ｐゴシック" pitchFamily="34" charset="-128"/>
              </a:rPr>
              <a:t>primitive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Numeric wrappers allow to convert String into a </a:t>
            </a:r>
            <a:r>
              <a:rPr lang="en-US" dirty="0" smtClean="0">
                <a:ea typeface="ＭＳ Ｐゴシック" pitchFamily="34" charset="-128"/>
              </a:rPr>
              <a:t>number: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Thanks to the </a:t>
            </a:r>
            <a:r>
              <a:rPr lang="en-US" dirty="0" err="1">
                <a:ea typeface="ＭＳ Ｐゴシック" pitchFamily="34" charset="-128"/>
              </a:rPr>
              <a:t>parseXXX</a:t>
            </a:r>
            <a:r>
              <a:rPr lang="en-US" dirty="0">
                <a:ea typeface="ＭＳ Ｐゴシック" pitchFamily="34" charset="-128"/>
              </a:rPr>
              <a:t>(String s) </a:t>
            </a:r>
            <a:r>
              <a:rPr lang="en-US" dirty="0" smtClean="0">
                <a:ea typeface="ＭＳ Ｐゴシック" pitchFamily="34" charset="-128"/>
              </a:rPr>
              <a:t>method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Convert the string value "10" into the integer value </a:t>
            </a:r>
            <a:r>
              <a:rPr lang="en-US" dirty="0" smtClean="0">
                <a:ea typeface="ＭＳ Ｐゴシック" pitchFamily="34" charset="-128"/>
              </a:rPr>
              <a:t>10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Character wrapper allow to test if a character is a letter, a digit, …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Common Object Types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3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Wrappers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List of wrappers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Common Object Types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76245"/>
              </p:ext>
            </p:extLst>
          </p:nvPr>
        </p:nvGraphicFramePr>
        <p:xfrm>
          <a:off x="323528" y="1641712"/>
          <a:ext cx="87129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/>
                <a:gridCol w="2178242"/>
                <a:gridCol w="2178242"/>
                <a:gridCol w="217824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Primitive 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Wrapper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Primitive type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Wrapper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char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Character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Byte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float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Float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short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double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Double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Integer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boolean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Boolean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3793604"/>
            <a:ext cx="2448272" cy="16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Wrappers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Common Object Types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1921396"/>
            <a:ext cx="8785225" cy="2376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i = 3;</a:t>
            </a:r>
          </a:p>
          <a:p>
            <a:r>
              <a:rPr lang="fr-FR" b="1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in =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j =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"10"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c = 'a';</a:t>
            </a:r>
          </a:p>
          <a:p>
            <a:r>
              <a:rPr lang="fr-FR" b="1" dirty="0" err="1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(c);</a:t>
            </a:r>
          </a:p>
        </p:txBody>
      </p:sp>
    </p:spTree>
    <p:extLst>
      <p:ext uri="{BB962C8B-B14F-4D97-AF65-F5344CB8AC3E}">
        <p14:creationId xmlns:p14="http://schemas.microsoft.com/office/powerpoint/2010/main" val="2260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Enumerations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Something between the primitive and reference </a:t>
            </a:r>
            <a:r>
              <a:rPr lang="en-US" dirty="0" smtClean="0">
                <a:ea typeface="ＭＳ Ｐゴシック" pitchFamily="34" charset="-128"/>
              </a:rPr>
              <a:t>type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Allow to define predefined </a:t>
            </a:r>
            <a:r>
              <a:rPr lang="en-US" dirty="0" smtClean="0">
                <a:ea typeface="ＭＳ Ｐゴシック" pitchFamily="34" charset="-128"/>
              </a:rPr>
              <a:t>value: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Color</a:t>
            </a:r>
            <a:r>
              <a:rPr lang="en-US" dirty="0">
                <a:ea typeface="ＭＳ Ｐゴシック" pitchFamily="34" charset="-128"/>
              </a:rPr>
              <a:t>: RED, BLUE, YELLOW, </a:t>
            </a:r>
            <a:r>
              <a:rPr lang="en-US" dirty="0" smtClean="0">
                <a:ea typeface="ＭＳ Ｐゴシック" pitchFamily="34" charset="-128"/>
              </a:rPr>
              <a:t>…</a:t>
            </a:r>
            <a:endParaRPr lang="en-US" dirty="0">
              <a:ea typeface="ＭＳ Ｐゴシック" pitchFamily="34" charset="-128"/>
            </a:endParaRPr>
          </a:p>
          <a:p>
            <a:pPr>
              <a:spcBef>
                <a:spcPts val="2424"/>
              </a:spcBef>
            </a:pPr>
            <a:r>
              <a:rPr lang="en-US" dirty="0" smtClean="0">
                <a:ea typeface="ＭＳ Ｐゴシック" pitchFamily="34" charset="-128"/>
              </a:rPr>
              <a:t>Example: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Common Object Types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611981" y="3937620"/>
            <a:ext cx="8785225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RED, BLUE, YELLOW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Course </a:t>
            </a:r>
            <a:r>
              <a:rPr lang="fr-FR" dirty="0" err="1" smtClean="0">
                <a:ea typeface="ＭＳ Ｐゴシック" pitchFamily="34" charset="-128"/>
              </a:rPr>
              <a:t>topics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35842" name="Espace réservé du contenu 2"/>
          <p:cNvSpPr>
            <a:spLocks noGrp="1"/>
          </p:cNvSpPr>
          <p:nvPr>
            <p:ph idx="1"/>
          </p:nvPr>
        </p:nvSpPr>
        <p:spPr>
          <a:xfrm>
            <a:off x="3635896" y="1128713"/>
            <a:ext cx="5257279" cy="4230687"/>
          </a:xfrm>
        </p:spPr>
        <p:txBody>
          <a:bodyPr/>
          <a:lstStyle/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Primitive </a:t>
            </a:r>
            <a:r>
              <a:rPr lang="en-US" dirty="0"/>
              <a:t>/ Reference </a:t>
            </a:r>
            <a:r>
              <a:rPr lang="en-US" dirty="0" smtClean="0"/>
              <a:t>Type</a:t>
            </a:r>
            <a:endParaRPr lang="en-US" dirty="0"/>
          </a:p>
          <a:p>
            <a:pPr lvl="1" eaLnBrk="1" hangingPunct="1"/>
            <a:r>
              <a:rPr lang="en-US" dirty="0" smtClean="0"/>
              <a:t>Variables</a:t>
            </a:r>
            <a:endParaRPr lang="en-US" dirty="0"/>
          </a:p>
          <a:p>
            <a:pPr lvl="1" eaLnBrk="1" hangingPunct="1"/>
            <a:r>
              <a:rPr lang="en-US" dirty="0" smtClean="0"/>
              <a:t>Operators</a:t>
            </a:r>
            <a:endParaRPr lang="en-US" dirty="0"/>
          </a:p>
          <a:p>
            <a:pPr lvl="1" eaLnBrk="1" hangingPunct="1"/>
            <a:r>
              <a:rPr lang="en-US" dirty="0"/>
              <a:t>Common Object </a:t>
            </a:r>
            <a:r>
              <a:rPr lang="en-US" dirty="0" smtClean="0"/>
              <a:t>Types</a:t>
            </a:r>
            <a:endParaRPr lang="en-US" dirty="0"/>
          </a:p>
          <a:p>
            <a:pPr lvl="1" eaLnBrk="1" hangingPunct="1"/>
            <a:r>
              <a:rPr lang="en-US" dirty="0"/>
              <a:t>More </a:t>
            </a:r>
            <a:r>
              <a:rPr lang="en-US" dirty="0" smtClean="0"/>
              <a:t>Syntax</a:t>
            </a:r>
            <a:endParaRPr lang="en-US" dirty="0"/>
          </a:p>
          <a:p>
            <a:pPr lvl="1" eaLnBrk="1" hangingPunct="1"/>
            <a:r>
              <a:rPr lang="en-US" dirty="0"/>
              <a:t>Control </a:t>
            </a:r>
            <a:r>
              <a:rPr lang="en-US" dirty="0" smtClean="0"/>
              <a:t>Flow</a:t>
            </a:r>
            <a:endParaRPr lang="en-US" dirty="0"/>
          </a:p>
          <a:p>
            <a:pPr lvl="1" eaLnBrk="1" hangingPunct="1"/>
            <a:r>
              <a:rPr lang="en-US" dirty="0" smtClean="0"/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35843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Language</a:t>
            </a:r>
            <a:r>
              <a:rPr lang="fr-FR" dirty="0" smtClean="0">
                <a:ea typeface="ＭＳ Ｐゴシック" pitchFamily="34" charset="-128"/>
              </a:rPr>
              <a:t> Basics</a:t>
            </a:r>
          </a:p>
        </p:txBody>
      </p:sp>
      <p:pic>
        <p:nvPicPr>
          <p:cNvPr id="7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Users\Renaud\Desktop\StageFinEtudesSupinfo\Icons-New\v3\Min\Pl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Arrays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An array is an object </a:t>
            </a:r>
            <a:r>
              <a:rPr lang="en-US" dirty="0" smtClean="0">
                <a:ea typeface="ＭＳ Ｐゴシック" pitchFamily="34" charset="-128"/>
              </a:rPr>
              <a:t>too!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It can contains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Primitive </a:t>
            </a:r>
            <a:r>
              <a:rPr lang="en-US" dirty="0" smtClean="0">
                <a:ea typeface="ＭＳ Ｐゴシック" pitchFamily="34" charset="-128"/>
              </a:rPr>
              <a:t>types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Reference </a:t>
            </a:r>
            <a:r>
              <a:rPr lang="en-US" dirty="0" smtClean="0">
                <a:ea typeface="ＭＳ Ｐゴシック" pitchFamily="34" charset="-128"/>
              </a:rPr>
              <a:t>types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Enumerations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Its size is fix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It can not be modified after </a:t>
            </a:r>
            <a:r>
              <a:rPr lang="en-US" dirty="0" smtClean="0">
                <a:ea typeface="ＭＳ Ｐゴシック" pitchFamily="34" charset="-128"/>
              </a:rPr>
              <a:t>initialization!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Common Object Types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Array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Creation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Two ways of declaring an </a:t>
            </a:r>
            <a:r>
              <a:rPr lang="en-US" dirty="0" smtClean="0">
                <a:ea typeface="ＭＳ Ｐゴシック" pitchFamily="34" charset="-128"/>
              </a:rPr>
              <a:t>array:</a:t>
            </a: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spcBef>
                <a:spcPts val="2424"/>
              </a:spcBef>
            </a:pPr>
            <a:r>
              <a:rPr lang="en-US" dirty="0">
                <a:ea typeface="ＭＳ Ｐゴシック" pitchFamily="34" charset="-128"/>
              </a:rPr>
              <a:t>Three ways of initializing an </a:t>
            </a:r>
            <a:r>
              <a:rPr lang="en-US" dirty="0" smtClean="0">
                <a:ea typeface="ＭＳ Ｐゴシック" pitchFamily="34" charset="-128"/>
              </a:rPr>
              <a:t>array: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Common Object Types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777380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latin typeface="Courier New" pitchFamily="49" charset="0"/>
                <a:cs typeface="Courier New" pitchFamily="49" charset="0"/>
              </a:rPr>
              <a:t>itemsType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err="1">
                <a:latin typeface="Courier New" pitchFamily="49" charset="0"/>
                <a:cs typeface="Courier New" pitchFamily="49" charset="0"/>
              </a:rPr>
              <a:t>itemsType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[];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505572"/>
            <a:ext cx="8785225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 array1 =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[4];</a:t>
            </a:r>
          </a:p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 array2 = {3, 4, 3, 4};</a:t>
            </a:r>
          </a:p>
          <a:p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 array3 = 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[]{3,4,3,4};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75223" y="4791868"/>
            <a:ext cx="3593554" cy="369888"/>
            <a:chOff x="3066678" y="4791868"/>
            <a:chExt cx="3593554" cy="369888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946302" y="4791869"/>
              <a:ext cx="428625" cy="369887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374357" y="4791869"/>
              <a:ext cx="428625" cy="369887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3066678" y="4792424"/>
              <a:ext cx="1152128" cy="369332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array3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4" name="Straight Arrow Connector 23"/>
            <p:cNvCxnSpPr>
              <a:stCxn id="23" idx="3"/>
              <a:endCxn id="21" idx="1"/>
            </p:cNvCxnSpPr>
            <p:nvPr/>
          </p:nvCxnSpPr>
          <p:spPr bwMode="auto">
            <a:xfrm flipV="1">
              <a:off x="4218806" y="4976813"/>
              <a:ext cx="727496" cy="277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5802982" y="4791868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3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231607" y="4791868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8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Array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Creation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new operator instantiate the array.</a:t>
            </a:r>
          </a:p>
          <a:p>
            <a:r>
              <a:rPr lang="en-US" dirty="0">
                <a:ea typeface="ＭＳ Ｐゴシック" pitchFamily="34" charset="-128"/>
              </a:rPr>
              <a:t>Example 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With the following instantiation, each item will have the default </a:t>
            </a:r>
            <a:r>
              <a:rPr lang="en-US" dirty="0" smtClean="0">
                <a:ea typeface="ＭＳ Ｐゴシック" pitchFamily="34" charset="-128"/>
              </a:rPr>
              <a:t>value: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Common Object Types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4"/>
          <p:cNvSpPr/>
          <p:nvPr/>
        </p:nvSpPr>
        <p:spPr>
          <a:xfrm>
            <a:off x="179512" y="3145532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arrayOfInteger[] =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new int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[10];        </a:t>
            </a:r>
          </a:p>
          <a:p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A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rray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of 10 items of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initialize</a:t>
            </a:r>
            <a:r>
              <a:rPr lang="fr-FR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zero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fr-FR" b="1" noProof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32471" y="4513684"/>
            <a:ext cx="6679059" cy="369888"/>
            <a:chOff x="1619672" y="4513684"/>
            <a:chExt cx="6679059" cy="369888"/>
          </a:xfrm>
        </p:grpSpPr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4010198" y="4513685"/>
              <a:ext cx="428625" cy="369887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438253" y="4513685"/>
              <a:ext cx="428625" cy="369887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619672" y="4514240"/>
              <a:ext cx="1663030" cy="369332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arrayOfInteger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8" name="Straight Arrow Connector 47"/>
            <p:cNvCxnSpPr>
              <a:stCxn id="47" idx="3"/>
              <a:endCxn id="45" idx="1"/>
            </p:cNvCxnSpPr>
            <p:nvPr/>
          </p:nvCxnSpPr>
          <p:spPr bwMode="auto">
            <a:xfrm flipV="1">
              <a:off x="3282702" y="4698629"/>
              <a:ext cx="727496" cy="277"/>
            </a:xfrm>
            <a:prstGeom prst="straightConnector1">
              <a:avLst/>
            </a:prstGeom>
            <a:solidFill>
              <a:srgbClr val="D3D7DB"/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4866878" y="4513684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5295503" y="4513684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5724128" y="4513684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6156176" y="4513685"/>
              <a:ext cx="428625" cy="369887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6584231" y="4513685"/>
              <a:ext cx="428625" cy="369887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7012856" y="4513684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7441481" y="4513684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7870106" y="4513684"/>
              <a:ext cx="428625" cy="369888"/>
            </a:xfrm>
            <a:prstGeom prst="rect">
              <a:avLst/>
            </a:prstGeom>
            <a:solidFill>
              <a:srgbClr val="D3D7DB"/>
            </a:solidFill>
            <a:ln w="12700" algn="ctr">
              <a:solidFill>
                <a:srgbClr val="4D4D4D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3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Array</a:t>
            </a:r>
            <a:r>
              <a:rPr lang="fr-FR" dirty="0" smtClean="0">
                <a:ea typeface="ＭＳ Ｐゴシック" pitchFamily="34" charset="-128"/>
              </a:rPr>
              <a:t> Size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length attribute return the size of the </a:t>
            </a:r>
            <a:r>
              <a:rPr lang="en-US" dirty="0" smtClean="0">
                <a:ea typeface="ＭＳ Ｐゴシック" pitchFamily="34" charset="-128"/>
              </a:rPr>
              <a:t>array: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Common Object Types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137420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[] tab = {1, 10, 12, 9}; 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System.out.println(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"Size: "</a:t>
            </a:r>
            <a:r>
              <a:rPr lang="fr-FR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+ tab.length);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068" y="3217540"/>
            <a:ext cx="1921396" cy="19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Manipulate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Array</a:t>
            </a:r>
            <a:r>
              <a:rPr lang="fr-FR" dirty="0" smtClean="0">
                <a:ea typeface="ＭＳ Ｐゴシック" pitchFamily="34" charset="-128"/>
              </a:rPr>
              <a:t> Content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first element is at index 0.</a:t>
            </a:r>
          </a:p>
          <a:p>
            <a:r>
              <a:rPr lang="en-US" dirty="0">
                <a:ea typeface="ＭＳ Ｐゴシック" pitchFamily="34" charset="-128"/>
              </a:rPr>
              <a:t>The last element is at the index length – 1.</a:t>
            </a:r>
          </a:p>
          <a:p>
            <a:r>
              <a:rPr lang="en-US" dirty="0">
                <a:ea typeface="ＭＳ Ｐゴシック" pitchFamily="34" charset="-128"/>
              </a:rPr>
              <a:t>Access to the item :</a:t>
            </a:r>
          </a:p>
          <a:p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Set the value for the second item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Common Object Types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713484"/>
            <a:ext cx="8785225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[] tab = {1, 10, 12, 9}; 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System.out.println(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Fourth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value: "</a:t>
            </a:r>
            <a:r>
              <a:rPr lang="fr-FR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+ tab[3]);</a:t>
            </a:r>
          </a:p>
        </p:txBody>
      </p:sp>
      <p:sp>
        <p:nvSpPr>
          <p:cNvPr id="9" name="Rectangle à coins arrondis 4"/>
          <p:cNvSpPr/>
          <p:nvPr/>
        </p:nvSpPr>
        <p:spPr>
          <a:xfrm>
            <a:off x="179512" y="4297660"/>
            <a:ext cx="8785225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tab[1] = 25;</a:t>
            </a:r>
          </a:p>
        </p:txBody>
      </p:sp>
    </p:spTree>
    <p:extLst>
      <p:ext uri="{BB962C8B-B14F-4D97-AF65-F5344CB8AC3E}">
        <p14:creationId xmlns:p14="http://schemas.microsoft.com/office/powerpoint/2010/main" val="35069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Multidimensional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Array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number of pair braces indicates the number of dimension of the </a:t>
            </a:r>
            <a:r>
              <a:rPr lang="en-US" dirty="0" smtClean="0">
                <a:ea typeface="ＭＳ Ｐゴシック" pitchFamily="34" charset="-128"/>
              </a:rPr>
              <a:t>array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Example: A </a:t>
            </a:r>
            <a:r>
              <a:rPr lang="en-US" dirty="0">
                <a:ea typeface="ＭＳ Ｐゴシック" pitchFamily="34" charset="-128"/>
              </a:rPr>
              <a:t>two dimensional array (an array of </a:t>
            </a:r>
            <a:r>
              <a:rPr lang="en-US" dirty="0" smtClean="0">
                <a:ea typeface="ＭＳ Ｐゴシック" pitchFamily="34" charset="-128"/>
              </a:rPr>
              <a:t>arrays)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Common Object Types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641476"/>
            <a:ext cx="8785225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[][] dimension =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float [10][10];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× </a:t>
            </a:r>
            <a:r>
              <a:rPr lang="en-US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bidimensional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fr-FR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b="1" dirty="0" smtClean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items</a:t>
            </a:r>
            <a:endParaRPr lang="fr-FR" b="1" noProof="1" smtClean="0">
              <a:solidFill>
                <a:srgbClr val="550055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fr-FR" b="1" noProof="1" smtClean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[][]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grids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 = {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{1,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3},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{7,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5}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};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035230" y="4297104"/>
            <a:ext cx="428625" cy="369888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1</a:t>
            </a: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8463855" y="4297104"/>
            <a:ext cx="428625" cy="369888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3</a:t>
            </a: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8035800" y="4801161"/>
            <a:ext cx="428625" cy="369887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7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8463855" y="4801161"/>
            <a:ext cx="428625" cy="369887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5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6803677" y="4360152"/>
            <a:ext cx="504555" cy="369332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ref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6804248" y="4739000"/>
            <a:ext cx="504056" cy="369332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ref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7" name="Elbow Connector 56"/>
          <p:cNvCxnSpPr>
            <a:stCxn id="60" idx="3"/>
            <a:endCxn id="55" idx="0"/>
          </p:cNvCxnSpPr>
          <p:nvPr/>
        </p:nvCxnSpPr>
        <p:spPr bwMode="auto">
          <a:xfrm>
            <a:off x="5940152" y="4185002"/>
            <a:ext cx="1115803" cy="175150"/>
          </a:xfrm>
          <a:prstGeom prst="bentConnector2">
            <a:avLst/>
          </a:prstGeom>
          <a:solidFill>
            <a:srgbClr val="D3D7DB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5" idx="3"/>
            <a:endCxn id="51" idx="1"/>
          </p:cNvCxnSpPr>
          <p:nvPr/>
        </p:nvCxnSpPr>
        <p:spPr bwMode="auto">
          <a:xfrm flipV="1">
            <a:off x="7308232" y="4482048"/>
            <a:ext cx="726998" cy="62770"/>
          </a:xfrm>
          <a:prstGeom prst="straightConnector1">
            <a:avLst/>
          </a:prstGeom>
          <a:solidFill>
            <a:srgbClr val="D3D7DB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56" idx="3"/>
            <a:endCxn id="53" idx="1"/>
          </p:cNvCxnSpPr>
          <p:nvPr/>
        </p:nvCxnSpPr>
        <p:spPr bwMode="auto">
          <a:xfrm>
            <a:off x="7308304" y="4923666"/>
            <a:ext cx="727496" cy="62439"/>
          </a:xfrm>
          <a:prstGeom prst="straightConnector1">
            <a:avLst/>
          </a:prstGeom>
          <a:solidFill>
            <a:srgbClr val="D3D7DB"/>
          </a:solidFill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4932040" y="4000336"/>
            <a:ext cx="1008112" cy="369332"/>
          </a:xfrm>
          <a:prstGeom prst="rect">
            <a:avLst/>
          </a:prstGeom>
          <a:solidFill>
            <a:srgbClr val="D3D7DB"/>
          </a:solidFill>
          <a:ln w="12700" algn="ctr">
            <a:solidFill>
              <a:srgbClr val="4D4D4D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grids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More </a:t>
            </a:r>
            <a:r>
              <a:rPr lang="fr-FR" dirty="0" err="1" smtClean="0"/>
              <a:t>syntax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err="1" smtClean="0"/>
              <a:t>Language</a:t>
            </a:r>
            <a:r>
              <a:rPr lang="fr-FR" dirty="0" smtClean="0"/>
              <a:t> Basics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105372"/>
            <a:ext cx="254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Statements</a:t>
            </a:r>
            <a:r>
              <a:rPr lang="fr-FR" dirty="0" smtClean="0">
                <a:ea typeface="ＭＳ Ｐゴシック" pitchFamily="34" charset="-128"/>
              </a:rPr>
              <a:t> and Blocks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Statement instructions are always terminated by a semi </a:t>
            </a:r>
            <a:r>
              <a:rPr lang="en-US" dirty="0" smtClean="0">
                <a:ea typeface="ＭＳ Ｐゴシック" pitchFamily="34" charset="-128"/>
              </a:rPr>
              <a:t>column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Blocks are groups of instructions delimited by curly </a:t>
            </a:r>
            <a:r>
              <a:rPr lang="en-US" dirty="0" smtClean="0">
                <a:ea typeface="ＭＳ Ｐゴシック" pitchFamily="34" charset="-128"/>
              </a:rPr>
              <a:t>brackets </a:t>
            </a:r>
            <a:r>
              <a:rPr lang="en-US" dirty="0" smtClean="0">
                <a:ea typeface="ＭＳ Ｐゴシック" pitchFamily="34" charset="-128"/>
                <a:sym typeface="Wingdings"/>
              </a:rPr>
              <a:t> </a:t>
            </a:r>
            <a:r>
              <a:rPr lang="en-US" dirty="0" smtClean="0">
                <a:ea typeface="ＭＳ Ｐゴシック" pitchFamily="34" charset="-128"/>
              </a:rPr>
              <a:t>{ }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Often used with tests and loops (next chapter</a:t>
            </a:r>
            <a:r>
              <a:rPr lang="en-US" dirty="0" smtClean="0">
                <a:ea typeface="ＭＳ Ｐゴシック" pitchFamily="34" charset="-128"/>
              </a:rPr>
              <a:t>)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More </a:t>
            </a:r>
            <a:r>
              <a:rPr lang="fr-FR" dirty="0" err="1" smtClean="0">
                <a:ea typeface="ＭＳ Ｐゴシック" pitchFamily="34" charset="-128"/>
              </a:rPr>
              <a:t>Syntax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649588"/>
            <a:ext cx="8785225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2000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= 10;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Assignment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setName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John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call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8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Local Variable Scope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variable declared inside a block, may only be used in the block itself.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spcBef>
                <a:spcPts val="2424"/>
              </a:spcBef>
            </a:pPr>
            <a:r>
              <a:rPr lang="en-US" dirty="0">
                <a:ea typeface="ＭＳ Ｐゴシック" pitchFamily="34" charset="-128"/>
              </a:rPr>
              <a:t>Java integrates the </a:t>
            </a:r>
            <a:r>
              <a:rPr lang="en-US" dirty="0" smtClean="0">
                <a:ea typeface="ＭＳ Ｐゴシック" pitchFamily="34" charset="-128"/>
              </a:rPr>
              <a:t>same notion </a:t>
            </a:r>
            <a:r>
              <a:rPr lang="en-US" dirty="0">
                <a:ea typeface="ＭＳ Ｐゴシック" pitchFamily="34" charset="-128"/>
              </a:rPr>
              <a:t>of stack for local </a:t>
            </a:r>
            <a:r>
              <a:rPr lang="en-US" dirty="0" smtClean="0">
                <a:ea typeface="ＭＳ Ｐゴシック" pitchFamily="34" charset="-128"/>
              </a:rPr>
              <a:t>variables </a:t>
            </a:r>
            <a:r>
              <a:rPr lang="en-US" dirty="0">
                <a:ea typeface="ＭＳ Ｐゴシック" pitchFamily="34" charset="-128"/>
              </a:rPr>
              <a:t>as </a:t>
            </a:r>
            <a:r>
              <a:rPr lang="en-US" dirty="0" smtClean="0">
                <a:ea typeface="ＭＳ Ｐゴシック" pitchFamily="34" charset="-128"/>
              </a:rPr>
              <a:t>most </a:t>
            </a:r>
            <a:r>
              <a:rPr lang="en-US" dirty="0">
                <a:ea typeface="ＭＳ Ｐゴシック" pitchFamily="34" charset="-128"/>
              </a:rPr>
              <a:t>programming </a:t>
            </a:r>
            <a:r>
              <a:rPr lang="en-US" dirty="0" smtClean="0">
                <a:ea typeface="ＭＳ Ｐゴシック" pitchFamily="34" charset="-128"/>
              </a:rPr>
              <a:t>languages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At </a:t>
            </a:r>
            <a:r>
              <a:rPr lang="en-US" dirty="0" smtClean="0">
                <a:ea typeface="ＭＳ Ｐゴシック" pitchFamily="34" charset="-128"/>
              </a:rPr>
              <a:t>block end, all </a:t>
            </a:r>
            <a:r>
              <a:rPr lang="en-US" dirty="0">
                <a:ea typeface="ＭＳ Ｐゴシック" pitchFamily="34" charset="-128"/>
              </a:rPr>
              <a:t>variable declared </a:t>
            </a:r>
            <a:r>
              <a:rPr lang="en-US" dirty="0" smtClean="0">
                <a:ea typeface="ＭＳ Ｐゴシック" pitchFamily="34" charset="-128"/>
              </a:rPr>
              <a:t>inside are destroyed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More </a:t>
            </a:r>
            <a:r>
              <a:rPr lang="fr-FR" dirty="0" err="1" smtClean="0">
                <a:ea typeface="ＭＳ Ｐゴシック" pitchFamily="34" charset="-128"/>
              </a:rPr>
              <a:t>Syntax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137420"/>
            <a:ext cx="8785225" cy="1656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i = 3;</a:t>
            </a:r>
          </a:p>
          <a:p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(i &gt; 0) {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block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begins</a:t>
            </a:r>
            <a:endParaRPr lang="fr-FR" b="1" dirty="0">
              <a:solidFill>
                <a:srgbClr val="479B8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j = 25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fr-FR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(j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j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does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not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exists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outside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the block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anymore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8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Comments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One line comments begins with a double slash and ends at the end of the </a:t>
            </a:r>
            <a:r>
              <a:rPr lang="en-US" dirty="0" smtClean="0">
                <a:ea typeface="ＭＳ Ｐゴシック" pitchFamily="34" charset="-128"/>
              </a:rPr>
              <a:t>line:</a:t>
            </a: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Multiple line comments begins with a slash-star and ends with a star-</a:t>
            </a:r>
            <a:r>
              <a:rPr lang="en-US" dirty="0" smtClean="0">
                <a:ea typeface="ＭＳ Ｐゴシック" pitchFamily="34" charset="-128"/>
              </a:rPr>
              <a:t>slash: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More </a:t>
            </a:r>
            <a:r>
              <a:rPr lang="fr-FR" dirty="0" err="1" smtClean="0">
                <a:ea typeface="ＭＳ Ｐゴシック" pitchFamily="34" charset="-128"/>
              </a:rPr>
              <a:t>Syntax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353444"/>
            <a:ext cx="8785225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i = 0;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A single line comment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4225652"/>
            <a:ext cx="8785225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i = 0;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/* A multiple line </a:t>
            </a:r>
          </a:p>
          <a:p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		comment */</a:t>
            </a:r>
          </a:p>
        </p:txBody>
      </p:sp>
    </p:spTree>
    <p:extLst>
      <p:ext uri="{BB962C8B-B14F-4D97-AF65-F5344CB8AC3E}">
        <p14:creationId xmlns:p14="http://schemas.microsoft.com/office/powerpoint/2010/main" val="14791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Primitive / Reference type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err="1" smtClean="0"/>
              <a:t>Language</a:t>
            </a:r>
            <a:r>
              <a:rPr lang="fr-FR" dirty="0" smtClean="0"/>
              <a:t> Basics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Control flow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err="1" smtClean="0"/>
              <a:t>Language</a:t>
            </a:r>
            <a:r>
              <a:rPr lang="fr-FR" dirty="0" smtClean="0"/>
              <a:t> Basics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3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if/</a:t>
            </a:r>
            <a:r>
              <a:rPr lang="fr-FR" dirty="0" err="1" smtClean="0">
                <a:ea typeface="ＭＳ Ｐゴシック" pitchFamily="34" charset="-128"/>
              </a:rPr>
              <a:t>else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condition must return a </a:t>
            </a:r>
            <a:r>
              <a:rPr lang="en-US" dirty="0" err="1">
                <a:ea typeface="ＭＳ Ｐゴシック" pitchFamily="34" charset="-128"/>
              </a:rPr>
              <a:t>boolean</a:t>
            </a:r>
            <a:r>
              <a:rPr lang="en-US" dirty="0">
                <a:ea typeface="ＭＳ Ｐゴシック" pitchFamily="34" charset="-128"/>
              </a:rPr>
              <a:t> type :</a:t>
            </a:r>
          </a:p>
          <a:p>
            <a:pPr lvl="1"/>
            <a:r>
              <a:rPr lang="en-US" b="1" dirty="0">
                <a:ea typeface="ＭＳ Ｐゴシック" pitchFamily="34" charset="-128"/>
              </a:rPr>
              <a:t>true</a:t>
            </a:r>
            <a:r>
              <a:rPr lang="en-US" dirty="0">
                <a:ea typeface="ＭＳ Ｐゴシック" pitchFamily="34" charset="-128"/>
              </a:rPr>
              <a:t> or </a:t>
            </a:r>
            <a:r>
              <a:rPr lang="en-US" b="1" dirty="0" smtClean="0">
                <a:ea typeface="ＭＳ Ｐゴシック" pitchFamily="34" charset="-128"/>
              </a:rPr>
              <a:t>false</a:t>
            </a:r>
            <a:endParaRPr lang="en-US" dirty="0">
              <a:ea typeface="ＭＳ Ｐゴシック" pitchFamily="34" charset="-128"/>
            </a:endParaRPr>
          </a:p>
          <a:p>
            <a:pPr>
              <a:spcBef>
                <a:spcPts val="2424"/>
              </a:spcBef>
            </a:pPr>
            <a:r>
              <a:rPr lang="en-US" dirty="0">
                <a:ea typeface="ＭＳ Ｐゴシック" pitchFamily="34" charset="-128"/>
              </a:rPr>
              <a:t>The else statement is not compulsory.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>
              <a:spcBef>
                <a:spcPts val="2424"/>
              </a:spcBef>
            </a:pPr>
            <a:r>
              <a:rPr lang="en-US" dirty="0">
                <a:ea typeface="ＭＳ Ｐゴシック" pitchFamily="34" charset="-128"/>
              </a:rPr>
              <a:t>Be careful : You cannot use a number as condition !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Control Flow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929508"/>
            <a:ext cx="8785225" cy="151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r-FR" sz="2000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(condition) 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instruction1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2000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instruction2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 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if/</a:t>
            </a:r>
            <a:r>
              <a:rPr lang="fr-FR" dirty="0" err="1" smtClean="0">
                <a:ea typeface="ＭＳ Ｐゴシック" pitchFamily="34" charset="-128"/>
              </a:rPr>
              <a:t>else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Example: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Control Flow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849388"/>
            <a:ext cx="8785225" cy="3096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a = 5;</a:t>
            </a:r>
          </a:p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(a </a:t>
            </a:r>
            <a:r>
              <a:rPr lang="fr-FR" b="1" noProof="1" smtClean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5) 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    System.out.println(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lower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than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5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 smtClean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fr-FR" sz="2000" b="1" noProof="1" smtClean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(a &lt; 10) 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    System.out.println(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a 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between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 5 and 10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(a == 10) 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    System.out.println(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a 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equal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 10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    System.out.println(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a 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greater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than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 10</a:t>
            </a:r>
            <a:r>
              <a:rPr lang="fr-FR" altLang="zh-CN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8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switch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value is compared to the </a:t>
            </a:r>
            <a:r>
              <a:rPr lang="en-US" dirty="0" smtClean="0">
                <a:ea typeface="ＭＳ Ｐゴシック" pitchFamily="34" charset="-128"/>
              </a:rPr>
              <a:t>label</a:t>
            </a:r>
          </a:p>
          <a:p>
            <a:r>
              <a:rPr lang="en-US" dirty="0" smtClean="0">
                <a:ea typeface="ＭＳ Ｐゴシック" pitchFamily="34" charset="-128"/>
              </a:rPr>
              <a:t>Before Java 7, the value could only be </a:t>
            </a:r>
            <a:r>
              <a:rPr lang="en-US" dirty="0">
                <a:ea typeface="ＭＳ Ｐゴシック" pitchFamily="34" charset="-128"/>
              </a:rPr>
              <a:t>a primitive type or an enumeration </a:t>
            </a:r>
            <a:r>
              <a:rPr lang="en-US" dirty="0" smtClean="0">
                <a:ea typeface="ＭＳ Ｐゴシック" pitchFamily="34" charset="-128"/>
              </a:rPr>
              <a:t>value</a:t>
            </a:r>
          </a:p>
          <a:p>
            <a:r>
              <a:rPr lang="en-US" dirty="0" smtClean="0">
                <a:ea typeface="ＭＳ Ｐゴシック" pitchFamily="34" charset="-128"/>
              </a:rPr>
              <a:t>Now, the value can also be a String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The switch instruction is composed of </a:t>
            </a:r>
            <a:r>
              <a:rPr lang="en-US" b="1" dirty="0" smtClean="0">
                <a:ea typeface="ＭＳ Ｐゴシック" pitchFamily="34" charset="-128"/>
              </a:rPr>
              <a:t>case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b="1" dirty="0" smtClean="0">
                <a:ea typeface="ＭＳ Ｐゴシック" pitchFamily="34" charset="-128"/>
              </a:rPr>
              <a:t>break </a:t>
            </a:r>
            <a:r>
              <a:rPr lang="en-US" dirty="0" smtClean="0">
                <a:ea typeface="ＭＳ Ｐゴシック" pitchFamily="34" charset="-128"/>
              </a:rPr>
              <a:t>keyword ends a </a:t>
            </a:r>
            <a:r>
              <a:rPr lang="en-US" b="1" dirty="0" smtClean="0">
                <a:ea typeface="ＭＳ Ｐゴシック" pitchFamily="34" charset="-128"/>
              </a:rPr>
              <a:t>case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b="1" dirty="0">
                <a:ea typeface="ＭＳ Ｐゴシック" pitchFamily="34" charset="-128"/>
              </a:rPr>
              <a:t>default</a:t>
            </a:r>
            <a:r>
              <a:rPr lang="en-US" dirty="0">
                <a:ea typeface="ＭＳ Ｐゴシック" pitchFamily="34" charset="-128"/>
              </a:rPr>
              <a:t> case is chosen if any case match the </a:t>
            </a:r>
            <a:r>
              <a:rPr lang="en-US" dirty="0" smtClean="0">
                <a:ea typeface="ＭＳ Ｐゴシック" pitchFamily="34" charset="-128"/>
              </a:rPr>
              <a:t>value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Control Flow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1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days = 7;</a:t>
            </a:r>
          </a:p>
          <a:p>
            <a:pPr lvl="2"/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(days) { </a:t>
            </a:r>
          </a:p>
          <a:p>
            <a:pPr lvl="3"/>
            <a:r>
              <a:rPr lang="en-US" b="1" dirty="0" smtClean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 smtClean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1: </a:t>
            </a:r>
          </a:p>
          <a:p>
            <a:pPr lvl="4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Monday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3"/>
            <a:r>
              <a:rPr lang="en-US" b="1" dirty="0" smtClean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 smtClean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2: </a:t>
            </a:r>
          </a:p>
          <a:p>
            <a:pPr lvl="4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"Tuesday"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b="1" dirty="0" smtClean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 smtClean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3: </a:t>
            </a:r>
          </a:p>
          <a:p>
            <a:pPr lvl="4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Wednesday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3"/>
            <a:r>
              <a:rPr lang="en-US" b="1" dirty="0" smtClean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 smtClean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4: </a:t>
            </a:r>
          </a:p>
          <a:p>
            <a:pPr lvl="4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"Thursday"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3"/>
            <a:r>
              <a:rPr lang="en-US" b="1" dirty="0" smtClean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 smtClean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5: </a:t>
            </a:r>
          </a:p>
          <a:p>
            <a:pPr lvl="4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"Friday"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3"/>
            <a:r>
              <a:rPr lang="en-US" b="1" dirty="0" smtClean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 smtClean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6:</a:t>
            </a:r>
          </a:p>
          <a:p>
            <a:pPr lvl="3"/>
            <a:r>
              <a:rPr lang="en-US" b="1" dirty="0" smtClean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b="1" dirty="0" smtClean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7: </a:t>
            </a:r>
          </a:p>
          <a:p>
            <a:pPr lvl="4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Weekend!"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lvl="3"/>
            <a:r>
              <a:rPr lang="en-US" b="1" dirty="0" smtClean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lvl="4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"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Invalid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day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</a:rPr>
              <a:t>!"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41064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Calibri (Heading)"/>
                <a:cs typeface="Calibri (Heading)"/>
              </a:rPr>
              <a:t>Switch </a:t>
            </a:r>
            <a:r>
              <a:rPr lang="fr-FR" sz="2400" b="1" dirty="0" err="1" smtClean="0">
                <a:latin typeface="Calibri (Heading)"/>
                <a:cs typeface="Calibri (Heading)"/>
              </a:rPr>
              <a:t>example</a:t>
            </a:r>
            <a:endParaRPr lang="fr-FR" sz="24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19361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Ternary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operator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Like an </a:t>
            </a:r>
            <a:r>
              <a:rPr lang="en-US" b="1" dirty="0">
                <a:ea typeface="ＭＳ Ｐゴシック" pitchFamily="34" charset="-128"/>
              </a:rPr>
              <a:t>if/else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Control Flow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777380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condition ? condition_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 : condition_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505572"/>
            <a:ext cx="8785225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j = (i &gt; 2 </a:t>
            </a:r>
            <a:r>
              <a:rPr lang="fr-FR" b="1" noProof="1">
                <a:solidFill>
                  <a:srgbClr val="4D4D4D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i : 0);</a:t>
            </a:r>
          </a:p>
          <a:p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//j=i 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i</a:t>
            </a:r>
            <a:r>
              <a:rPr lang="fr-FR" b="1" dirty="0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greater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than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2, </a:t>
            </a:r>
            <a:r>
              <a:rPr lang="fr-FR" b="1" dirty="0" err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b="1" noProof="1">
                <a:solidFill>
                  <a:srgbClr val="479B8F"/>
                </a:solidFill>
                <a:latin typeface="Courier New" pitchFamily="49" charset="0"/>
                <a:cs typeface="Courier New" pitchFamily="49" charset="0"/>
              </a:rPr>
              <a:t> j=0</a:t>
            </a:r>
          </a:p>
        </p:txBody>
      </p:sp>
    </p:spTree>
    <p:extLst>
      <p:ext uri="{BB962C8B-B14F-4D97-AF65-F5344CB8AC3E}">
        <p14:creationId xmlns:p14="http://schemas.microsoft.com/office/powerpoint/2010/main" val="24253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while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Loop while the condition is true.</a:t>
            </a: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spcBef>
                <a:spcPts val="3624"/>
              </a:spcBef>
            </a:pPr>
            <a:r>
              <a:rPr lang="en-US" dirty="0">
                <a:ea typeface="ＭＳ Ｐゴシック" pitchFamily="34" charset="-128"/>
              </a:rPr>
              <a:t>Example :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Control Flow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777380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2000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(condition) {instruction}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145532"/>
            <a:ext cx="8785225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 i = 10, s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 = 0, j = 0;</a:t>
            </a:r>
          </a:p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(j &lt;= i) 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	s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 = sum + j;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j = j + 1;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System.out.println(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value: "</a:t>
            </a:r>
            <a:r>
              <a:rPr lang="fr-FR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 + s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11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do/</a:t>
            </a:r>
            <a:r>
              <a:rPr lang="fr-FR" dirty="0" err="1" smtClean="0">
                <a:ea typeface="ＭＳ Ｐゴシック" pitchFamily="34" charset="-128"/>
              </a:rPr>
              <a:t>while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Execute the instruction block and loop while the condition is </a:t>
            </a:r>
            <a:r>
              <a:rPr lang="en-US" dirty="0" smtClean="0">
                <a:ea typeface="ＭＳ Ｐゴシック" pitchFamily="34" charset="-128"/>
              </a:rPr>
              <a:t>true</a:t>
            </a:r>
            <a:endParaRPr lang="en-US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pPr>
              <a:spcBef>
                <a:spcPts val="1824"/>
              </a:spcBef>
            </a:pPr>
            <a:r>
              <a:rPr lang="en-US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Control Flow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137420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{instruction}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(condition);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fr-FR" b="1" noProof="1">
              <a:solidFill>
                <a:srgbClr val="0A3C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289548"/>
            <a:ext cx="8785225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i = 10,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j = 0, s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	s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 = sum + j; 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	j = j + 1;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(j &lt;= i)</a:t>
            </a:r>
            <a:r>
              <a:rPr lang="fr-FR" b="1" noProof="1" smtClean="0">
                <a:latin typeface="Courier New" pitchFamily="49" charset="0"/>
                <a:cs typeface="Courier New" pitchFamily="49" charset="0"/>
              </a:rPr>
              <a:t>;</a:t>
            </a:r>
            <a:endParaRPr lang="fr-FR" b="1" noProof="1">
              <a:latin typeface="Courier New" pitchFamily="49" charset="0"/>
              <a:cs typeface="Courier New" pitchFamily="49" charset="0"/>
            </a:endParaRP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System.out.println(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fr-FR" altLang="zh-CN" b="1" dirty="0" err="1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Sum</a:t>
            </a:r>
            <a:r>
              <a:rPr lang="fr-FR" altLang="zh-CN" b="1" dirty="0">
                <a:solidFill>
                  <a:srgbClr val="2A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 "</a:t>
            </a:r>
            <a:r>
              <a:rPr lang="fr-FR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+ s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) ;</a:t>
            </a:r>
          </a:p>
        </p:txBody>
      </p:sp>
    </p:spTree>
    <p:extLst>
      <p:ext uri="{BB962C8B-B14F-4D97-AF65-F5344CB8AC3E}">
        <p14:creationId xmlns:p14="http://schemas.microsoft.com/office/powerpoint/2010/main" val="25653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for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Like a while loop</a:t>
            </a:r>
          </a:p>
          <a:p>
            <a:pPr marL="0" indent="0"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spcBef>
                <a:spcPts val="1824"/>
              </a:spcBef>
            </a:pPr>
            <a:endParaRPr lang="en-US" dirty="0" smtClean="0">
              <a:ea typeface="ＭＳ Ｐゴシック" pitchFamily="34" charset="-128"/>
            </a:endParaRPr>
          </a:p>
          <a:p>
            <a:pPr>
              <a:spcBef>
                <a:spcPts val="1824"/>
              </a:spcBef>
            </a:pPr>
            <a:r>
              <a:rPr lang="en-US" dirty="0" smtClean="0">
                <a:ea typeface="ＭＳ Ｐゴシック" pitchFamily="34" charset="-128"/>
              </a:rPr>
              <a:t>Example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Control Flow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1705372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fr-FR" sz="2000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initialization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]; [condition]; [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]){}</a:t>
            </a:r>
          </a:p>
        </p:txBody>
      </p:sp>
      <p:sp>
        <p:nvSpPr>
          <p:cNvPr id="10" name="Rectangle à coins arrondis 4"/>
          <p:cNvSpPr/>
          <p:nvPr/>
        </p:nvSpPr>
        <p:spPr>
          <a:xfrm>
            <a:off x="179512" y="3577580"/>
            <a:ext cx="8785225" cy="151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noProof="1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i =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; </a:t>
            </a:r>
            <a:r>
              <a:rPr lang="fr-FR" b="1" noProof="1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&lt; 10; </a:t>
            </a:r>
            <a:r>
              <a:rPr lang="fr-FR" b="1" noProof="1" smtClean="0">
                <a:latin typeface="Courier New" pitchFamily="49" charset="0"/>
                <a:cs typeface="Courier New" pitchFamily="49" charset="0"/>
              </a:rPr>
              <a:t>i++)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{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(i);</a:t>
            </a:r>
            <a:endParaRPr lang="fr-FR" b="1" noProof="1">
              <a:latin typeface="Courier New" pitchFamily="49" charset="0"/>
              <a:cs typeface="Courier New" pitchFamily="49" charset="0"/>
            </a:endParaRP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	System.out.println(i) ;</a:t>
            </a:r>
          </a:p>
          <a:p>
            <a:r>
              <a:rPr lang="fr-FR" b="1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5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FizzBuzz</a:t>
            </a:r>
            <a:r>
              <a:rPr lang="fr-FR" dirty="0"/>
              <a:t> Challenge :</a:t>
            </a:r>
          </a:p>
          <a:p>
            <a:pPr lvl="1"/>
            <a:r>
              <a:rPr lang="fr-FR" dirty="0"/>
              <a:t>Display </a:t>
            </a:r>
            <a:r>
              <a:rPr lang="fr-FR" dirty="0" err="1"/>
              <a:t>numbers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1 to 100, </a:t>
            </a:r>
            <a:r>
              <a:rPr lang="fr-FR" dirty="0" err="1"/>
              <a:t>replacing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word</a:t>
            </a:r>
            <a:r>
              <a:rPr lang="fr-FR" dirty="0"/>
              <a:t> '</a:t>
            </a:r>
            <a:r>
              <a:rPr lang="fr-FR" dirty="0" err="1"/>
              <a:t>fizz</a:t>
            </a:r>
            <a:r>
              <a:rPr lang="fr-FR" dirty="0"/>
              <a:t>' for multiples of 3.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word</a:t>
            </a:r>
            <a:r>
              <a:rPr lang="fr-FR" dirty="0"/>
              <a:t> '</a:t>
            </a:r>
            <a:r>
              <a:rPr lang="fr-FR" dirty="0" err="1"/>
              <a:t>buzz</a:t>
            </a:r>
            <a:r>
              <a:rPr lang="fr-FR" dirty="0"/>
              <a:t>' for multiples of 5.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word</a:t>
            </a:r>
            <a:r>
              <a:rPr lang="fr-FR" dirty="0"/>
              <a:t> '</a:t>
            </a:r>
            <a:r>
              <a:rPr lang="fr-FR" dirty="0" err="1"/>
              <a:t>fizzbuzz</a:t>
            </a:r>
            <a:r>
              <a:rPr lang="fr-FR" dirty="0"/>
              <a:t>' for multiples of </a:t>
            </a:r>
            <a:r>
              <a:rPr lang="fr-FR" dirty="0" err="1"/>
              <a:t>both</a:t>
            </a:r>
            <a:r>
              <a:rPr lang="fr-FR" dirty="0"/>
              <a:t> 3 and 5.</a:t>
            </a:r>
          </a:p>
          <a:p>
            <a:pPr lvl="1"/>
            <a:r>
              <a:rPr lang="fr-FR" dirty="0"/>
              <a:t>Insert a line break </a:t>
            </a:r>
            <a:r>
              <a:rPr lang="fr-FR" dirty="0" err="1"/>
              <a:t>after</a:t>
            </a:r>
            <a:r>
              <a:rPr lang="fr-FR" dirty="0"/>
              <a:t> 9, 19, 29, </a:t>
            </a:r>
            <a:r>
              <a:rPr lang="fr-FR" dirty="0" smtClean="0"/>
              <a:t>…</a:t>
            </a:r>
            <a:endParaRPr lang="fr-FR" dirty="0"/>
          </a:p>
          <a:p>
            <a:pPr lvl="1"/>
            <a:r>
              <a:rPr lang="fr-FR" dirty="0" err="1"/>
              <a:t>Result</a:t>
            </a:r>
            <a:r>
              <a:rPr lang="fr-FR" dirty="0"/>
              <a:t> :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Control Flow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4153644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it-IT" b="1" dirty="0">
                <a:latin typeface="Courier New"/>
                <a:cs typeface="Courier New"/>
              </a:rPr>
              <a:t>1 2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4 </a:t>
            </a:r>
            <a:r>
              <a:rPr lang="it-IT" b="1" dirty="0" err="1">
                <a:latin typeface="Courier New"/>
                <a:cs typeface="Courier New"/>
              </a:rPr>
              <a:t>buzz</a:t>
            </a:r>
            <a:r>
              <a:rPr lang="it-IT" b="1" dirty="0">
                <a:latin typeface="Courier New"/>
                <a:cs typeface="Courier New"/>
              </a:rPr>
              <a:t>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7 8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</a:t>
            </a:r>
          </a:p>
          <a:p>
            <a:r>
              <a:rPr lang="it-IT" b="1" dirty="0" err="1">
                <a:latin typeface="Courier New"/>
                <a:cs typeface="Courier New"/>
              </a:rPr>
              <a:t>buzz</a:t>
            </a:r>
            <a:r>
              <a:rPr lang="it-IT" b="1" dirty="0">
                <a:latin typeface="Courier New"/>
                <a:cs typeface="Courier New"/>
              </a:rPr>
              <a:t> 11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13 14 </a:t>
            </a:r>
            <a:r>
              <a:rPr lang="it-IT" b="1" dirty="0" err="1">
                <a:latin typeface="Courier New"/>
                <a:cs typeface="Courier New"/>
              </a:rPr>
              <a:t>fizzbuzz</a:t>
            </a:r>
            <a:r>
              <a:rPr lang="it-IT" b="1" dirty="0">
                <a:latin typeface="Courier New"/>
                <a:cs typeface="Courier New"/>
              </a:rPr>
              <a:t> 16 17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19 </a:t>
            </a:r>
          </a:p>
          <a:p>
            <a:r>
              <a:rPr lang="it-IT" b="1" dirty="0" err="1">
                <a:latin typeface="Courier New"/>
                <a:cs typeface="Courier New"/>
              </a:rPr>
              <a:t>buzz</a:t>
            </a:r>
            <a:r>
              <a:rPr lang="it-IT" b="1" dirty="0">
                <a:latin typeface="Courier New"/>
                <a:cs typeface="Courier New"/>
              </a:rPr>
              <a:t>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22 23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</a:t>
            </a:r>
            <a:r>
              <a:rPr lang="it-IT" b="1" dirty="0" err="1">
                <a:latin typeface="Courier New"/>
                <a:cs typeface="Courier New"/>
              </a:rPr>
              <a:t>buzz</a:t>
            </a:r>
            <a:r>
              <a:rPr lang="it-IT" b="1" dirty="0">
                <a:latin typeface="Courier New"/>
                <a:cs typeface="Courier New"/>
              </a:rPr>
              <a:t> 26 </a:t>
            </a:r>
            <a:r>
              <a:rPr lang="it-IT" b="1" dirty="0" err="1">
                <a:latin typeface="Courier New"/>
                <a:cs typeface="Courier New"/>
              </a:rPr>
              <a:t>fizz</a:t>
            </a:r>
            <a:r>
              <a:rPr lang="it-IT" b="1" dirty="0">
                <a:latin typeface="Courier New"/>
                <a:cs typeface="Courier New"/>
              </a:rPr>
              <a:t> 28 29 ...</a:t>
            </a:r>
          </a:p>
        </p:txBody>
      </p:sp>
    </p:spTree>
    <p:extLst>
      <p:ext uri="{BB962C8B-B14F-4D97-AF65-F5344CB8AC3E}">
        <p14:creationId xmlns:p14="http://schemas.microsoft.com/office/powerpoint/2010/main" val="27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Primitive types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only non object Java </a:t>
            </a:r>
            <a:r>
              <a:rPr lang="en-US" dirty="0" smtClean="0">
                <a:ea typeface="ＭＳ Ｐゴシック" pitchFamily="34" charset="-128"/>
              </a:rPr>
              <a:t>items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Simple </a:t>
            </a:r>
            <a:r>
              <a:rPr lang="en-US" dirty="0" smtClean="0">
                <a:ea typeface="ＭＳ Ｐゴシック" pitchFamily="34" charset="-128"/>
              </a:rPr>
              <a:t>value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The memory zone allocated to a primitive type holds the value associated to the </a:t>
            </a:r>
            <a:r>
              <a:rPr lang="en-US" dirty="0" smtClean="0">
                <a:ea typeface="ＭＳ Ｐゴシック" pitchFamily="34" charset="-128"/>
              </a:rPr>
              <a:t>identifier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Live on the </a:t>
            </a:r>
            <a:r>
              <a:rPr lang="en-US" dirty="0" smtClean="0">
                <a:ea typeface="ＭＳ Ｐゴシック" pitchFamily="34" charset="-128"/>
              </a:rPr>
              <a:t>stack</a:t>
            </a:r>
            <a:endParaRPr lang="en-US" sz="2800" dirty="0" smtClean="0">
              <a:ea typeface="ＭＳ Ｐゴシック" pitchFamily="34" charset="-128"/>
            </a:endParaRPr>
          </a:p>
          <a:p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Primitive / Reference type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03993"/>
              </p:ext>
            </p:extLst>
          </p:nvPr>
        </p:nvGraphicFramePr>
        <p:xfrm>
          <a:off x="6677332" y="3145532"/>
          <a:ext cx="2143140" cy="1483360"/>
        </p:xfrm>
        <a:graphic>
          <a:graphicData uri="http://schemas.openxmlformats.org/drawingml/2006/table">
            <a:tbl>
              <a:tblPr bandRow="1"/>
              <a:tblGrid>
                <a:gridCol w="1285884"/>
                <a:gridCol w="857256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smtClean="0"/>
                        <a:t>variable_4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smtClean="0"/>
                        <a:t>45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smtClean="0"/>
                        <a:t>variable_3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err="1" smtClean="0"/>
                        <a:t>true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smtClean="0"/>
                        <a:t>variable_2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mtClean="0"/>
                        <a:t>c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smtClean="0"/>
                        <a:t>variable_1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fr-FR" dirty="0" smtClean="0"/>
                        <a:t>56.8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3DB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03680" y="4663970"/>
            <a:ext cx="133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Stack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Methods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err="1" smtClean="0"/>
              <a:t>Language</a:t>
            </a:r>
            <a:r>
              <a:rPr lang="fr-FR" dirty="0" smtClean="0"/>
              <a:t> Basics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00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Definition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</a:t>
            </a:r>
            <a:r>
              <a:rPr lang="en-US" dirty="0" smtClean="0">
                <a:ea typeface="ＭＳ Ｐゴシック" pitchFamily="34" charset="-128"/>
              </a:rPr>
              <a:t>method…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Has </a:t>
            </a:r>
            <a:r>
              <a:rPr lang="en-US" dirty="0">
                <a:ea typeface="ＭＳ Ｐゴシック" pitchFamily="34" charset="-128"/>
              </a:rPr>
              <a:t>a </a:t>
            </a:r>
            <a:r>
              <a:rPr lang="en-US" dirty="0" smtClean="0">
                <a:ea typeface="ＭＳ Ｐゴシック" pitchFamily="34" charset="-128"/>
              </a:rPr>
              <a:t>function:</a:t>
            </a:r>
            <a:endParaRPr lang="en-US" dirty="0">
              <a:ea typeface="ＭＳ Ｐゴシック" pitchFamily="34" charset="-128"/>
            </a:endParaRPr>
          </a:p>
          <a:p>
            <a:pPr lvl="2"/>
            <a:r>
              <a:rPr lang="en-US" dirty="0">
                <a:ea typeface="ＭＳ Ｐゴシック" pitchFamily="34" charset="-128"/>
              </a:rPr>
              <a:t>Retrieve list of products.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Open a database connection.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…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Can </a:t>
            </a:r>
            <a:r>
              <a:rPr lang="en-US" dirty="0">
                <a:ea typeface="ＭＳ Ｐゴシック" pitchFamily="34" charset="-128"/>
              </a:rPr>
              <a:t>be called many </a:t>
            </a:r>
            <a:r>
              <a:rPr lang="en-US" dirty="0" smtClean="0">
                <a:ea typeface="ＭＳ Ｐゴシック" pitchFamily="34" charset="-128"/>
              </a:rPr>
              <a:t>times:</a:t>
            </a:r>
            <a:endParaRPr lang="en-US" dirty="0">
              <a:ea typeface="ＭＳ Ｐゴシック" pitchFamily="34" charset="-128"/>
            </a:endParaRPr>
          </a:p>
          <a:p>
            <a:pPr lvl="2"/>
            <a:r>
              <a:rPr lang="en-US" dirty="0">
                <a:ea typeface="ＭＳ Ｐゴシック" pitchFamily="34" charset="-128"/>
              </a:rPr>
              <a:t>Avoid code </a:t>
            </a:r>
            <a:r>
              <a:rPr lang="en-US" dirty="0" smtClean="0">
                <a:ea typeface="ＭＳ Ｐゴシック" pitchFamily="34" charset="-128"/>
              </a:rPr>
              <a:t>duplication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Can </a:t>
            </a:r>
            <a:r>
              <a:rPr lang="en-US" dirty="0">
                <a:ea typeface="ＭＳ Ｐゴシック" pitchFamily="34" charset="-128"/>
              </a:rPr>
              <a:t>have </a:t>
            </a:r>
            <a:r>
              <a:rPr lang="en-US" dirty="0" smtClean="0">
                <a:ea typeface="ＭＳ Ｐゴシック" pitchFamily="34" charset="-128"/>
              </a:rPr>
              <a:t>parameters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Can </a:t>
            </a:r>
            <a:r>
              <a:rPr lang="en-US" dirty="0">
                <a:ea typeface="ＭＳ Ｐゴシック" pitchFamily="34" charset="-128"/>
              </a:rPr>
              <a:t>return a </a:t>
            </a:r>
            <a:r>
              <a:rPr lang="en-US" dirty="0" smtClean="0">
                <a:ea typeface="ＭＳ Ｐゴシック" pitchFamily="34" charset="-128"/>
              </a:rPr>
              <a:t>value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Writing</a:t>
            </a:r>
            <a:r>
              <a:rPr lang="fr-FR" dirty="0" smtClean="0">
                <a:ea typeface="ＭＳ Ｐゴシック" pitchFamily="34" charset="-128"/>
              </a:rPr>
              <a:t> a </a:t>
            </a:r>
            <a:r>
              <a:rPr lang="fr-FR" dirty="0" err="1" smtClean="0">
                <a:ea typeface="ＭＳ Ｐゴシック" pitchFamily="34" charset="-128"/>
              </a:rPr>
              <a:t>method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method </a:t>
            </a:r>
            <a:r>
              <a:rPr lang="en-US" dirty="0" smtClean="0">
                <a:ea typeface="ＭＳ Ｐゴシック" pitchFamily="34" charset="-128"/>
              </a:rPr>
              <a:t>may need: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A return </a:t>
            </a:r>
            <a:r>
              <a:rPr lang="en-US" dirty="0" smtClean="0">
                <a:ea typeface="ＭＳ Ｐゴシック" pitchFamily="34" charset="-128"/>
              </a:rPr>
              <a:t>value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Parameters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The code of a method is in a block delimited by curly braces </a:t>
            </a:r>
            <a:r>
              <a:rPr lang="en-US" dirty="0" smtClean="0">
                <a:ea typeface="ＭＳ Ｐゴシック" pitchFamily="34" charset="-128"/>
                <a:sym typeface="Wingdings"/>
              </a:rPr>
              <a:t> </a:t>
            </a:r>
            <a:r>
              <a:rPr lang="en-US" dirty="0" smtClean="0">
                <a:ea typeface="ＭＳ Ｐゴシック" pitchFamily="34" charset="-128"/>
              </a:rPr>
              <a:t>{ }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The accessibility of the code is limited to the </a:t>
            </a:r>
            <a:r>
              <a:rPr lang="en-US" dirty="0" smtClean="0">
                <a:ea typeface="ＭＳ Ｐゴシック" pitchFamily="34" charset="-128"/>
              </a:rPr>
              <a:t>block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4153644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&lt;return-type&gt; &lt;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method-name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&gt;(&lt;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&gt;...) {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	&lt;instructions&gt;...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128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Returned</a:t>
            </a:r>
            <a:r>
              <a:rPr lang="fr-FR" dirty="0" smtClean="0">
                <a:ea typeface="ＭＳ Ｐゴシック" pitchFamily="34" charset="-128"/>
              </a:rPr>
              <a:t> value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method can return any type of </a:t>
            </a:r>
            <a:r>
              <a:rPr lang="en-US" dirty="0" smtClean="0">
                <a:ea typeface="ＭＳ Ｐゴシック" pitchFamily="34" charset="-128"/>
              </a:rPr>
              <a:t>value: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Must declare the type of returned </a:t>
            </a:r>
            <a:r>
              <a:rPr lang="en-US" dirty="0" smtClean="0">
                <a:ea typeface="ＭＳ Ｐゴシック" pitchFamily="34" charset="-128"/>
              </a:rPr>
              <a:t>value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The last statement of the method must be the return </a:t>
            </a:r>
            <a:r>
              <a:rPr lang="en-US" dirty="0" smtClean="0">
                <a:ea typeface="ＭＳ Ｐゴシック" pitchFamily="34" charset="-128"/>
              </a:rPr>
              <a:t>statement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361556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/>
            <a:r>
              <a:rPr lang="fr-FR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10;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8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Returned</a:t>
            </a:r>
            <a:r>
              <a:rPr lang="fr-FR" dirty="0" smtClean="0">
                <a:ea typeface="ＭＳ Ｐゴシック" pitchFamily="34" charset="-128"/>
              </a:rPr>
              <a:t> value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method can return no </a:t>
            </a:r>
            <a:r>
              <a:rPr lang="en-US" dirty="0" smtClean="0">
                <a:ea typeface="ＭＳ Ｐゴシック" pitchFamily="34" charset="-128"/>
              </a:rPr>
              <a:t>value: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The return type must be </a:t>
            </a:r>
            <a:r>
              <a:rPr lang="en-US" b="1" dirty="0" smtClean="0">
                <a:ea typeface="ＭＳ Ｐゴシック" pitchFamily="34" charset="-128"/>
              </a:rPr>
              <a:t>void</a:t>
            </a:r>
            <a:endParaRPr lang="en-US" b="1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No return </a:t>
            </a:r>
            <a:r>
              <a:rPr lang="en-US" dirty="0" smtClean="0">
                <a:ea typeface="ＭＳ Ｐゴシック" pitchFamily="34" charset="-128"/>
              </a:rPr>
              <a:t>statement!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3361556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Parameters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method can have zero </a:t>
            </a:r>
            <a:r>
              <a:rPr lang="en-US" dirty="0" smtClean="0">
                <a:ea typeface="ＭＳ Ｐゴシック" pitchFamily="34" charset="-128"/>
              </a:rPr>
              <a:t>parameters:</a:t>
            </a: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pPr>
              <a:spcBef>
                <a:spcPts val="2424"/>
              </a:spcBef>
            </a:pPr>
            <a:r>
              <a:rPr lang="en-US" dirty="0">
                <a:ea typeface="ＭＳ Ｐゴシック" pitchFamily="34" charset="-128"/>
              </a:rPr>
              <a:t>A method can have many </a:t>
            </a:r>
            <a:r>
              <a:rPr lang="en-US" dirty="0" smtClean="0">
                <a:ea typeface="ＭＳ Ｐゴシック" pitchFamily="34" charset="-128"/>
              </a:rPr>
              <a:t>parameters: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Not obligatorily of the same </a:t>
            </a:r>
            <a:r>
              <a:rPr lang="en-US" dirty="0" smtClean="0">
                <a:ea typeface="ＭＳ Ｐゴシック" pitchFamily="34" charset="-128"/>
              </a:rPr>
              <a:t>type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705372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4009628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myParam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myOtherParam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7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Parameters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method can have an unknown number of </a:t>
            </a:r>
            <a:r>
              <a:rPr lang="en-US" dirty="0" smtClean="0">
                <a:ea typeface="ＭＳ Ｐゴシック" pitchFamily="34" charset="-128"/>
              </a:rPr>
              <a:t>parameters (</a:t>
            </a:r>
            <a:r>
              <a:rPr lang="en-US" dirty="0" err="1" smtClean="0">
                <a:ea typeface="ＭＳ Ｐゴシック" pitchFamily="34" charset="-128"/>
              </a:rPr>
              <a:t>varargs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 err="1"/>
              <a:t>Varargs</a:t>
            </a:r>
            <a:r>
              <a:rPr lang="en-US" dirty="0"/>
              <a:t> parameters are treated like an </a:t>
            </a:r>
            <a:r>
              <a:rPr lang="en-US" dirty="0" smtClean="0"/>
              <a:t>array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the first </a:t>
            </a:r>
            <a:r>
              <a:rPr lang="en-US" dirty="0" smtClean="0"/>
              <a:t>user: users</a:t>
            </a:r>
            <a:r>
              <a:rPr lang="en-US" dirty="0"/>
              <a:t>[0]</a:t>
            </a:r>
          </a:p>
          <a:p>
            <a:pPr lvl="1"/>
            <a:r>
              <a:rPr lang="en-US" dirty="0" smtClean="0"/>
              <a:t>Parameters number: </a:t>
            </a:r>
            <a:r>
              <a:rPr lang="en-US" dirty="0" err="1" smtClean="0"/>
              <a:t>users.length</a:t>
            </a:r>
            <a:endParaRPr lang="en-US" dirty="0"/>
          </a:p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281436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myIntArray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4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Calling</a:t>
            </a:r>
            <a:r>
              <a:rPr lang="fr-FR" dirty="0" smtClean="0">
                <a:ea typeface="ＭＳ Ｐゴシック" pitchFamily="34" charset="-128"/>
              </a:rPr>
              <a:t> a </a:t>
            </a:r>
            <a:r>
              <a:rPr lang="fr-FR" dirty="0" err="1" smtClean="0">
                <a:ea typeface="ＭＳ Ｐゴシック" pitchFamily="34" charset="-128"/>
              </a:rPr>
              <a:t>method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Without </a:t>
            </a:r>
            <a:r>
              <a:rPr lang="en-US" dirty="0" smtClean="0">
                <a:ea typeface="ＭＳ Ｐゴシック" pitchFamily="34" charset="-128"/>
              </a:rPr>
              <a:t>parameters:</a:t>
            </a:r>
            <a:endParaRPr lang="en-US" dirty="0">
              <a:ea typeface="ＭＳ Ｐゴシック" pitchFamily="34" charset="-128"/>
            </a:endParaRPr>
          </a:p>
          <a:p>
            <a:pPr marL="0" indent="0" algn="r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24"/>
              </a:spcBef>
            </a:pPr>
            <a:r>
              <a:rPr lang="en-US" dirty="0" smtClean="0">
                <a:ea typeface="ＭＳ Ｐゴシック" pitchFamily="34" charset="-128"/>
              </a:rPr>
              <a:t>With </a:t>
            </a:r>
            <a:r>
              <a:rPr lang="en-US" dirty="0">
                <a:ea typeface="ＭＳ Ｐゴシック" pitchFamily="34" charset="-128"/>
              </a:rPr>
              <a:t>parameters "direct" </a:t>
            </a:r>
            <a:r>
              <a:rPr lang="en-US" dirty="0" smtClean="0">
                <a:ea typeface="ＭＳ Ｐゴシック" pitchFamily="34" charset="-128"/>
              </a:rPr>
              <a:t>values:</a:t>
            </a:r>
            <a:endParaRPr lang="en-US" dirty="0">
              <a:ea typeface="ＭＳ Ｐゴシック" pitchFamily="34" charset="-128"/>
            </a:endParaRPr>
          </a:p>
          <a:p>
            <a:pPr marL="0" indent="0" algn="r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myMethod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“Hello”</a:t>
            </a:r>
            <a:r>
              <a:rPr lang="en-US" sz="2400" dirty="0" smtClean="0">
                <a:latin typeface="Courier New"/>
                <a:cs typeface="Courier New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5000)</a:t>
            </a:r>
            <a:r>
              <a:rPr lang="fr-FR" sz="2400" dirty="0" smtClean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ea typeface="ＭＳ Ｐゴシック" pitchFamily="34" charset="-128"/>
              <a:cs typeface="Courier New"/>
            </a:endParaRPr>
          </a:p>
          <a:p>
            <a:pPr>
              <a:spcBef>
                <a:spcPts val="1224"/>
              </a:spcBef>
            </a:pPr>
            <a:r>
              <a:rPr lang="en-US" dirty="0">
                <a:ea typeface="ＭＳ Ｐゴシック" pitchFamily="34" charset="-128"/>
              </a:rPr>
              <a:t>With parameters as </a:t>
            </a:r>
            <a:r>
              <a:rPr lang="en-US" dirty="0" smtClean="0">
                <a:ea typeface="ＭＳ Ｐゴシック" pitchFamily="34" charset="-128"/>
              </a:rPr>
              <a:t>variables:</a:t>
            </a:r>
            <a:endParaRPr lang="en-US" dirty="0">
              <a:ea typeface="ＭＳ Ｐゴシック" pitchFamily="34" charset="-128"/>
            </a:endParaRPr>
          </a:p>
          <a:p>
            <a:pPr marL="0" indent="0" algn="r">
              <a:buNone/>
            </a:pPr>
            <a:r>
              <a:rPr lang="en-US" sz="2400" dirty="0" err="1">
                <a:latin typeface="Courier New"/>
                <a:cs typeface="Courier New"/>
              </a:rPr>
              <a:t>myMethod</a:t>
            </a:r>
            <a:r>
              <a:rPr lang="en-US" sz="2400" dirty="0">
                <a:latin typeface="Courier New"/>
                <a:cs typeface="Courier New"/>
              </a:rPr>
              <a:t>(name, </a:t>
            </a:r>
            <a:r>
              <a:rPr lang="en-US" sz="2400" dirty="0" err="1">
                <a:latin typeface="Courier New"/>
                <a:cs typeface="Courier New"/>
              </a:rPr>
              <a:t>numberOfStudents</a:t>
            </a:r>
            <a:r>
              <a:rPr lang="en-US" sz="2400" dirty="0">
                <a:latin typeface="Courier New"/>
                <a:cs typeface="Courier New"/>
              </a:rPr>
              <a:t>)</a:t>
            </a:r>
            <a:r>
              <a:rPr lang="fr-FR" sz="2400" dirty="0" smtClean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ea typeface="ＭＳ Ｐゴシック" pitchFamily="34" charset="-128"/>
              <a:cs typeface="Courier New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Overloading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Methods can have the same name but 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Must </a:t>
            </a:r>
            <a:r>
              <a:rPr lang="en-US" dirty="0">
                <a:cs typeface="Courier New" pitchFamily="49" charset="0"/>
              </a:rPr>
              <a:t>be different by their </a:t>
            </a:r>
            <a:r>
              <a:rPr lang="en-US" dirty="0" smtClean="0">
                <a:cs typeface="Courier New" pitchFamily="49" charset="0"/>
              </a:rPr>
              <a:t>parameters</a:t>
            </a:r>
            <a:endParaRPr lang="en-US" dirty="0"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Number of </a:t>
            </a:r>
            <a:r>
              <a:rPr lang="en-US" dirty="0" smtClean="0">
                <a:cs typeface="Courier New" pitchFamily="49" charset="0"/>
              </a:rPr>
              <a:t>parameters</a:t>
            </a:r>
            <a:endParaRPr lang="en-US" dirty="0"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Type of the </a:t>
            </a:r>
            <a:r>
              <a:rPr lang="en-US" dirty="0" smtClean="0">
                <a:cs typeface="Courier New" pitchFamily="49" charset="0"/>
              </a:rPr>
              <a:t>parameters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Methods with the same name and not the same return type are only possible when parameters are different.</a:t>
            </a:r>
          </a:p>
          <a:p>
            <a:pPr lvl="1"/>
            <a:r>
              <a:rPr lang="en-US" dirty="0">
                <a:cs typeface="Courier New" pitchFamily="49" charset="0"/>
              </a:rPr>
              <a:t>Compiler use only the name and the parameters of the method call to resolve </a:t>
            </a:r>
            <a:r>
              <a:rPr lang="en-US" dirty="0" smtClean="0">
                <a:cs typeface="Courier New" pitchFamily="49" charset="0"/>
              </a:rPr>
              <a:t>overloading!</a:t>
            </a:r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Valid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examples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129308"/>
            <a:ext cx="8785225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s){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myMethod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289548"/>
            <a:ext cx="8785225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myMethod2(String s){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myMethod2(</a:t>
            </a:r>
            <a:r>
              <a:rPr lang="fr-FR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i, String s){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Primitive types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Primitive / Reference type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22256"/>
              </p:ext>
            </p:extLst>
          </p:nvPr>
        </p:nvGraphicFramePr>
        <p:xfrm>
          <a:off x="251520" y="1428736"/>
          <a:ext cx="8712968" cy="2431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588"/>
                <a:gridCol w="1372736"/>
                <a:gridCol w="1452161"/>
                <a:gridCol w="1452161"/>
                <a:gridCol w="1452161"/>
                <a:gridCol w="1452161"/>
              </a:tblGrid>
              <a:tr h="49266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Size (bits)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Signed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Min. size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Max. size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Initial value</a:t>
                      </a:r>
                      <a:endParaRPr lang="fr-FR" dirty="0"/>
                    </a:p>
                  </a:txBody>
                  <a:tcPr/>
                </a:tc>
              </a:tr>
              <a:tr h="48477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boolean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false</a:t>
                      </a:r>
                      <a:endParaRPr lang="fr-FR" dirty="0"/>
                    </a:p>
                  </a:txBody>
                  <a:tcPr/>
                </a:tc>
              </a:tr>
              <a:tr h="48477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-2</a:t>
                      </a:r>
                      <a:r>
                        <a:rPr lang="fr-FR" baseline="30000" dirty="0" smtClean="0"/>
                        <a:t>7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7</a:t>
                      </a:r>
                      <a:r>
                        <a:rPr lang="fr-FR" baseline="0" dirty="0" smtClean="0"/>
                        <a:t>-1</a:t>
                      </a:r>
                      <a:endParaRPr lang="fr-F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484772">
                <a:tc>
                  <a:txBody>
                    <a:bodyPr/>
                    <a:lstStyle/>
                    <a:p>
                      <a:r>
                        <a:rPr lang="fr-FR" smtClean="0"/>
                        <a:t>char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16</a:t>
                      </a:r>
                      <a:r>
                        <a:rPr lang="fr-FR" baseline="0" dirty="0" smtClean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'\u0000'</a:t>
                      </a:r>
                      <a:endParaRPr lang="fr-FR" dirty="0"/>
                    </a:p>
                  </a:txBody>
                  <a:tcPr/>
                </a:tc>
              </a:tr>
              <a:tr h="484772">
                <a:tc>
                  <a:txBody>
                    <a:bodyPr/>
                    <a:lstStyle/>
                    <a:p>
                      <a:r>
                        <a:rPr lang="fr-FR" smtClean="0"/>
                        <a:t>short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-2</a:t>
                      </a:r>
                      <a:r>
                        <a:rPr lang="fr-FR" baseline="30000" dirty="0" smtClean="0"/>
                        <a:t>15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15</a:t>
                      </a:r>
                      <a:r>
                        <a:rPr lang="fr-FR" baseline="0" dirty="0" smtClean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9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Invalid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examples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1129308"/>
            <a:ext cx="8785225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myMethod3(String s){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myMethod3(String s2){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289548"/>
            <a:ext cx="8785225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myMethod4(String s){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2000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myMethod4(String s2){</a:t>
            </a:r>
          </a:p>
          <a:p>
            <a:pPr lvl="1"/>
            <a:r>
              <a:rPr lang="fr-FR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Constructors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Each Java objects has one or more </a:t>
            </a:r>
            <a:r>
              <a:rPr lang="en-US" dirty="0" smtClean="0">
                <a:cs typeface="Courier New" pitchFamily="49" charset="0"/>
              </a:rPr>
              <a:t>constructors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Constructors are special </a:t>
            </a:r>
            <a:r>
              <a:rPr lang="en-US" dirty="0" smtClean="0">
                <a:cs typeface="Courier New" pitchFamily="49" charset="0"/>
              </a:rPr>
              <a:t>method: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They create </a:t>
            </a:r>
            <a:r>
              <a:rPr lang="en-US" dirty="0" smtClean="0">
                <a:cs typeface="Courier New" pitchFamily="49" charset="0"/>
              </a:rPr>
              <a:t>objects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Don't declare a return type…</a:t>
            </a:r>
          </a:p>
          <a:p>
            <a:pPr lvl="1"/>
            <a:r>
              <a:rPr lang="en-US" dirty="0">
                <a:cs typeface="Courier New" pitchFamily="49" charset="0"/>
              </a:rPr>
              <a:t>Their name must be the same as the </a:t>
            </a:r>
            <a:r>
              <a:rPr lang="en-US" dirty="0" smtClean="0">
                <a:cs typeface="Courier New" pitchFamily="49" charset="0"/>
              </a:rPr>
              <a:t>class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4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Constructors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Example of a Person </a:t>
            </a:r>
            <a:r>
              <a:rPr lang="en-US" dirty="0" smtClean="0">
                <a:cs typeface="Courier New" pitchFamily="49" charset="0"/>
              </a:rPr>
              <a:t>constructors: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209428"/>
            <a:ext cx="8785225" cy="2448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The "default" </a:t>
            </a:r>
            <a:r>
              <a:rPr lang="fr-FR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endParaRPr lang="fr-FR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Person() {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Overloaded</a:t>
            </a:r>
            <a:r>
              <a:rPr lang="fr-FR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fr-FR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fr-FR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Person(String </a:t>
            </a:r>
            <a:r>
              <a:rPr lang="fr-FR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fr-F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4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The main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The entry point of each Java </a:t>
            </a:r>
            <a:r>
              <a:rPr lang="en-US" dirty="0" smtClean="0">
                <a:cs typeface="Courier New" pitchFamily="49" charset="0"/>
              </a:rPr>
              <a:t>program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Has </a:t>
            </a:r>
            <a:r>
              <a:rPr lang="en-US" dirty="0">
                <a:cs typeface="Courier New" pitchFamily="49" charset="0"/>
              </a:rPr>
              <a:t>to be </a:t>
            </a:r>
            <a:r>
              <a:rPr lang="en-US" b="1" dirty="0">
                <a:cs typeface="Courier New" pitchFamily="49" charset="0"/>
              </a:rPr>
              <a:t>public</a:t>
            </a:r>
            <a:r>
              <a:rPr lang="en-US" dirty="0">
                <a:cs typeface="Courier New" pitchFamily="49" charset="0"/>
              </a:rPr>
              <a:t> and </a:t>
            </a:r>
            <a:r>
              <a:rPr lang="en-US" b="1" dirty="0">
                <a:cs typeface="Courier New" pitchFamily="49" charset="0"/>
              </a:rPr>
              <a:t>static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pPr lvl="1"/>
            <a:r>
              <a:rPr lang="en-US" dirty="0">
                <a:cs typeface="Courier New" pitchFamily="49" charset="0"/>
              </a:rPr>
              <a:t>Can take arguments from the command line :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Two possible </a:t>
            </a:r>
            <a:r>
              <a:rPr lang="en-US" dirty="0" smtClean="0">
                <a:cs typeface="Courier New" pitchFamily="49" charset="0"/>
              </a:rPr>
              <a:t>syntaxes: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209428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java </a:t>
            </a:r>
            <a:r>
              <a:rPr lang="fr-FR" b="1" noProof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MyFirstJavaProgram I am 20</a:t>
            </a:r>
            <a:endParaRPr lang="fr-F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à coins arrondis 4"/>
          <p:cNvSpPr/>
          <p:nvPr/>
        </p:nvSpPr>
        <p:spPr>
          <a:xfrm>
            <a:off x="179512" y="3649588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main(String[] args) </a:t>
            </a:r>
            <a:r>
              <a:rPr lang="fr-FR" b="1" noProof="1" smtClean="0">
                <a:latin typeface="Courier New" pitchFamily="49" charset="0"/>
                <a:cs typeface="Courier New" pitchFamily="49" charset="0"/>
              </a:rPr>
              <a:t>{ .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.</a:t>
            </a:r>
            <a:r>
              <a:rPr lang="fr-FR" b="1" noProof="1" smtClean="0">
                <a:latin typeface="Courier New" pitchFamily="49" charset="0"/>
                <a:cs typeface="Courier New" pitchFamily="49" charset="0"/>
              </a:rPr>
              <a:t>. }</a:t>
            </a:r>
            <a:endParaRPr lang="fr-FR" b="1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à coins arrondis 4"/>
          <p:cNvSpPr/>
          <p:nvPr/>
        </p:nvSpPr>
        <p:spPr>
          <a:xfrm>
            <a:off x="179512" y="4513684"/>
            <a:ext cx="8785225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b="1" noProof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main(</a:t>
            </a:r>
            <a:r>
              <a:rPr lang="fr-FR" b="1" noProof="1" smtClean="0">
                <a:latin typeface="Courier New" pitchFamily="49" charset="0"/>
                <a:cs typeface="Courier New" pitchFamily="49" charset="0"/>
              </a:rPr>
              <a:t>String... 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args) </a:t>
            </a:r>
            <a:r>
              <a:rPr lang="fr-FR" b="1" noProof="1" smtClean="0">
                <a:latin typeface="Courier New" pitchFamily="49" charset="0"/>
                <a:cs typeface="Courier New" pitchFamily="49" charset="0"/>
              </a:rPr>
              <a:t>{ .</a:t>
            </a:r>
            <a:r>
              <a:rPr lang="fr-FR" b="1" noProof="1">
                <a:latin typeface="Courier New" pitchFamily="49" charset="0"/>
                <a:cs typeface="Courier New" pitchFamily="49" charset="0"/>
              </a:rPr>
              <a:t>.</a:t>
            </a:r>
            <a:r>
              <a:rPr lang="fr-FR" b="1" noProof="1" smtClean="0">
                <a:latin typeface="Courier New" pitchFamily="49" charset="0"/>
                <a:cs typeface="Courier New" pitchFamily="49" charset="0"/>
              </a:rPr>
              <a:t>. }</a:t>
            </a:r>
            <a:endParaRPr lang="fr-FR" b="1" noProof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Static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For now, we haven’t seen Object Oriented </a:t>
            </a:r>
            <a:r>
              <a:rPr lang="en-US" dirty="0" smtClean="0">
                <a:cs typeface="Courier New" pitchFamily="49" charset="0"/>
              </a:rPr>
              <a:t>programming (OOP)…</a:t>
            </a:r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So, you can only use methods preceded by the </a:t>
            </a:r>
            <a:r>
              <a:rPr lang="en-US" dirty="0" smtClean="0">
                <a:cs typeface="Courier New" pitchFamily="49" charset="0"/>
              </a:rPr>
              <a:t>keyword: </a:t>
            </a:r>
            <a:r>
              <a:rPr lang="en-US" b="1" dirty="0" smtClean="0">
                <a:cs typeface="Courier New" pitchFamily="49" charset="0"/>
              </a:rPr>
              <a:t>static</a:t>
            </a:r>
            <a:endParaRPr lang="en-US" b="1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We’ll see later why our main method can only called static methods without use </a:t>
            </a:r>
            <a:r>
              <a:rPr lang="en-US" dirty="0" smtClean="0">
                <a:cs typeface="Courier New" pitchFamily="49" charset="0"/>
              </a:rPr>
              <a:t>objects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(1/4)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Pratice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Java </a:t>
            </a:r>
            <a:r>
              <a:rPr lang="fr-FR" dirty="0" err="1" smtClean="0"/>
              <a:t>skills</a:t>
            </a:r>
            <a:r>
              <a:rPr lang="fr-FR" dirty="0" smtClean="0"/>
              <a:t> by </a:t>
            </a:r>
            <a:r>
              <a:rPr lang="fr-FR" dirty="0" err="1" smtClean="0"/>
              <a:t>converting</a:t>
            </a:r>
            <a:r>
              <a:rPr lang="fr-FR" dirty="0" smtClean="0"/>
              <a:t>  </a:t>
            </a:r>
            <a:r>
              <a:rPr lang="fr-FR" dirty="0" err="1" smtClean="0"/>
              <a:t>pseudo-code</a:t>
            </a:r>
            <a:r>
              <a:rPr lang="fr-FR" dirty="0" smtClean="0"/>
              <a:t> to Java Code</a:t>
            </a:r>
          </a:p>
          <a:p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/>
              <a:t>a new </a:t>
            </a:r>
            <a:r>
              <a:rPr lang="fr-FR" dirty="0" smtClean="0"/>
              <a:t>Java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/>
              <a:t>in Eclipse </a:t>
            </a:r>
            <a:r>
              <a:rPr lang="fr-FR" dirty="0" err="1" smtClean="0"/>
              <a:t>named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“</a:t>
            </a:r>
            <a:r>
              <a:rPr lang="fr-FR" dirty="0" err="1" smtClean="0"/>
              <a:t>ArraySortProject</a:t>
            </a:r>
            <a:r>
              <a:rPr lang="fr-FR" dirty="0" smtClean="0"/>
              <a:t>”</a:t>
            </a:r>
            <a:endParaRPr lang="fr-FR" dirty="0" smtClean="0"/>
          </a:p>
          <a:p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package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smtClean="0"/>
              <a:t>“</a:t>
            </a:r>
            <a:r>
              <a:rPr lang="fr-FR" dirty="0" err="1" smtClean="0"/>
              <a:t>fr.myschool.arraysort</a:t>
            </a:r>
            <a:r>
              <a:rPr lang="fr-FR" dirty="0" smtClean="0"/>
              <a:t>”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Methods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(2/4)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 new class </a:t>
            </a:r>
            <a:r>
              <a:rPr lang="fr-FR" dirty="0" err="1"/>
              <a:t>named</a:t>
            </a:r>
            <a:r>
              <a:rPr lang="fr-FR" dirty="0"/>
              <a:t> “</a:t>
            </a:r>
            <a:r>
              <a:rPr lang="fr-FR" dirty="0" err="1"/>
              <a:t>Sorter</a:t>
            </a:r>
            <a:r>
              <a:rPr lang="fr-FR" dirty="0"/>
              <a:t>” </a:t>
            </a:r>
            <a:r>
              <a:rPr lang="fr-FR" dirty="0" err="1"/>
              <a:t>with</a:t>
            </a:r>
            <a:r>
              <a:rPr lang="fr-FR" dirty="0"/>
              <a:t> five </a:t>
            </a:r>
            <a:r>
              <a:rPr lang="fr-FR" dirty="0" err="1"/>
              <a:t>methods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bubbleSort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[] </a:t>
            </a:r>
            <a:r>
              <a:rPr lang="fr-FR" dirty="0" err="1"/>
              <a:t>array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This </a:t>
            </a:r>
            <a:r>
              <a:rPr lang="fr-FR" dirty="0" err="1"/>
              <a:t>method</a:t>
            </a:r>
            <a:r>
              <a:rPr lang="fr-FR" dirty="0"/>
              <a:t> must sort the </a:t>
            </a:r>
            <a:r>
              <a:rPr lang="fr-FR" dirty="0" err="1"/>
              <a:t>array</a:t>
            </a:r>
            <a:r>
              <a:rPr lang="fr-FR" dirty="0"/>
              <a:t> </a:t>
            </a:r>
            <a:r>
              <a:rPr lang="fr-FR" dirty="0" err="1"/>
              <a:t>received</a:t>
            </a:r>
            <a:r>
              <a:rPr lang="fr-FR" dirty="0"/>
              <a:t> in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Bubble</a:t>
            </a:r>
            <a:r>
              <a:rPr lang="fr-FR" dirty="0"/>
              <a:t> Sort </a:t>
            </a:r>
            <a:r>
              <a:rPr lang="fr-FR" dirty="0" err="1"/>
              <a:t>algorithm</a:t>
            </a:r>
            <a:r>
              <a:rPr lang="fr-FR" dirty="0"/>
              <a:t> and return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1"/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selectionSort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/>
              <a:t>[] </a:t>
            </a:r>
            <a:r>
              <a:rPr lang="fr-FR" dirty="0" err="1"/>
              <a:t>array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/>
              <a:t>This </a:t>
            </a:r>
            <a:r>
              <a:rPr lang="fr-FR" dirty="0" err="1"/>
              <a:t>method</a:t>
            </a:r>
            <a:r>
              <a:rPr lang="fr-FR" dirty="0"/>
              <a:t> must sort the </a:t>
            </a:r>
            <a:r>
              <a:rPr lang="fr-FR" dirty="0" err="1"/>
              <a:t>array</a:t>
            </a:r>
            <a:r>
              <a:rPr lang="fr-FR" dirty="0"/>
              <a:t> </a:t>
            </a:r>
            <a:r>
              <a:rPr lang="fr-FR" dirty="0" err="1"/>
              <a:t>received</a:t>
            </a:r>
            <a:r>
              <a:rPr lang="fr-FR" dirty="0"/>
              <a:t> in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Sort </a:t>
            </a:r>
            <a:r>
              <a:rPr lang="fr-FR" dirty="0" err="1"/>
              <a:t>algorithm</a:t>
            </a:r>
            <a:r>
              <a:rPr lang="fr-FR" dirty="0"/>
              <a:t> and return </a:t>
            </a:r>
            <a:r>
              <a:rPr lang="fr-FR" dirty="0" err="1" smtClean="0"/>
              <a:t>it</a:t>
            </a:r>
            <a:endParaRPr lang="fr-FR" dirty="0" smtClean="0"/>
          </a:p>
          <a:p>
            <a:pPr lvl="1"/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insertionSort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/>
              <a:t>[] </a:t>
            </a:r>
            <a:r>
              <a:rPr lang="fr-FR" dirty="0" err="1"/>
              <a:t>array</a:t>
            </a:r>
            <a:r>
              <a:rPr lang="fr-FR" dirty="0" smtClean="0"/>
              <a:t>)</a:t>
            </a:r>
            <a:endParaRPr lang="fr-FR" dirty="0"/>
          </a:p>
          <a:p>
            <a:pPr lvl="2"/>
            <a:r>
              <a:rPr lang="fr-FR" dirty="0"/>
              <a:t>This </a:t>
            </a:r>
            <a:r>
              <a:rPr lang="fr-FR" dirty="0" err="1"/>
              <a:t>method</a:t>
            </a:r>
            <a:r>
              <a:rPr lang="fr-FR" dirty="0"/>
              <a:t> must sort the </a:t>
            </a:r>
            <a:r>
              <a:rPr lang="fr-FR" dirty="0" err="1"/>
              <a:t>array</a:t>
            </a:r>
            <a:r>
              <a:rPr lang="fr-FR" dirty="0"/>
              <a:t> </a:t>
            </a:r>
            <a:r>
              <a:rPr lang="fr-FR" dirty="0" err="1"/>
              <a:t>received</a:t>
            </a:r>
            <a:r>
              <a:rPr lang="fr-FR" dirty="0"/>
              <a:t> in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Insertion Sort </a:t>
            </a:r>
            <a:r>
              <a:rPr lang="fr-FR" dirty="0" err="1"/>
              <a:t>algorithm</a:t>
            </a:r>
            <a:r>
              <a:rPr lang="fr-FR" dirty="0"/>
              <a:t> and return </a:t>
            </a:r>
            <a:r>
              <a:rPr lang="fr-FR" dirty="0" err="1" smtClean="0"/>
              <a:t>it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Methods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(3/4)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displayArray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[] </a:t>
            </a:r>
            <a:r>
              <a:rPr lang="fr-FR" dirty="0" err="1"/>
              <a:t>array</a:t>
            </a:r>
            <a:r>
              <a:rPr lang="fr-FR" dirty="0"/>
              <a:t>) :</a:t>
            </a:r>
          </a:p>
          <a:p>
            <a:pPr lvl="2"/>
            <a:r>
              <a:rPr lang="fr-FR" dirty="0"/>
              <a:t>This </a:t>
            </a:r>
            <a:r>
              <a:rPr lang="fr-FR" dirty="0" err="1"/>
              <a:t>method</a:t>
            </a:r>
            <a:r>
              <a:rPr lang="fr-FR" dirty="0"/>
              <a:t> must display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of the </a:t>
            </a:r>
            <a:r>
              <a:rPr lang="fr-FR" dirty="0" err="1"/>
              <a:t>array</a:t>
            </a:r>
            <a:r>
              <a:rPr lang="fr-FR" dirty="0"/>
              <a:t> </a:t>
            </a:r>
            <a:r>
              <a:rPr lang="fr-FR" dirty="0" err="1"/>
              <a:t>received</a:t>
            </a:r>
            <a:r>
              <a:rPr lang="fr-FR" dirty="0"/>
              <a:t> in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the console</a:t>
            </a:r>
            <a:r>
              <a:rPr lang="fr-FR" dirty="0" smtClean="0"/>
              <a:t>.</a:t>
            </a:r>
          </a:p>
          <a:p>
            <a:pPr lvl="1"/>
            <a:r>
              <a:rPr lang="fr-FR" dirty="0"/>
              <a:t>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main(String[] </a:t>
            </a:r>
            <a:r>
              <a:rPr lang="fr-FR" dirty="0" err="1"/>
              <a:t>args</a:t>
            </a:r>
            <a:r>
              <a:rPr lang="fr-FR" dirty="0"/>
              <a:t>) :</a:t>
            </a:r>
          </a:p>
          <a:p>
            <a:pPr lvl="2"/>
            <a:r>
              <a:rPr lang="fr-FR" dirty="0"/>
              <a:t>This </a:t>
            </a:r>
            <a:r>
              <a:rPr lang="fr-FR" dirty="0" err="1"/>
              <a:t>method</a:t>
            </a:r>
            <a:r>
              <a:rPr lang="fr-FR" dirty="0"/>
              <a:t> must : </a:t>
            </a:r>
          </a:p>
          <a:p>
            <a:pPr lvl="3"/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integer</a:t>
            </a:r>
            <a:r>
              <a:rPr lang="fr-FR" dirty="0"/>
              <a:t> </a:t>
            </a:r>
            <a:r>
              <a:rPr lang="fr-FR" dirty="0" err="1"/>
              <a:t>array</a:t>
            </a:r>
            <a:r>
              <a:rPr lang="fr-FR" dirty="0"/>
              <a:t> of size 10</a:t>
            </a:r>
          </a:p>
          <a:p>
            <a:pPr lvl="3"/>
            <a:r>
              <a:rPr lang="fr-FR" dirty="0" err="1"/>
              <a:t>Initialized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values </a:t>
            </a:r>
            <a:r>
              <a:rPr lang="fr-FR" dirty="0" err="1"/>
              <a:t>between</a:t>
            </a:r>
            <a:r>
              <a:rPr lang="fr-FR" dirty="0"/>
              <a:t> 0 and 100 (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class </a:t>
            </a:r>
            <a:r>
              <a:rPr lang="fr-FR" dirty="0" err="1"/>
              <a:t>into</a:t>
            </a:r>
            <a:r>
              <a:rPr lang="fr-FR" dirty="0"/>
              <a:t> the </a:t>
            </a:r>
            <a:r>
              <a:rPr lang="fr-FR" dirty="0" err="1"/>
              <a:t>Javadoc</a:t>
            </a:r>
            <a:r>
              <a:rPr lang="fr-FR" dirty="0"/>
              <a:t>)</a:t>
            </a:r>
          </a:p>
          <a:p>
            <a:pPr lvl="3"/>
            <a:r>
              <a:rPr lang="fr-FR" dirty="0"/>
              <a:t>Call the </a:t>
            </a:r>
            <a:r>
              <a:rPr lang="fr-FR" dirty="0" err="1"/>
              <a:t>displayArray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[]) </a:t>
            </a:r>
            <a:r>
              <a:rPr lang="fr-FR" dirty="0" err="1"/>
              <a:t>method</a:t>
            </a:r>
            <a:r>
              <a:rPr lang="fr-FR" dirty="0"/>
              <a:t> to display the initial content</a:t>
            </a:r>
          </a:p>
          <a:p>
            <a:pPr lvl="3"/>
            <a:r>
              <a:rPr lang="fr-FR" dirty="0" err="1"/>
              <a:t>Pass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each</a:t>
            </a:r>
            <a:r>
              <a:rPr lang="fr-FR" dirty="0"/>
              <a:t> sort </a:t>
            </a:r>
            <a:r>
              <a:rPr lang="fr-FR" dirty="0" err="1"/>
              <a:t>methods</a:t>
            </a:r>
            <a:endParaRPr lang="fr-FR" dirty="0"/>
          </a:p>
          <a:p>
            <a:pPr lvl="3"/>
            <a:r>
              <a:rPr lang="fr-FR" dirty="0"/>
              <a:t>Call the </a:t>
            </a:r>
            <a:r>
              <a:rPr lang="fr-FR" dirty="0" err="1"/>
              <a:t>displayArray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[]) </a:t>
            </a:r>
            <a:r>
              <a:rPr lang="fr-FR" dirty="0" err="1"/>
              <a:t>method</a:t>
            </a:r>
            <a:r>
              <a:rPr lang="fr-FR" dirty="0"/>
              <a:t> to display the sort </a:t>
            </a:r>
            <a:r>
              <a:rPr lang="fr-FR" dirty="0" err="1"/>
              <a:t>result</a:t>
            </a: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Methods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(</a:t>
            </a:r>
            <a:r>
              <a:rPr lang="fr-FR" dirty="0"/>
              <a:t>4</a:t>
            </a:r>
            <a:r>
              <a:rPr lang="fr-FR" dirty="0" smtClean="0"/>
              <a:t>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 more information about sort </a:t>
            </a:r>
            <a:r>
              <a:rPr lang="fr-FR" dirty="0" err="1" smtClean="0"/>
              <a:t>algorithms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http://en.wikipedia.org/wiki/</a:t>
            </a:r>
            <a:r>
              <a:rPr lang="fr-FR" dirty="0" smtClean="0">
                <a:hlinkClick r:id="rId2"/>
              </a:rPr>
              <a:t>Sorting_algorithm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www.youtube.com</a:t>
            </a:r>
            <a:r>
              <a:rPr lang="fr-FR" dirty="0">
                <a:hlinkClick r:id="rId3"/>
              </a:rPr>
              <a:t>/user/</a:t>
            </a:r>
            <a:r>
              <a:rPr lang="fr-FR" dirty="0" err="1">
                <a:hlinkClick r:id="rId3"/>
              </a:rPr>
              <a:t>AlgoRythmics#p</a:t>
            </a:r>
            <a:r>
              <a:rPr lang="fr-FR" dirty="0">
                <a:hlinkClick r:id="rId3"/>
              </a:rPr>
              <a:t>/u/3/lyZQPjUT5B4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Methods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7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Primitive types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Primitive / Reference type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99923"/>
              </p:ext>
            </p:extLst>
          </p:nvPr>
        </p:nvGraphicFramePr>
        <p:xfrm>
          <a:off x="251520" y="1428736"/>
          <a:ext cx="8712968" cy="2431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588"/>
                <a:gridCol w="1372736"/>
                <a:gridCol w="1452161"/>
                <a:gridCol w="1452161"/>
                <a:gridCol w="1452161"/>
                <a:gridCol w="1452161"/>
              </a:tblGrid>
              <a:tr h="49266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Size (bits)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Signed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Min. size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Max. size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Initial value</a:t>
                      </a:r>
                      <a:endParaRPr lang="fr-FR" dirty="0"/>
                    </a:p>
                  </a:txBody>
                  <a:tcPr/>
                </a:tc>
              </a:tr>
              <a:tr h="48477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-2</a:t>
                      </a:r>
                      <a:r>
                        <a:rPr lang="fr-FR" baseline="30000" dirty="0" smtClean="0"/>
                        <a:t>31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31</a:t>
                      </a:r>
                      <a:r>
                        <a:rPr lang="fr-FR" baseline="0" dirty="0" smtClean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48477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float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-2</a:t>
                      </a:r>
                      <a:r>
                        <a:rPr lang="fr-FR" baseline="30000" dirty="0" smtClean="0"/>
                        <a:t>31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31</a:t>
                      </a:r>
                      <a:r>
                        <a:rPr lang="fr-FR" baseline="0" dirty="0" smtClean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0.0F</a:t>
                      </a:r>
                      <a:endParaRPr lang="fr-FR" dirty="0"/>
                    </a:p>
                  </a:txBody>
                  <a:tcPr/>
                </a:tc>
              </a:tr>
              <a:tr h="484772">
                <a:tc>
                  <a:txBody>
                    <a:bodyPr/>
                    <a:lstStyle/>
                    <a:p>
                      <a:r>
                        <a:rPr lang="fr-FR" smtClean="0"/>
                        <a:t>long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-2</a:t>
                      </a:r>
                      <a:r>
                        <a:rPr lang="fr-FR" baseline="30000" dirty="0" smtClean="0"/>
                        <a:t>63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63</a:t>
                      </a:r>
                      <a:r>
                        <a:rPr lang="fr-FR" baseline="0" dirty="0" smtClean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0L</a:t>
                      </a:r>
                      <a:endParaRPr lang="fr-FR" dirty="0"/>
                    </a:p>
                  </a:txBody>
                  <a:tcPr/>
                </a:tc>
              </a:tr>
              <a:tr h="484772">
                <a:tc>
                  <a:txBody>
                    <a:bodyPr/>
                    <a:lstStyle/>
                    <a:p>
                      <a:r>
                        <a:rPr lang="fr-FR" dirty="0" smtClean="0"/>
                        <a:t>double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-2</a:t>
                      </a:r>
                      <a:r>
                        <a:rPr lang="fr-FR" baseline="30000" dirty="0" smtClean="0"/>
                        <a:t>63</a:t>
                      </a:r>
                      <a:endParaRPr lang="fr-FR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63</a:t>
                      </a:r>
                      <a:r>
                        <a:rPr lang="fr-FR" baseline="0" dirty="0" smtClean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6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err="1" smtClean="0"/>
              <a:t>Language</a:t>
            </a:r>
            <a:r>
              <a:rPr lang="fr-FR" dirty="0" smtClean="0"/>
              <a:t> Basics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3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Syntax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Variable declarations:</a:t>
            </a:r>
          </a:p>
          <a:p>
            <a:endParaRPr lang="en-US" sz="2800" dirty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sz="2800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Initialization during declaration: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Variables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à coins arrondis 4"/>
          <p:cNvSpPr/>
          <p:nvPr/>
        </p:nvSpPr>
        <p:spPr>
          <a:xfrm>
            <a:off x="179512" y="1849388"/>
            <a:ext cx="8785225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toto;</a:t>
            </a:r>
          </a:p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t1, t2;</a:t>
            </a:r>
          </a:p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à coins arrondis 4"/>
          <p:cNvSpPr/>
          <p:nvPr/>
        </p:nvSpPr>
        <p:spPr>
          <a:xfrm>
            <a:off x="179263" y="3937620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toto = 10;</a:t>
            </a:r>
          </a:p>
          <a:p>
            <a:r>
              <a:rPr lang="fr-FR" b="1" dirty="0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t1 = 1.25, t2 = 1.26;</a:t>
            </a:r>
          </a:p>
          <a:p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test =</a:t>
            </a:r>
            <a:r>
              <a:rPr lang="fr-FR" b="1" dirty="0">
                <a:solidFill>
                  <a:srgbClr val="0A3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rgbClr val="550055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624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F76D274CBC944928D2890BF319710" ma:contentTypeVersion="1" ma:contentTypeDescription="Crée un document." ma:contentTypeScope="" ma:versionID="c72ffda818b367c01f7526ba5b07f75e">
  <xsd:schema xmlns:xsd="http://www.w3.org/2001/XMLSchema" xmlns:xs="http://www.w3.org/2001/XMLSchema" xmlns:p="http://schemas.microsoft.com/office/2006/metadata/properties" xmlns:ns2="cac1e2cd-caea-4862-842c-e8cbcf68099c" targetNamespace="http://schemas.microsoft.com/office/2006/metadata/properties" ma:root="true" ma:fieldsID="fe37b5e3d64c70c9d8d05e70a557c182" ns2:_="">
    <xsd:import namespace="cac1e2cd-caea-4862-842c-e8cbcf68099c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1e2cd-caea-4862-842c-e8cbcf680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84BBE8-FE39-48BE-A7FF-F950163793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c1e2cd-caea-4862-842c-e8cbcf680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11D080-C92B-452D-8E5C-7545CD1177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C471A3-F928-4DAA-9930-05C0CFCB42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3720</Words>
  <Application>Microsoft Macintosh PowerPoint</Application>
  <PresentationFormat>Présentation à l'écran (16:10)</PresentationFormat>
  <Paragraphs>976</Paragraphs>
  <Slides>68</Slides>
  <Notes>55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80" baseType="lpstr">
      <vt:lpstr>Arial</vt:lpstr>
      <vt:lpstr>Calibri</vt:lpstr>
      <vt:lpstr>Calibri (Heading)</vt:lpstr>
      <vt:lpstr>Courier New</vt:lpstr>
      <vt:lpstr>Mangal</vt:lpstr>
      <vt:lpstr>MS PGothic</vt:lpstr>
      <vt:lpstr>ＭＳ Ｐゴシック</vt:lpstr>
      <vt:lpstr>Myriad Pro</vt:lpstr>
      <vt:lpstr>Verdana</vt:lpstr>
      <vt:lpstr>Wingdings</vt:lpstr>
      <vt:lpstr>宋体</vt:lpstr>
      <vt:lpstr>SUPINFOTheme</vt:lpstr>
      <vt:lpstr>Présentation PowerPoint</vt:lpstr>
      <vt:lpstr>Objectives</vt:lpstr>
      <vt:lpstr>Course topics</vt:lpstr>
      <vt:lpstr>Primitive / Reference type</vt:lpstr>
      <vt:lpstr>Primitive types</vt:lpstr>
      <vt:lpstr>Primitive types</vt:lpstr>
      <vt:lpstr>Primitive types</vt:lpstr>
      <vt:lpstr>Variables</vt:lpstr>
      <vt:lpstr>Syntax</vt:lpstr>
      <vt:lpstr>Number Literals</vt:lpstr>
      <vt:lpstr>Number Literals</vt:lpstr>
      <vt:lpstr>Number Literals</vt:lpstr>
      <vt:lpstr>Quiz</vt:lpstr>
      <vt:lpstr>Operators</vt:lpstr>
      <vt:lpstr>Assignment operators</vt:lpstr>
      <vt:lpstr>Conditional operators</vt:lpstr>
      <vt:lpstr>Comparison operators</vt:lpstr>
      <vt:lpstr>Mathematical operators</vt:lpstr>
      <vt:lpstr>Pre/Post incrementation</vt:lpstr>
      <vt:lpstr>Quizz</vt:lpstr>
      <vt:lpstr>Quizz</vt:lpstr>
      <vt:lpstr>Quizz</vt:lpstr>
      <vt:lpstr>Common Object Types</vt:lpstr>
      <vt:lpstr>Introduction</vt:lpstr>
      <vt:lpstr>Objects</vt:lpstr>
      <vt:lpstr>Wrappers</vt:lpstr>
      <vt:lpstr>Wrappers</vt:lpstr>
      <vt:lpstr>Wrappers</vt:lpstr>
      <vt:lpstr>Enumerations</vt:lpstr>
      <vt:lpstr>Arrays</vt:lpstr>
      <vt:lpstr>Array Creation</vt:lpstr>
      <vt:lpstr>Array Creation</vt:lpstr>
      <vt:lpstr>Array Size</vt:lpstr>
      <vt:lpstr>Manipulate Array Content</vt:lpstr>
      <vt:lpstr>Multidimensional Array</vt:lpstr>
      <vt:lpstr>More syntax</vt:lpstr>
      <vt:lpstr>Statements and Blocks</vt:lpstr>
      <vt:lpstr>Local Variable Scope</vt:lpstr>
      <vt:lpstr>Comments</vt:lpstr>
      <vt:lpstr>Control flow</vt:lpstr>
      <vt:lpstr>if/else</vt:lpstr>
      <vt:lpstr>if/else</vt:lpstr>
      <vt:lpstr>switch</vt:lpstr>
      <vt:lpstr>Présentation PowerPoint</vt:lpstr>
      <vt:lpstr>Ternary operator</vt:lpstr>
      <vt:lpstr>while</vt:lpstr>
      <vt:lpstr>do/while</vt:lpstr>
      <vt:lpstr>for</vt:lpstr>
      <vt:lpstr>Exercises</vt:lpstr>
      <vt:lpstr>Methods</vt:lpstr>
      <vt:lpstr>Definition</vt:lpstr>
      <vt:lpstr>Writing a method</vt:lpstr>
      <vt:lpstr>Returned value</vt:lpstr>
      <vt:lpstr>Returned value</vt:lpstr>
      <vt:lpstr>Parameters</vt:lpstr>
      <vt:lpstr>Parameters</vt:lpstr>
      <vt:lpstr>Calling a method</vt:lpstr>
      <vt:lpstr>Overloading</vt:lpstr>
      <vt:lpstr>Valid examples</vt:lpstr>
      <vt:lpstr>Invalid examples</vt:lpstr>
      <vt:lpstr>Constructors</vt:lpstr>
      <vt:lpstr>Constructors</vt:lpstr>
      <vt:lpstr>The main</vt:lpstr>
      <vt:lpstr>Static methods</vt:lpstr>
      <vt:lpstr>Exercises (1/4) </vt:lpstr>
      <vt:lpstr>Exercises (2/4)</vt:lpstr>
      <vt:lpstr>Exercises (3/4)</vt:lpstr>
      <vt:lpstr>Exercises (4/4)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276</cp:revision>
  <dcterms:created xsi:type="dcterms:W3CDTF">2010-02-28T17:00:24Z</dcterms:created>
  <dcterms:modified xsi:type="dcterms:W3CDTF">2017-02-02T15:58:37Z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0x0101001EEF76D274CBC944928D2890BF319710</vt:lpwstr>
  </property>
</Properties>
</file>