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4"/>
  </p:sldMasterIdLst>
  <p:notesMasterIdLst>
    <p:notesMasterId r:id="rId41"/>
  </p:notesMasterIdLst>
  <p:handoutMasterIdLst>
    <p:handoutMasterId r:id="rId42"/>
  </p:handoutMasterIdLst>
  <p:sldIdLst>
    <p:sldId id="444" r:id="rId5"/>
    <p:sldId id="456" r:id="rId6"/>
    <p:sldId id="457" r:id="rId7"/>
    <p:sldId id="530" r:id="rId8"/>
    <p:sldId id="566" r:id="rId9"/>
    <p:sldId id="579" r:id="rId10"/>
    <p:sldId id="580" r:id="rId11"/>
    <p:sldId id="581" r:id="rId12"/>
    <p:sldId id="567" r:id="rId13"/>
    <p:sldId id="568" r:id="rId14"/>
    <p:sldId id="582" r:id="rId15"/>
    <p:sldId id="583" r:id="rId16"/>
    <p:sldId id="584" r:id="rId17"/>
    <p:sldId id="570" r:id="rId18"/>
    <p:sldId id="571" r:id="rId19"/>
    <p:sldId id="585" r:id="rId20"/>
    <p:sldId id="586" r:id="rId21"/>
    <p:sldId id="587" r:id="rId22"/>
    <p:sldId id="588" r:id="rId23"/>
    <p:sldId id="589" r:id="rId24"/>
    <p:sldId id="573" r:id="rId25"/>
    <p:sldId id="574" r:id="rId26"/>
    <p:sldId id="591" r:id="rId27"/>
    <p:sldId id="592" r:id="rId28"/>
    <p:sldId id="593" r:id="rId29"/>
    <p:sldId id="576" r:id="rId30"/>
    <p:sldId id="595" r:id="rId31"/>
    <p:sldId id="594" r:id="rId32"/>
    <p:sldId id="596" r:id="rId33"/>
    <p:sldId id="597" r:id="rId34"/>
    <p:sldId id="599" r:id="rId35"/>
    <p:sldId id="598" r:id="rId36"/>
    <p:sldId id="600" r:id="rId37"/>
    <p:sldId id="601" r:id="rId38"/>
    <p:sldId id="602" r:id="rId39"/>
    <p:sldId id="603" r:id="rId40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89912" autoAdjust="0"/>
  </p:normalViewPr>
  <p:slideViewPr>
    <p:cSldViewPr>
      <p:cViewPr>
        <p:scale>
          <a:sx n="104" d="100"/>
          <a:sy n="104" d="100"/>
        </p:scale>
        <p:origin x="1632" y="6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4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2/21/17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2/21/17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39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21/02/2017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898525" y="2603500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 smtClean="0">
                <a:latin typeface="Myriad Pro"/>
                <a:ea typeface="MS PGothic" charset="0"/>
                <a:cs typeface="Myriad Pro"/>
              </a:rPr>
              <a:t>JDBC</a:t>
            </a:r>
            <a:endParaRPr lang="fr-FR" sz="3200" dirty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J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ava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DataBase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Connectivity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918419" y="-6536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Picture 11" descr="C:\Users\Thierry\AppData\Local\Temp\VMwareDnD\e7a40d5f\1263127245_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3000372"/>
            <a:ext cx="2005018" cy="2005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Overview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To carry out a treatment on a DB, it is necessary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DataBase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connection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30630" y="1420448"/>
            <a:ext cx="1729989" cy="54782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2200">
                <a:solidFill>
                  <a:schemeClr val="tx1"/>
                </a:solidFill>
              </a:rPr>
              <a:t>Loading</a:t>
            </a:r>
          </a:p>
        </p:txBody>
      </p:sp>
      <p:sp>
        <p:nvSpPr>
          <p:cNvPr id="9" name="Arc 5"/>
          <p:cNvSpPr>
            <a:spLocks/>
          </p:cNvSpPr>
          <p:nvPr/>
        </p:nvSpPr>
        <p:spPr bwMode="auto">
          <a:xfrm>
            <a:off x="5718482" y="2004611"/>
            <a:ext cx="798458" cy="557816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arrow" w="lg" len="med"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92830" y="3238135"/>
            <a:ext cx="1729989" cy="54782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220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67764" y="4685935"/>
            <a:ext cx="1863066" cy="54782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220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68430" y="3238135"/>
            <a:ext cx="1729989" cy="54782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2200">
                <a:solidFill>
                  <a:schemeClr val="tx1"/>
                </a:solidFill>
              </a:rPr>
              <a:t>Disconnection</a:t>
            </a:r>
          </a:p>
        </p:txBody>
      </p:sp>
      <p:sp>
        <p:nvSpPr>
          <p:cNvPr id="13" name="Arc 9"/>
          <p:cNvSpPr>
            <a:spLocks/>
          </p:cNvSpPr>
          <p:nvPr/>
        </p:nvSpPr>
        <p:spPr bwMode="auto">
          <a:xfrm rot="10800000">
            <a:off x="2822881" y="4349006"/>
            <a:ext cx="798458" cy="410871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arrow" w="lg" len="med"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14" name="Arc 12"/>
          <p:cNvSpPr>
            <a:spLocks/>
          </p:cNvSpPr>
          <p:nvPr/>
        </p:nvSpPr>
        <p:spPr bwMode="auto">
          <a:xfrm rot="5400000">
            <a:off x="5878827" y="4188663"/>
            <a:ext cx="410875" cy="731566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arrow" w="lg" len="med"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pic>
        <p:nvPicPr>
          <p:cNvPr id="15" name="Picture 54" descr="d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3361" y="3937764"/>
            <a:ext cx="734837" cy="6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6" descr="Icon (15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8965" y="2208977"/>
            <a:ext cx="935111" cy="67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8" descr="Icon (20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2208559"/>
            <a:ext cx="996961" cy="66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65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Step by step: Load the Driver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First step is to load the Driver into the memory</a:t>
            </a:r>
          </a:p>
          <a:p>
            <a:pPr eaLnBrk="1" hangingPunct="1"/>
            <a:r>
              <a:rPr lang="en-US" sz="2400" dirty="0"/>
              <a:t>The Driver is provided by your </a:t>
            </a:r>
            <a:r>
              <a:rPr lang="en-US" sz="2400" dirty="0" err="1"/>
              <a:t>DataBase</a:t>
            </a:r>
            <a:r>
              <a:rPr lang="en-US" sz="2400" dirty="0"/>
              <a:t> constructor</a:t>
            </a:r>
          </a:p>
          <a:p>
            <a:pPr eaLnBrk="1" hangingPunct="1"/>
            <a:r>
              <a:rPr lang="en-US" sz="2400" dirty="0"/>
              <a:t>How to load it 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 with MySQL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DataBase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connection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2353444"/>
            <a:ext cx="8640960" cy="79208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>
                <a:latin typeface="Courier"/>
                <a:cs typeface="Courier"/>
              </a:rPr>
              <a:t>Class.forName</a:t>
            </a:r>
            <a:r>
              <a:rPr lang="en-GB" sz="1600" dirty="0">
                <a:latin typeface="Courier"/>
                <a:cs typeface="Courier"/>
              </a:rPr>
              <a:t>(String driver) 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7F0055"/>
                </a:solidFill>
                <a:latin typeface="Courier"/>
                <a:cs typeface="Courier"/>
              </a:rPr>
              <a:t>					throws</a:t>
            </a:r>
            <a:r>
              <a:rPr lang="en-GB" sz="1600" dirty="0">
                <a:solidFill>
                  <a:srgbClr val="0A3C66"/>
                </a:solidFill>
                <a:latin typeface="Courier"/>
                <a:cs typeface="Courier"/>
              </a:rPr>
              <a:t> </a:t>
            </a:r>
            <a:r>
              <a:rPr lang="en-GB" sz="1600" dirty="0" err="1">
                <a:latin typeface="Courier"/>
                <a:cs typeface="Courier"/>
              </a:rPr>
              <a:t>ClassNotFoundException</a:t>
            </a:r>
            <a:endParaRPr lang="en-GB" sz="1600" dirty="0">
              <a:latin typeface="Courier"/>
              <a:cs typeface="Courier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520" y="3577580"/>
            <a:ext cx="8640960" cy="1656184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7F0055"/>
                </a:solidFill>
                <a:latin typeface="Courier"/>
                <a:cs typeface="Courier"/>
              </a:rPr>
              <a:t>try</a:t>
            </a:r>
            <a:r>
              <a:rPr lang="en-GB" sz="1600" dirty="0">
                <a:latin typeface="Courier"/>
                <a:cs typeface="Courier"/>
              </a:rPr>
              <a:t> {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  </a:t>
            </a:r>
            <a:r>
              <a:rPr lang="en-GB" sz="1600" dirty="0" err="1" smtClean="0">
                <a:latin typeface="Courier"/>
                <a:cs typeface="Courier"/>
              </a:rPr>
              <a:t>Class.forName</a:t>
            </a:r>
            <a:r>
              <a:rPr lang="en-GB" sz="1600" dirty="0" smtClean="0">
                <a:latin typeface="Courier"/>
                <a:cs typeface="Courier"/>
              </a:rPr>
              <a:t>(</a:t>
            </a:r>
            <a:r>
              <a:rPr lang="en-GB" sz="1600" dirty="0" err="1" smtClean="0">
                <a:latin typeface="Courier"/>
                <a:cs typeface="Courier"/>
              </a:rPr>
              <a:t>com.mysql.jdbc.Driver.</a:t>
            </a:r>
            <a:r>
              <a:rPr lang="en-GB" sz="1600" b="1" dirty="0" err="1" smtClean="0">
                <a:solidFill>
                  <a:srgbClr val="7F0055"/>
                </a:solidFill>
                <a:latin typeface="Courier"/>
                <a:cs typeface="Courier"/>
              </a:rPr>
              <a:t>class</a:t>
            </a:r>
            <a:r>
              <a:rPr lang="en-GB" sz="1600" dirty="0" err="1" smtClean="0">
                <a:latin typeface="Courier"/>
                <a:cs typeface="Courier"/>
              </a:rPr>
              <a:t>.getName</a:t>
            </a:r>
            <a:r>
              <a:rPr lang="en-GB" sz="1600" dirty="0">
                <a:latin typeface="Courier"/>
                <a:cs typeface="Courier"/>
              </a:rPr>
              <a:t>());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} </a:t>
            </a:r>
            <a:r>
              <a:rPr lang="en-GB" sz="1600" b="1" dirty="0">
                <a:solidFill>
                  <a:srgbClr val="7F0055"/>
                </a:solidFill>
                <a:latin typeface="Courier"/>
                <a:cs typeface="Courier"/>
              </a:rPr>
              <a:t>catch</a:t>
            </a:r>
            <a:r>
              <a:rPr lang="en-GB" sz="1600" dirty="0">
                <a:latin typeface="Courier"/>
                <a:cs typeface="Courier"/>
              </a:rPr>
              <a:t>(</a:t>
            </a:r>
            <a:r>
              <a:rPr lang="en-GB" sz="1600" dirty="0" err="1">
                <a:latin typeface="Courier"/>
                <a:cs typeface="Courier"/>
              </a:rPr>
              <a:t>ClassNotFoundException</a:t>
            </a:r>
            <a:r>
              <a:rPr lang="en-GB" sz="1600" dirty="0">
                <a:latin typeface="Courier"/>
                <a:cs typeface="Courier"/>
              </a:rPr>
              <a:t> </a:t>
            </a:r>
            <a:r>
              <a:rPr lang="en-GB" sz="1600" dirty="0" smtClean="0">
                <a:latin typeface="Courier"/>
                <a:cs typeface="Courier"/>
              </a:rPr>
              <a:t>e) </a:t>
            </a:r>
            <a:r>
              <a:rPr lang="en-GB" sz="1600" dirty="0"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  </a:t>
            </a:r>
            <a:r>
              <a:rPr lang="en-GB" sz="1600" dirty="0" err="1" smtClean="0">
                <a:latin typeface="Courier"/>
                <a:cs typeface="Courier"/>
              </a:rPr>
              <a:t>e.printStackTrace</a:t>
            </a:r>
            <a:r>
              <a:rPr lang="en-GB" sz="1600" dirty="0" smtClean="0">
                <a:latin typeface="Courier"/>
                <a:cs typeface="Courier"/>
              </a:rPr>
              <a:t>();</a:t>
            </a:r>
            <a:endParaRPr lang="en-GB" sz="1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9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Step by step: Establish the connection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Then establish the connection with a </a:t>
            </a:r>
            <a:r>
              <a:rPr lang="en-US" dirty="0" err="1"/>
              <a:t>DriverManager</a:t>
            </a:r>
            <a:endParaRPr lang="en-US" dirty="0"/>
          </a:p>
          <a:p>
            <a:pPr eaLnBrk="1" hangingPunct="1"/>
            <a:r>
              <a:rPr lang="en-US" dirty="0"/>
              <a:t>How to get a connection ?</a:t>
            </a:r>
          </a:p>
          <a:p>
            <a:pPr lvl="1" eaLnBrk="1" hangingPunct="1"/>
            <a:r>
              <a:rPr lang="en-US" dirty="0"/>
              <a:t>Two methods of </a:t>
            </a:r>
            <a:r>
              <a:rPr lang="en-US" dirty="0" err="1"/>
              <a:t>DriverManager</a:t>
            </a:r>
            <a:r>
              <a:rPr lang="en-US" dirty="0"/>
              <a:t> returns a</a:t>
            </a:r>
            <a:br>
              <a:rPr lang="en-US" dirty="0"/>
            </a:br>
            <a:r>
              <a:rPr lang="en-US" dirty="0" err="1"/>
              <a:t>java.sql.Connection</a:t>
            </a:r>
            <a:r>
              <a:rPr lang="en-US" dirty="0"/>
              <a:t> :</a:t>
            </a:r>
          </a:p>
          <a:p>
            <a:pPr lvl="2" eaLnBrk="1" hangingPunct="1"/>
            <a:r>
              <a:rPr lang="en-US" dirty="0" err="1"/>
              <a:t>getConnection</a:t>
            </a:r>
            <a:r>
              <a:rPr lang="en-US" dirty="0"/>
              <a:t>(String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 err="1"/>
              <a:t>getConnection</a:t>
            </a:r>
            <a:r>
              <a:rPr lang="en-US" dirty="0"/>
              <a:t>(String </a:t>
            </a:r>
            <a:r>
              <a:rPr lang="en-US" dirty="0" err="1"/>
              <a:t>url</a:t>
            </a:r>
            <a:r>
              <a:rPr lang="en-US" dirty="0"/>
              <a:t>, String login, String password)</a:t>
            </a:r>
          </a:p>
          <a:p>
            <a:pPr eaLnBrk="1" hangingPunct="1"/>
            <a:r>
              <a:rPr lang="en-US" dirty="0"/>
              <a:t>The URL for MySQL looks like :</a:t>
            </a:r>
          </a:p>
          <a:p>
            <a:pPr lvl="1" eaLnBrk="1" hangingPunct="1"/>
            <a:r>
              <a:rPr lang="en-US" dirty="0" err="1"/>
              <a:t>jdbc:mysql</a:t>
            </a:r>
            <a:r>
              <a:rPr lang="en-US" dirty="0"/>
              <a:t>://&lt;hostname&gt;/&lt;</a:t>
            </a:r>
            <a:r>
              <a:rPr lang="en-US" dirty="0" err="1"/>
              <a:t>databaseName</a:t>
            </a:r>
            <a:r>
              <a:rPr lang="en-US" dirty="0"/>
              <a:t>&gt;</a:t>
            </a:r>
          </a:p>
          <a:p>
            <a:pPr lvl="1" eaLnBrk="1" hangingPunct="1"/>
            <a:r>
              <a:rPr lang="en-US" dirty="0"/>
              <a:t>Example: </a:t>
            </a:r>
            <a:r>
              <a:rPr lang="en-US" dirty="0" err="1"/>
              <a:t>jdbc:mysql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/</a:t>
            </a:r>
            <a:r>
              <a:rPr lang="en-US" dirty="0" err="1"/>
              <a:t>SunGamer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DataBase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connection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The Connection class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Represents the connection to the database</a:t>
            </a:r>
          </a:p>
          <a:p>
            <a:pPr eaLnBrk="1" hangingPunct="1"/>
            <a:r>
              <a:rPr lang="en-US" dirty="0"/>
              <a:t>Retrieve Statement with it (seen later )</a:t>
            </a:r>
          </a:p>
          <a:p>
            <a:pPr eaLnBrk="1" hangingPunct="1"/>
            <a:r>
              <a:rPr lang="en-US" dirty="0"/>
              <a:t>Useful method :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setAutoCommit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autoCommit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void commit()</a:t>
            </a:r>
          </a:p>
          <a:p>
            <a:pPr lvl="1" eaLnBrk="1" hangingPunct="1"/>
            <a:r>
              <a:rPr lang="en-US" dirty="0"/>
              <a:t>void rollback()</a:t>
            </a:r>
          </a:p>
          <a:p>
            <a:pPr lvl="1" eaLnBrk="1" hangingPunct="1"/>
            <a:r>
              <a:rPr lang="en-US" dirty="0" err="1"/>
              <a:t>Savepoint</a:t>
            </a:r>
            <a:r>
              <a:rPr lang="en-US" dirty="0"/>
              <a:t> </a:t>
            </a:r>
            <a:r>
              <a:rPr lang="en-US" dirty="0" err="1"/>
              <a:t>setSavepoint</a:t>
            </a:r>
            <a:r>
              <a:rPr lang="en-US" dirty="0"/>
              <a:t>()</a:t>
            </a:r>
          </a:p>
          <a:p>
            <a:pPr lvl="1" eaLnBrk="1" hangingPunct="1"/>
            <a:r>
              <a:rPr lang="en-US" dirty="0" err="1"/>
              <a:t>Savepoint</a:t>
            </a:r>
            <a:r>
              <a:rPr lang="en-US" dirty="0"/>
              <a:t> </a:t>
            </a:r>
            <a:r>
              <a:rPr lang="en-US" dirty="0" err="1"/>
              <a:t>setSavepoint</a:t>
            </a:r>
            <a:r>
              <a:rPr lang="en-US" dirty="0"/>
              <a:t>(String name)</a:t>
            </a:r>
          </a:p>
          <a:p>
            <a:pPr lvl="1" eaLnBrk="1" hangingPunct="1"/>
            <a:r>
              <a:rPr lang="en-US" dirty="0"/>
              <a:t>void close()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DataBase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connection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Querying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7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Statement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An interface</a:t>
            </a:r>
          </a:p>
          <a:p>
            <a:pPr eaLnBrk="1" hangingPunct="1"/>
            <a:r>
              <a:rPr lang="en-US" dirty="0"/>
              <a:t>Use it to make queries</a:t>
            </a:r>
          </a:p>
          <a:p>
            <a:pPr eaLnBrk="1" hangingPunct="1"/>
            <a:r>
              <a:rPr lang="en-US" dirty="0"/>
              <a:t>Get it with your </a:t>
            </a:r>
            <a:r>
              <a:rPr lang="en-US" dirty="0" err="1"/>
              <a:t>java.sql.Connection</a:t>
            </a:r>
            <a:r>
              <a:rPr lang="en-US" dirty="0"/>
              <a:t> :</a:t>
            </a:r>
          </a:p>
          <a:p>
            <a:pPr lvl="1" eaLnBrk="1" hangingPunct="1"/>
            <a:r>
              <a:rPr lang="en-US" dirty="0" err="1"/>
              <a:t>createStatement</a:t>
            </a:r>
            <a:r>
              <a:rPr lang="en-US" dirty="0"/>
              <a:t>()</a:t>
            </a:r>
          </a:p>
          <a:p>
            <a:pPr eaLnBrk="1" hangingPunct="1"/>
            <a:r>
              <a:rPr lang="en-US" dirty="0"/>
              <a:t>How to query the DB ?</a:t>
            </a:r>
          </a:p>
          <a:p>
            <a:pPr lvl="1" eaLnBrk="1" hangingPunct="1"/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executeQuery</a:t>
            </a:r>
            <a:r>
              <a:rPr lang="en-US" dirty="0"/>
              <a:t>(String query)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executeUpdate</a:t>
            </a:r>
            <a:r>
              <a:rPr lang="en-US" dirty="0"/>
              <a:t>(String query)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Querying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369668"/>
            <a:ext cx="8640960" cy="79208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Statement </a:t>
            </a:r>
            <a:r>
              <a:rPr lang="en-GB" sz="1600" dirty="0" err="1"/>
              <a:t>stmt</a:t>
            </a:r>
            <a:r>
              <a:rPr lang="en-GB" sz="1600" dirty="0"/>
              <a:t> = </a:t>
            </a:r>
            <a:r>
              <a:rPr lang="en-GB" sz="1600" dirty="0" err="1" smtClean="0"/>
              <a:t>connection.createStatement</a:t>
            </a:r>
            <a:r>
              <a:rPr lang="en-GB" sz="1600" dirty="0"/>
              <a:t>();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 smtClean="0"/>
              <a:t>ResultSet</a:t>
            </a:r>
            <a:r>
              <a:rPr lang="en-GB" sz="1600" dirty="0" smtClean="0"/>
              <a:t> </a:t>
            </a:r>
            <a:r>
              <a:rPr lang="en-GB" sz="1600" dirty="0" err="1"/>
              <a:t>rs</a:t>
            </a:r>
            <a:r>
              <a:rPr lang="en-GB" sz="1600" dirty="0"/>
              <a:t> = </a:t>
            </a:r>
            <a:r>
              <a:rPr lang="en-GB" sz="1600" dirty="0" err="1"/>
              <a:t>stmt.executeQuery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00FF"/>
                </a:solidFill>
              </a:rPr>
              <a:t>"SELECT * FROM dummy"</a:t>
            </a:r>
            <a:r>
              <a:rPr lang="en-GB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65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PreparedStatement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000" dirty="0"/>
              <a:t>Many of the more mature databases support the concept of prepared statements</a:t>
            </a:r>
          </a:p>
          <a:p>
            <a:pPr eaLnBrk="1" hangingPunct="1"/>
            <a:r>
              <a:rPr lang="en-US" sz="2000" dirty="0"/>
              <a:t>A prepared query only needs to be parsed (or prepared) once, but can be executed multiple times with the same or different parameters</a:t>
            </a:r>
          </a:p>
          <a:p>
            <a:pPr eaLnBrk="1" hangingPunct="1"/>
            <a:r>
              <a:rPr lang="en-US" sz="2000" dirty="0"/>
              <a:t>The database will analyze, compile and optimize it's plan for executing them</a:t>
            </a:r>
          </a:p>
          <a:p>
            <a:pPr eaLnBrk="1" hangingPunct="1"/>
            <a:r>
              <a:rPr lang="en-US" sz="2000" dirty="0"/>
              <a:t>Avoid repeating the analyze/compile/optimize cycle</a:t>
            </a:r>
          </a:p>
          <a:p>
            <a:pPr eaLnBrk="1" hangingPunct="1"/>
            <a:r>
              <a:rPr lang="en-US" sz="2000" dirty="0"/>
              <a:t>Protects against SQL </a:t>
            </a:r>
            <a:r>
              <a:rPr lang="en-US" sz="2000" dirty="0" smtClean="0"/>
              <a:t>injection</a:t>
            </a:r>
          </a:p>
          <a:p>
            <a:pPr eaLnBrk="1" hangingPunct="1"/>
            <a:endParaRPr lang="en-US" sz="2000" dirty="0"/>
          </a:p>
          <a:p>
            <a:pPr marL="0" indent="0" algn="ctr" eaLnBrk="1" hangingPunct="1">
              <a:buNone/>
            </a:pPr>
            <a:r>
              <a:rPr lang="en-US" sz="2000" dirty="0"/>
              <a:t>This means that prepared statements use fewer resources, run faster and are more secure 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Querying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PreparedStatement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Querying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547664" y="1057300"/>
            <a:ext cx="1800200" cy="648072"/>
          </a:xfrm>
          <a:prstGeom prst="rect">
            <a:avLst/>
          </a:prstGeom>
          <a:solidFill>
            <a:srgbClr val="A5C3D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Analyze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47664" y="2209428"/>
            <a:ext cx="1800200" cy="648072"/>
          </a:xfrm>
          <a:prstGeom prst="rect">
            <a:avLst/>
          </a:prstGeom>
          <a:solidFill>
            <a:srgbClr val="A5C3D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Compile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47664" y="3361556"/>
            <a:ext cx="1800200" cy="648072"/>
          </a:xfrm>
          <a:prstGeom prst="rect">
            <a:avLst/>
          </a:prstGeom>
          <a:solidFill>
            <a:srgbClr val="A5C3D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Optimize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47664" y="4513684"/>
            <a:ext cx="1800200" cy="648072"/>
          </a:xfrm>
          <a:prstGeom prst="rect">
            <a:avLst/>
          </a:prstGeom>
          <a:solidFill>
            <a:srgbClr val="A5C3D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Run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Down Arrow 4"/>
          <p:cNvSpPr/>
          <p:nvPr/>
        </p:nvSpPr>
        <p:spPr bwMode="auto">
          <a:xfrm>
            <a:off x="4211960" y="1057300"/>
            <a:ext cx="432048" cy="4104456"/>
          </a:xfrm>
          <a:prstGeom prst="downArrow">
            <a:avLst/>
          </a:prstGeom>
          <a:solidFill>
            <a:srgbClr val="FF9CA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Down Arrow 12"/>
          <p:cNvSpPr/>
          <p:nvPr/>
        </p:nvSpPr>
        <p:spPr bwMode="auto">
          <a:xfrm>
            <a:off x="5220072" y="3433564"/>
            <a:ext cx="576064" cy="1728192"/>
          </a:xfrm>
          <a:prstGeom prst="downArrow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5678063" y="913284"/>
            <a:ext cx="249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Classic Statement </a:t>
            </a:r>
          </a:p>
          <a:p>
            <a:pPr algn="ctr"/>
            <a:r>
              <a:rPr lang="en-US" dirty="0" smtClean="0"/>
              <a:t>or </a:t>
            </a:r>
          </a:p>
          <a:p>
            <a:pPr algn="ctr"/>
            <a:r>
              <a:rPr lang="en-US" dirty="0" smtClean="0"/>
              <a:t>first execution cycle of a prepared statement.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6084168" y="2569468"/>
            <a:ext cx="288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execution cycle for a prepared statement.</a:t>
            </a:r>
            <a:endParaRPr lang="en-US" dirty="0"/>
          </a:p>
        </p:txBody>
      </p:sp>
      <p:cxnSp>
        <p:nvCxnSpPr>
          <p:cNvPr id="17" name="Straight Connector 11"/>
          <p:cNvCxnSpPr>
            <a:stCxn id="19" idx="1"/>
            <a:endCxn id="13" idx="0"/>
          </p:cNvCxnSpPr>
          <p:nvPr/>
        </p:nvCxnSpPr>
        <p:spPr bwMode="auto">
          <a:xfrm flipH="1" flipV="1">
            <a:off x="4427984" y="1057300"/>
            <a:ext cx="1224136" cy="4680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4"/>
          <p:cNvCxnSpPr>
            <a:stCxn id="20" idx="1"/>
            <a:endCxn id="14" idx="0"/>
          </p:cNvCxnSpPr>
          <p:nvPr/>
        </p:nvCxnSpPr>
        <p:spPr bwMode="auto">
          <a:xfrm flipH="1">
            <a:off x="5508104" y="2893504"/>
            <a:ext cx="576064" cy="540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Left Bracket 17"/>
          <p:cNvSpPr/>
          <p:nvPr/>
        </p:nvSpPr>
        <p:spPr bwMode="auto">
          <a:xfrm>
            <a:off x="5652120" y="913284"/>
            <a:ext cx="72008" cy="1224136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0" name="Left Bracket 20"/>
          <p:cNvSpPr/>
          <p:nvPr/>
        </p:nvSpPr>
        <p:spPr bwMode="auto">
          <a:xfrm>
            <a:off x="6084168" y="2569468"/>
            <a:ext cx="72008" cy="648072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PreparedStatement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Get it with your </a:t>
            </a:r>
            <a:r>
              <a:rPr lang="en-US" dirty="0" err="1"/>
              <a:t>java.sql.Connection</a:t>
            </a:r>
            <a:r>
              <a:rPr lang="en-US" dirty="0"/>
              <a:t> :</a:t>
            </a:r>
          </a:p>
          <a:p>
            <a:pPr lvl="1" eaLnBrk="1" hangingPunct="1"/>
            <a:r>
              <a:rPr lang="en-US" dirty="0" err="1"/>
              <a:t>prepareStatement</a:t>
            </a:r>
            <a:r>
              <a:rPr lang="en-US" dirty="0"/>
              <a:t>(String query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/>
            <a:r>
              <a:rPr lang="en-US" dirty="0"/>
              <a:t>Lot of methods to set parameters :</a:t>
            </a:r>
          </a:p>
          <a:p>
            <a:pPr lvl="1" eaLnBrk="1" hangingPunct="1"/>
            <a:r>
              <a:rPr lang="en-US" dirty="0" err="1"/>
              <a:t>setInt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index, 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pPr lvl="1" eaLnBrk="1" hangingPunct="1"/>
            <a:r>
              <a:rPr lang="en-US" dirty="0"/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Querying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3649588"/>
            <a:ext cx="8640960" cy="1440160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>
                <a:latin typeface="Courier"/>
                <a:cs typeface="Courier"/>
              </a:rPr>
              <a:t>PreparedStatement</a:t>
            </a:r>
            <a:r>
              <a:rPr lang="en-GB" sz="1600" dirty="0">
                <a:latin typeface="Courier"/>
                <a:cs typeface="Courier"/>
              </a:rPr>
              <a:t> </a:t>
            </a:r>
            <a:r>
              <a:rPr lang="en-GB" sz="1600" dirty="0" err="1">
                <a:latin typeface="Courier"/>
                <a:cs typeface="Courier"/>
              </a:rPr>
              <a:t>pstmt</a:t>
            </a:r>
            <a:r>
              <a:rPr lang="en-GB" sz="1600" dirty="0">
                <a:latin typeface="Courier"/>
                <a:cs typeface="Courier"/>
              </a:rPr>
              <a:t> = </a:t>
            </a:r>
            <a:r>
              <a:rPr lang="en-GB" sz="1600" dirty="0" err="1">
                <a:latin typeface="Courier"/>
                <a:cs typeface="Courier"/>
              </a:rPr>
              <a:t>myConnection.prepareStatement</a:t>
            </a:r>
            <a:r>
              <a:rPr lang="en-GB" sz="1600" dirty="0">
                <a:latin typeface="Courier"/>
                <a:cs typeface="Courier"/>
              </a:rPr>
              <a:t>(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	"SELECT * FROM dummy ”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262626"/>
                </a:solidFill>
                <a:latin typeface="Courier"/>
                <a:cs typeface="Courier"/>
              </a:rPr>
              <a:t>	+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 "WERE </a:t>
            </a:r>
            <a:r>
              <a:rPr lang="en-GB" sz="1600" dirty="0" err="1">
                <a:solidFill>
                  <a:srgbClr val="0000FF"/>
                </a:solidFill>
                <a:latin typeface="Courier"/>
                <a:cs typeface="Courier"/>
              </a:rPr>
              <a:t>lastname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 = ? AND </a:t>
            </a:r>
            <a:r>
              <a:rPr lang="en-GB" sz="1600" dirty="0" err="1">
                <a:solidFill>
                  <a:srgbClr val="0000FF"/>
                </a:solidFill>
                <a:latin typeface="Courier"/>
                <a:cs typeface="Courier"/>
              </a:rPr>
              <a:t>firstname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 = ?"</a:t>
            </a:r>
            <a:r>
              <a:rPr lang="en-GB" sz="1600" dirty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>
                <a:latin typeface="Courier"/>
                <a:cs typeface="Courier"/>
              </a:rPr>
              <a:t>pstmt.setString</a:t>
            </a:r>
            <a:r>
              <a:rPr lang="en-GB" sz="1600" dirty="0">
                <a:latin typeface="Courier"/>
                <a:cs typeface="Courier"/>
              </a:rPr>
              <a:t>(1, 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"GEORGES"</a:t>
            </a:r>
            <a:r>
              <a:rPr lang="en-GB" sz="1600" dirty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>
                <a:latin typeface="Courier"/>
                <a:cs typeface="Courier"/>
              </a:rPr>
              <a:t>pstmt.setString</a:t>
            </a:r>
            <a:r>
              <a:rPr lang="en-GB" sz="1600" dirty="0">
                <a:latin typeface="Courier"/>
                <a:cs typeface="Courier"/>
              </a:rPr>
              <a:t>(2, 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"Ron"</a:t>
            </a:r>
            <a:r>
              <a:rPr lang="en-GB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937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ResultSet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Contains the results of your query</a:t>
            </a:r>
          </a:p>
          <a:p>
            <a:pPr eaLnBrk="1" hangingPunct="1"/>
            <a:r>
              <a:rPr lang="en-US" dirty="0"/>
              <a:t>"Iterate" on the </a:t>
            </a:r>
            <a:r>
              <a:rPr lang="en-US" dirty="0" err="1"/>
              <a:t>ResultSet</a:t>
            </a:r>
            <a:r>
              <a:rPr lang="en-US" dirty="0"/>
              <a:t> by the methods :</a:t>
            </a:r>
          </a:p>
          <a:p>
            <a:pPr lvl="1" eaLnBrk="1" hangingPunct="1"/>
            <a:r>
              <a:rPr lang="en-US" dirty="0" err="1"/>
              <a:t>boolean</a:t>
            </a:r>
            <a:r>
              <a:rPr lang="en-US" dirty="0"/>
              <a:t> previous() :</a:t>
            </a:r>
          </a:p>
          <a:p>
            <a:pPr lvl="2" eaLnBrk="1" hangingPunct="1"/>
            <a:r>
              <a:rPr lang="en-US" dirty="0"/>
              <a:t>Returns true if the cursor has been moved on the previous result.</a:t>
            </a:r>
          </a:p>
          <a:p>
            <a:pPr lvl="1" eaLnBrk="1" hangingPunct="1"/>
            <a:r>
              <a:rPr lang="en-US" dirty="0" err="1"/>
              <a:t>boolean</a:t>
            </a:r>
            <a:r>
              <a:rPr lang="en-US" dirty="0"/>
              <a:t> next() :</a:t>
            </a:r>
          </a:p>
          <a:p>
            <a:pPr lvl="2" eaLnBrk="1" hangingPunct="1"/>
            <a:r>
              <a:rPr lang="en-US" dirty="0"/>
              <a:t>Returns true if the cursor has been moved on the next result</a:t>
            </a:r>
          </a:p>
          <a:p>
            <a:pPr eaLnBrk="1" hangingPunct="1"/>
            <a:r>
              <a:rPr lang="en-US" dirty="0"/>
              <a:t>Get the data in a column :</a:t>
            </a:r>
          </a:p>
          <a:p>
            <a:pPr lvl="1" eaLnBrk="1" hangingPunct="1"/>
            <a:r>
              <a:rPr lang="en-US" dirty="0" err="1"/>
              <a:t>getXXX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columnIndex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 err="1"/>
              <a:t>getXXX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Querying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objectives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ea typeface="ＭＳ Ｐゴシック" pitchFamily="34" charset="-128"/>
              </a:rPr>
              <a:t>By </a:t>
            </a:r>
            <a:r>
              <a:rPr lang="fr-FR" dirty="0" err="1" smtClean="0">
                <a:ea typeface="ＭＳ Ｐゴシック" pitchFamily="34" charset="-128"/>
              </a:rPr>
              <a:t>completing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this</a:t>
            </a:r>
            <a:r>
              <a:rPr lang="fr-FR" dirty="0" smtClean="0">
                <a:ea typeface="ＭＳ Ｐゴシック" pitchFamily="34" charset="-128"/>
              </a:rPr>
              <a:t> course </a:t>
            </a:r>
            <a:r>
              <a:rPr lang="fr-FR" dirty="0" err="1" smtClean="0">
                <a:ea typeface="ＭＳ Ｐゴシック" pitchFamily="34" charset="-128"/>
              </a:rPr>
              <a:t>you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will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be</a:t>
            </a:r>
            <a:r>
              <a:rPr lang="fr-FR" dirty="0" smtClean="0">
                <a:ea typeface="ＭＳ Ｐゴシック" pitchFamily="34" charset="-128"/>
              </a:rPr>
              <a:t> able to: 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dirty="0" smtClean="0"/>
              <a:t>Connect to a Database from  Java code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/>
              <a:t> </a:t>
            </a:r>
            <a:r>
              <a:rPr lang="en-US" dirty="0" smtClean="0"/>
              <a:t>Manage Database with JDBC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Sockets</a:t>
            </a: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ResultSet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Querying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2215" y="1561356"/>
            <a:ext cx="8640960" cy="2520280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>
                <a:latin typeface="Courier"/>
                <a:cs typeface="Courier"/>
              </a:rPr>
              <a:t>ResultSet</a:t>
            </a:r>
            <a:r>
              <a:rPr lang="en-GB" sz="1600" dirty="0">
                <a:latin typeface="Courier"/>
                <a:cs typeface="Courier"/>
              </a:rPr>
              <a:t> </a:t>
            </a:r>
            <a:r>
              <a:rPr lang="en-GB" sz="1600" dirty="0" err="1">
                <a:latin typeface="Courier"/>
                <a:cs typeface="Courier"/>
              </a:rPr>
              <a:t>rs</a:t>
            </a:r>
            <a:r>
              <a:rPr lang="en-GB" sz="1600" dirty="0">
                <a:latin typeface="Courier"/>
                <a:cs typeface="Courier"/>
              </a:rPr>
              <a:t> = 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		</a:t>
            </a:r>
            <a:r>
              <a:rPr lang="en-GB" sz="1600" dirty="0" err="1">
                <a:latin typeface="Courier"/>
                <a:cs typeface="Courier"/>
              </a:rPr>
              <a:t>stmt.executeQuery</a:t>
            </a:r>
            <a:r>
              <a:rPr lang="en-GB" sz="1600" dirty="0">
                <a:latin typeface="Courier"/>
                <a:cs typeface="Courier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"SELECT * FROM dummy"</a:t>
            </a:r>
            <a:r>
              <a:rPr lang="en-GB" sz="1600" dirty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7F0055"/>
                </a:solidFill>
                <a:latin typeface="Courier"/>
                <a:cs typeface="Courier"/>
              </a:rPr>
              <a:t>while</a:t>
            </a:r>
            <a:r>
              <a:rPr lang="en-GB" sz="1600" dirty="0">
                <a:latin typeface="Courier"/>
                <a:cs typeface="Courier"/>
              </a:rPr>
              <a:t>(</a:t>
            </a:r>
            <a:r>
              <a:rPr lang="en-GB" sz="1600" dirty="0" err="1">
                <a:latin typeface="Courier"/>
                <a:cs typeface="Courier"/>
              </a:rPr>
              <a:t>rs.next</a:t>
            </a:r>
            <a:r>
              <a:rPr lang="en-GB" sz="1600" dirty="0">
                <a:latin typeface="Courier"/>
                <a:cs typeface="Courier"/>
              </a:rPr>
              <a:t>()) {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		</a:t>
            </a:r>
            <a:r>
              <a:rPr lang="en-GB" sz="1600" b="1" dirty="0" err="1">
                <a:solidFill>
                  <a:srgbClr val="7F0055"/>
                </a:solidFill>
                <a:latin typeface="Courier"/>
                <a:cs typeface="Courier"/>
              </a:rPr>
              <a:t>int</a:t>
            </a:r>
            <a:r>
              <a:rPr lang="en-GB" sz="1600" dirty="0">
                <a:latin typeface="Courier"/>
                <a:cs typeface="Courier"/>
              </a:rPr>
              <a:t> id = </a:t>
            </a:r>
            <a:r>
              <a:rPr lang="en-GB" sz="1600" dirty="0" err="1">
                <a:latin typeface="Courier"/>
                <a:cs typeface="Courier"/>
              </a:rPr>
              <a:t>rs.getInt</a:t>
            </a:r>
            <a:r>
              <a:rPr lang="en-GB" sz="1600" dirty="0">
                <a:latin typeface="Courier"/>
                <a:cs typeface="Courier"/>
              </a:rPr>
              <a:t>(1);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		String name = </a:t>
            </a:r>
            <a:r>
              <a:rPr lang="en-GB" sz="1600" dirty="0" err="1">
                <a:latin typeface="Courier"/>
                <a:cs typeface="Courier"/>
              </a:rPr>
              <a:t>rs.getString</a:t>
            </a:r>
            <a:r>
              <a:rPr lang="en-GB" sz="1600" dirty="0">
                <a:latin typeface="Courier"/>
                <a:cs typeface="Courier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"name"</a:t>
            </a:r>
            <a:r>
              <a:rPr lang="en-GB" sz="1600" dirty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		</a:t>
            </a: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// ...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479B8F"/>
                </a:solidFill>
                <a:latin typeface="Courier"/>
                <a:cs typeface="Courier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170937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Transaction Management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7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Transaction is useful when you want defined a unified set of queries</a:t>
            </a:r>
          </a:p>
          <a:p>
            <a:pPr lvl="1" eaLnBrk="1" hangingPunct="1"/>
            <a:r>
              <a:rPr lang="en-US" dirty="0">
                <a:latin typeface="Arial" charset="0"/>
                <a:cs typeface="ＭＳ Ｐゴシック" charset="0"/>
              </a:rPr>
              <a:t>If they all succeed, changes are applied</a:t>
            </a:r>
          </a:p>
          <a:p>
            <a:pPr lvl="1" eaLnBrk="1" hangingPunct="1"/>
            <a:r>
              <a:rPr lang="en-US" dirty="0">
                <a:latin typeface="Arial" charset="0"/>
                <a:cs typeface="ＭＳ Ｐゴシック" charset="0"/>
              </a:rPr>
              <a:t>If one fails, no changes are applied</a:t>
            </a:r>
          </a:p>
          <a:p>
            <a:pPr lvl="1" eaLnBrk="1" hangingPunct="1"/>
            <a:endParaRPr lang="en-US" dirty="0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We name </a:t>
            </a:r>
            <a:r>
              <a:rPr lang="en-US" i="1" dirty="0">
                <a:latin typeface="Arial" charset="0"/>
              </a:rPr>
              <a:t>commit</a:t>
            </a:r>
            <a:r>
              <a:rPr lang="en-US" dirty="0">
                <a:latin typeface="Arial" charset="0"/>
              </a:rPr>
              <a:t> the operation that applied changes in Database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Transaction Management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3937620"/>
            <a:ext cx="2016224" cy="13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Case study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For instance, transactions are very important in banking applications :</a:t>
            </a:r>
          </a:p>
          <a:p>
            <a:pPr lvl="1" eaLnBrk="1" hangingPunct="1"/>
            <a:r>
              <a:rPr lang="en-US" dirty="0"/>
              <a:t>Imagine a bank transfer</a:t>
            </a:r>
          </a:p>
          <a:p>
            <a:pPr lvl="1" eaLnBrk="1" hangingPunct="1"/>
            <a:r>
              <a:rPr lang="en-US" dirty="0"/>
              <a:t>The operation is in two steps : </a:t>
            </a:r>
          </a:p>
          <a:p>
            <a:pPr lvl="2" eaLnBrk="1" hangingPunct="1"/>
            <a:r>
              <a:rPr lang="en-US" dirty="0"/>
              <a:t>Withdraw money of one account</a:t>
            </a:r>
          </a:p>
          <a:p>
            <a:pPr lvl="2" eaLnBrk="1" hangingPunct="1"/>
            <a:r>
              <a:rPr lang="en-US" dirty="0"/>
              <a:t>Add it to an other</a:t>
            </a:r>
          </a:p>
          <a:p>
            <a:pPr lvl="1" eaLnBrk="1" hangingPunct="1"/>
            <a:r>
              <a:rPr lang="en-US" dirty="0"/>
              <a:t>Imagine each step is a Database query</a:t>
            </a:r>
          </a:p>
          <a:p>
            <a:pPr lvl="1" eaLnBrk="1" hangingPunct="1"/>
            <a:r>
              <a:rPr lang="en-US" dirty="0"/>
              <a:t>What happen if the second query failed ? Where is the money ?</a:t>
            </a:r>
          </a:p>
          <a:p>
            <a:pPr eaLnBrk="1" hangingPunct="1"/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Transaction Management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 rotWithShape="1">
          <a:blip r:embed="rId4"/>
          <a:srcRect t="16504" b="20211"/>
          <a:stretch/>
        </p:blipFill>
        <p:spPr>
          <a:xfrm>
            <a:off x="7164288" y="4378407"/>
            <a:ext cx="1926787" cy="9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Provided 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Connection instances provide three methods to manage transactions :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setAutoCommit</a:t>
            </a:r>
            <a:r>
              <a:rPr lang="en-US" dirty="0"/>
              <a:t> ( </a:t>
            </a:r>
            <a:r>
              <a:rPr lang="en-US" dirty="0" err="1"/>
              <a:t>boolean</a:t>
            </a:r>
            <a:r>
              <a:rPr lang="en-US" dirty="0"/>
              <a:t> ) :</a:t>
            </a:r>
          </a:p>
          <a:p>
            <a:pPr lvl="2" eaLnBrk="1" hangingPunct="1"/>
            <a:r>
              <a:rPr lang="en-US" dirty="0"/>
              <a:t>Sets this connection's auto-commit mode to the given state. If a connection is in auto-</a:t>
            </a:r>
            <a:r>
              <a:rPr lang="en-US" dirty="0" smtClean="0"/>
              <a:t>commit. By default, new connections are in auto-commit mode.</a:t>
            </a:r>
          </a:p>
          <a:p>
            <a:pPr lvl="1" eaLnBrk="1" hangingPunct="1"/>
            <a:r>
              <a:rPr lang="en-US" dirty="0" smtClean="0"/>
              <a:t>void commit ( ) :</a:t>
            </a:r>
          </a:p>
          <a:p>
            <a:pPr lvl="2" eaLnBrk="1" hangingPunct="1"/>
            <a:r>
              <a:rPr lang="en-US" dirty="0" smtClean="0"/>
              <a:t>Makes </a:t>
            </a:r>
            <a:r>
              <a:rPr lang="en-US" dirty="0"/>
              <a:t>all changes made since the previous commit/rollback permanent.</a:t>
            </a:r>
          </a:p>
          <a:p>
            <a:pPr lvl="1" eaLnBrk="1" hangingPunct="1"/>
            <a:r>
              <a:rPr lang="en-US" dirty="0"/>
              <a:t>void rollback ( ) :</a:t>
            </a:r>
          </a:p>
          <a:p>
            <a:pPr lvl="2" eaLnBrk="1" hangingPunct="1"/>
            <a:r>
              <a:rPr lang="en-US" dirty="0"/>
              <a:t>Undoes all changes made in the current transaction.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Transaction Management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Example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Transaction Management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841276"/>
            <a:ext cx="8640960" cy="4464496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Connection connection = 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DriverManager.getConnection</a:t>
            </a:r>
            <a:r>
              <a:rPr lang="en-US" sz="1600" dirty="0">
                <a:latin typeface="Courier"/>
                <a:cs typeface="Courier"/>
              </a:rPr>
              <a:t>(URL,USER,PASSWORD);</a:t>
            </a:r>
            <a:endParaRPr lang="en-GB" sz="1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>
                <a:latin typeface="Courier"/>
                <a:cs typeface="Courier"/>
              </a:rPr>
              <a:t>connection.setAutoCommit</a:t>
            </a:r>
            <a:r>
              <a:rPr lang="en-GB" sz="1600" dirty="0">
                <a:latin typeface="Courier"/>
                <a:cs typeface="Courier"/>
              </a:rPr>
              <a:t>(</a:t>
            </a:r>
            <a:r>
              <a:rPr lang="en-GB" sz="1600" b="1" dirty="0">
                <a:solidFill>
                  <a:srgbClr val="660066"/>
                </a:solidFill>
                <a:latin typeface="Courier"/>
                <a:cs typeface="Courier"/>
              </a:rPr>
              <a:t>false</a:t>
            </a:r>
            <a:r>
              <a:rPr lang="en-GB" sz="1600" dirty="0">
                <a:latin typeface="Courier"/>
                <a:cs typeface="Courier"/>
              </a:rPr>
              <a:t>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660066"/>
                </a:solidFill>
                <a:latin typeface="Courier"/>
                <a:cs typeface="Courier"/>
              </a:rPr>
              <a:t>try</a:t>
            </a:r>
            <a:r>
              <a:rPr lang="en-GB" sz="16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GB" sz="1600" dirty="0"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  String sql1 = 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	"INSERT INTO author (id, </a:t>
            </a:r>
            <a:r>
              <a:rPr lang="en-GB" sz="1600" dirty="0" err="1">
                <a:solidFill>
                  <a:srgbClr val="0000FF"/>
                </a:solidFill>
                <a:latin typeface="Courier"/>
                <a:cs typeface="Courier"/>
              </a:rPr>
              <a:t>firstname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GB" sz="1600" dirty="0" err="1">
                <a:solidFill>
                  <a:srgbClr val="0000FF"/>
                </a:solidFill>
                <a:latin typeface="Courier"/>
                <a:cs typeface="Courier"/>
              </a:rPr>
              <a:t>lastname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)"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GB" sz="1600" dirty="0">
                <a:solidFill>
                  <a:srgbClr val="4D4D4D"/>
                </a:solidFill>
                <a:latin typeface="Courier"/>
                <a:cs typeface="Courier"/>
              </a:rPr>
              <a:t>+ 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" VALUES (1, 'Clark', 'Kent' )"</a:t>
            </a:r>
            <a:r>
              <a:rPr lang="en-GB" sz="1600" dirty="0"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  connection.</a:t>
            </a:r>
            <a:r>
              <a:rPr lang="en-US" sz="1600" dirty="0" err="1">
                <a:latin typeface="Courier"/>
                <a:cs typeface="Courier"/>
              </a:rPr>
              <a:t>createStatement</a:t>
            </a:r>
            <a:r>
              <a:rPr lang="en-US" sz="1600" dirty="0">
                <a:latin typeface="Courier"/>
                <a:cs typeface="Courier"/>
              </a:rPr>
              <a:t>().</a:t>
            </a:r>
            <a:r>
              <a:rPr lang="en-US" sz="1600" dirty="0" err="1">
                <a:latin typeface="Courier"/>
                <a:cs typeface="Courier"/>
              </a:rPr>
              <a:t>executeUpdate</a:t>
            </a:r>
            <a:r>
              <a:rPr lang="en-US" sz="1600" dirty="0">
                <a:latin typeface="Courier"/>
                <a:cs typeface="Courier"/>
              </a:rPr>
              <a:t>(sql1);</a:t>
            </a:r>
            <a:endParaRPr lang="en-GB" sz="1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  String sql2 = 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	"INSERT INTO article(id, title, body, </a:t>
            </a:r>
            <a:r>
              <a:rPr lang="en-GB" sz="1600" dirty="0" err="1">
                <a:solidFill>
                  <a:srgbClr val="0000FF"/>
                </a:solidFill>
                <a:latin typeface="Courier"/>
                <a:cs typeface="Courier"/>
              </a:rPr>
              <a:t>author_id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)"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GB" sz="1600" dirty="0">
                <a:solidFill>
                  <a:srgbClr val="4D4D4D"/>
                </a:solidFill>
                <a:latin typeface="Courier"/>
                <a:cs typeface="Courier"/>
              </a:rPr>
              <a:t>+ 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" VALUES(1, 'Plop', '...’, 1)";</a:t>
            </a:r>
          </a:p>
          <a:p>
            <a:pPr>
              <a:buClr>
                <a:srgbClr val="550055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  connection.</a:t>
            </a:r>
            <a:r>
              <a:rPr lang="en-US" sz="1600" dirty="0" err="1">
                <a:latin typeface="Courier"/>
                <a:cs typeface="Courier"/>
              </a:rPr>
              <a:t>createStatement</a:t>
            </a:r>
            <a:r>
              <a:rPr lang="en-US" sz="1600" dirty="0">
                <a:latin typeface="Courier"/>
                <a:cs typeface="Courier"/>
              </a:rPr>
              <a:t>().</a:t>
            </a:r>
            <a:r>
              <a:rPr lang="en-US" sz="1600" dirty="0" err="1">
                <a:latin typeface="Courier"/>
                <a:cs typeface="Courier"/>
              </a:rPr>
              <a:t>executeUpdate</a:t>
            </a:r>
            <a:r>
              <a:rPr lang="en-US" sz="1600" dirty="0">
                <a:latin typeface="Courier"/>
                <a:cs typeface="Courier"/>
              </a:rPr>
              <a:t>(sql2);</a:t>
            </a:r>
            <a:endParaRPr lang="en-GB" sz="1600" dirty="0">
              <a:latin typeface="Courier"/>
              <a:cs typeface="Courier"/>
            </a:endParaRPr>
          </a:p>
          <a:p>
            <a:pPr>
              <a:buClr>
                <a:srgbClr val="550055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  </a:t>
            </a:r>
            <a:r>
              <a:rPr lang="en-GB" sz="1600" dirty="0" err="1">
                <a:latin typeface="Courier"/>
                <a:cs typeface="Courier"/>
              </a:rPr>
              <a:t>connection.commit</a:t>
            </a:r>
            <a:r>
              <a:rPr lang="en-GB" sz="1600" dirty="0">
                <a:latin typeface="Courier"/>
                <a:cs typeface="Courier"/>
              </a:rPr>
              <a:t>();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} </a:t>
            </a:r>
            <a:r>
              <a:rPr lang="en-GB" sz="1600" b="1" dirty="0">
                <a:solidFill>
                  <a:srgbClr val="660066"/>
                </a:solidFill>
                <a:latin typeface="Courier"/>
                <a:cs typeface="Courier"/>
              </a:rPr>
              <a:t>catch</a:t>
            </a:r>
            <a:r>
              <a:rPr lang="en-GB" sz="16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GB" sz="1600" dirty="0">
                <a:latin typeface="Courier"/>
                <a:cs typeface="Courier"/>
              </a:rPr>
              <a:t>(Exception e) {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  </a:t>
            </a:r>
            <a:r>
              <a:rPr lang="en-GB" sz="1600" dirty="0" err="1">
                <a:latin typeface="Courier"/>
                <a:cs typeface="Courier"/>
              </a:rPr>
              <a:t>connection.rollback</a:t>
            </a:r>
            <a:r>
              <a:rPr lang="en-GB" sz="1600" dirty="0">
                <a:latin typeface="Courier"/>
                <a:cs typeface="Courier"/>
              </a:rPr>
              <a:t>();</a:t>
            </a:r>
          </a:p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29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Meta data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7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DatabaseMetaData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Get them with a </a:t>
            </a:r>
            <a:r>
              <a:rPr lang="en-US" dirty="0" err="1"/>
              <a:t>java.sql.Connection</a:t>
            </a:r>
            <a:r>
              <a:rPr lang="en-US" dirty="0"/>
              <a:t> :</a:t>
            </a:r>
          </a:p>
          <a:p>
            <a:pPr lvl="1" eaLnBrk="1" hangingPunct="1"/>
            <a:r>
              <a:rPr lang="en-US" dirty="0" err="1"/>
              <a:t>DatabaseMetaData</a:t>
            </a:r>
            <a:r>
              <a:rPr lang="en-US" dirty="0"/>
              <a:t> </a:t>
            </a:r>
            <a:r>
              <a:rPr lang="en-US" dirty="0" err="1"/>
              <a:t>getMetaData</a:t>
            </a:r>
            <a:r>
              <a:rPr lang="en-US" dirty="0"/>
              <a:t>()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You can get all information about the database :</a:t>
            </a:r>
          </a:p>
          <a:p>
            <a:pPr lvl="1" eaLnBrk="1" hangingPunct="1"/>
            <a:r>
              <a:rPr lang="en-US" dirty="0"/>
              <a:t>The catalogs</a:t>
            </a:r>
          </a:p>
          <a:p>
            <a:pPr lvl="1" eaLnBrk="1" hangingPunct="1"/>
            <a:r>
              <a:rPr lang="en-US" dirty="0"/>
              <a:t>The schemas</a:t>
            </a:r>
          </a:p>
          <a:p>
            <a:pPr lvl="1" eaLnBrk="1" hangingPunct="1"/>
            <a:r>
              <a:rPr lang="en-US" dirty="0"/>
              <a:t>The version</a:t>
            </a:r>
          </a:p>
          <a:p>
            <a:pPr lvl="1" eaLnBrk="1" hangingPunct="1"/>
            <a:r>
              <a:rPr lang="en-US" dirty="0"/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Meta data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ResultSetMetaData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Get them with a </a:t>
            </a:r>
            <a:r>
              <a:rPr lang="en-US" dirty="0" err="1"/>
              <a:t>ResultSet</a:t>
            </a:r>
            <a:r>
              <a:rPr lang="en-US" dirty="0"/>
              <a:t> :</a:t>
            </a:r>
          </a:p>
          <a:p>
            <a:pPr lvl="1" eaLnBrk="1" hangingPunct="1"/>
            <a:r>
              <a:rPr lang="en-US" dirty="0" err="1"/>
              <a:t>ResultSetMetaData</a:t>
            </a:r>
            <a:r>
              <a:rPr lang="en-US" dirty="0"/>
              <a:t> </a:t>
            </a:r>
            <a:r>
              <a:rPr lang="en-US" dirty="0" err="1"/>
              <a:t>getMetaData</a:t>
            </a:r>
            <a:r>
              <a:rPr lang="en-US" dirty="0"/>
              <a:t>()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You can get all information about the columns</a:t>
            </a:r>
          </a:p>
          <a:p>
            <a:pPr lvl="1" eaLnBrk="1" hangingPunct="1"/>
            <a:r>
              <a:rPr lang="en-US" dirty="0"/>
              <a:t>The name</a:t>
            </a:r>
          </a:p>
          <a:p>
            <a:pPr lvl="1" eaLnBrk="1" hangingPunct="1"/>
            <a:r>
              <a:rPr lang="en-US" dirty="0"/>
              <a:t>The type</a:t>
            </a:r>
          </a:p>
          <a:p>
            <a:pPr lvl="1" eaLnBrk="1" hangingPunct="1"/>
            <a:r>
              <a:rPr lang="en-US" dirty="0"/>
              <a:t>The number of column</a:t>
            </a:r>
          </a:p>
          <a:p>
            <a:pPr lvl="1" eaLnBrk="1" hangingPunct="1"/>
            <a:r>
              <a:rPr lang="en-US" dirty="0"/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Meta data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 (1/8)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We’re going to develop a new Project :</a:t>
            </a:r>
          </a:p>
          <a:p>
            <a:pPr lvl="1" eaLnBrk="1" hangingPunct="1"/>
            <a:r>
              <a:rPr lang="en-US" dirty="0"/>
              <a:t>A management software for a Travel Agency</a:t>
            </a:r>
          </a:p>
          <a:p>
            <a:pPr lvl="1" eaLnBrk="1" hangingPunct="1"/>
            <a:r>
              <a:rPr lang="en-US" dirty="0"/>
              <a:t>This project is named </a:t>
            </a:r>
            <a:r>
              <a:rPr lang="en-US" dirty="0" err="1" smtClean="0"/>
              <a:t>TravelAgencyProject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For now, we’ll develop a CLI version using a MySQL Database</a:t>
            </a:r>
          </a:p>
          <a:p>
            <a:pPr eaLnBrk="1" hangingPunct="1"/>
            <a:r>
              <a:rPr lang="en-US" dirty="0"/>
              <a:t>Later, we’ll develop a graphical version with Swing API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JDBC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plan</a:t>
            </a: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3635896" y="1128713"/>
            <a:ext cx="5257279" cy="4230687"/>
          </a:xfrm>
        </p:spPr>
        <p:txBody>
          <a:bodyPr/>
          <a:lstStyle/>
          <a:p>
            <a:pPr lvl="1" eaLnBrk="1" hangingPunct="1"/>
            <a:r>
              <a:rPr lang="en-US" dirty="0" smtClean="0"/>
              <a:t>Introduction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err="1" smtClean="0"/>
              <a:t>DataBase</a:t>
            </a:r>
            <a:r>
              <a:rPr lang="en-US" dirty="0" smtClean="0"/>
              <a:t> connection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Querying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Transaction Management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Meta data</a:t>
            </a:r>
          </a:p>
        </p:txBody>
      </p:sp>
      <p:sp>
        <p:nvSpPr>
          <p:cNvPr id="35843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Sockets</a:t>
            </a: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 (2/8)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The CLI version must be something like that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JDBC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Screen shot 2011-05-18 at 11.10.1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9"/>
          <a:stretch/>
        </p:blipFill>
        <p:spPr>
          <a:xfrm>
            <a:off x="2915816" y="1561356"/>
            <a:ext cx="3096344" cy="3671695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 (3/8)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Your application must be composed of at least five classes :</a:t>
            </a:r>
          </a:p>
          <a:p>
            <a:pPr lvl="1" eaLnBrk="1" hangingPunct="1"/>
            <a:r>
              <a:rPr lang="en-US" dirty="0"/>
              <a:t>Place : a JavaBean composed of the following fields :</a:t>
            </a:r>
          </a:p>
          <a:p>
            <a:pPr lvl="2" eaLnBrk="1" hangingPunct="1"/>
            <a:r>
              <a:rPr lang="en-US" dirty="0"/>
              <a:t>Long id : The unique identifier of the place</a:t>
            </a:r>
          </a:p>
          <a:p>
            <a:pPr lvl="2" eaLnBrk="1" hangingPunct="1"/>
            <a:r>
              <a:rPr lang="en-US" dirty="0"/>
              <a:t>String name : The name of the </a:t>
            </a:r>
            <a:r>
              <a:rPr lang="en-US" dirty="0" smtClean="0"/>
              <a:t>place</a:t>
            </a:r>
            <a:endParaRPr lang="en-US" dirty="0"/>
          </a:p>
          <a:p>
            <a:pPr lvl="1" eaLnBrk="1" hangingPunct="1"/>
            <a:r>
              <a:rPr lang="en-US" dirty="0"/>
              <a:t>Trip : a JavaBean composed of the following fields :</a:t>
            </a:r>
          </a:p>
          <a:p>
            <a:pPr lvl="2" eaLnBrk="1" hangingPunct="1"/>
            <a:r>
              <a:rPr lang="en-US" dirty="0"/>
              <a:t>Long id : The unique identifier of the trip</a:t>
            </a:r>
          </a:p>
          <a:p>
            <a:pPr lvl="2" eaLnBrk="1" hangingPunct="1"/>
            <a:r>
              <a:rPr lang="en-US" dirty="0"/>
              <a:t>Place departure : The departure place of the trip</a:t>
            </a:r>
          </a:p>
          <a:p>
            <a:pPr lvl="2" eaLnBrk="1" hangingPunct="1"/>
            <a:r>
              <a:rPr lang="en-US" dirty="0"/>
              <a:t>Place destination : The destination place of the trip</a:t>
            </a:r>
          </a:p>
          <a:p>
            <a:pPr lvl="2" eaLnBrk="1" hangingPunct="1"/>
            <a:r>
              <a:rPr lang="en-US" dirty="0" smtClean="0"/>
              <a:t>Double price </a:t>
            </a:r>
            <a:r>
              <a:rPr lang="en-US" dirty="0"/>
              <a:t>: The price of the trip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JDBC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 (4/8)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Your application must be composed of at least two interfaces :</a:t>
            </a:r>
          </a:p>
          <a:p>
            <a:pPr lvl="1" eaLnBrk="1" hangingPunct="1"/>
            <a:r>
              <a:rPr lang="en-US" dirty="0" err="1"/>
              <a:t>PlaceDao</a:t>
            </a:r>
            <a:r>
              <a:rPr lang="en-US" dirty="0"/>
              <a:t>, defining the following abstract methods :</a:t>
            </a:r>
          </a:p>
          <a:p>
            <a:pPr lvl="2" eaLnBrk="1" hangingPunct="1"/>
            <a:r>
              <a:rPr lang="en-US" dirty="0"/>
              <a:t>Long </a:t>
            </a:r>
            <a:r>
              <a:rPr lang="en-US" dirty="0" err="1"/>
              <a:t>createPlace</a:t>
            </a:r>
            <a:r>
              <a:rPr lang="en-US" dirty="0"/>
              <a:t>(Place p)</a:t>
            </a:r>
          </a:p>
          <a:p>
            <a:pPr lvl="2" eaLnBrk="1" hangingPunct="1"/>
            <a:r>
              <a:rPr lang="en-US" dirty="0"/>
              <a:t>Place </a:t>
            </a:r>
            <a:r>
              <a:rPr lang="en-US" dirty="0" err="1"/>
              <a:t>findPlaceById</a:t>
            </a:r>
            <a:r>
              <a:rPr lang="en-US" dirty="0"/>
              <a:t>(Long id)</a:t>
            </a:r>
          </a:p>
          <a:p>
            <a:pPr lvl="2" eaLnBrk="1" hangingPunct="1"/>
            <a:r>
              <a:rPr lang="en-US" dirty="0" smtClean="0"/>
              <a:t>void </a:t>
            </a:r>
            <a:r>
              <a:rPr lang="en-US" dirty="0" err="1" smtClean="0"/>
              <a:t>updatePlace</a:t>
            </a:r>
            <a:r>
              <a:rPr lang="en-US" dirty="0" smtClean="0"/>
              <a:t>(Place </a:t>
            </a:r>
            <a:r>
              <a:rPr lang="en-US" dirty="0"/>
              <a:t>p)</a:t>
            </a:r>
          </a:p>
          <a:p>
            <a:pPr lvl="2" eaLnBrk="1" hangingPunct="1"/>
            <a:r>
              <a:rPr lang="en-US" dirty="0" smtClean="0"/>
              <a:t>void </a:t>
            </a:r>
            <a:r>
              <a:rPr lang="en-US" dirty="0" err="1" smtClean="0"/>
              <a:t>removePlace</a:t>
            </a:r>
            <a:r>
              <a:rPr lang="en-US" dirty="0" smtClean="0"/>
              <a:t>(Long id)</a:t>
            </a:r>
            <a:endParaRPr lang="en-US" dirty="0"/>
          </a:p>
          <a:p>
            <a:pPr lvl="1" eaLnBrk="1" hangingPunct="1"/>
            <a:r>
              <a:rPr lang="en-US" dirty="0" err="1"/>
              <a:t>TripDao</a:t>
            </a:r>
            <a:r>
              <a:rPr lang="en-US" dirty="0"/>
              <a:t>, defining the following abstract methods :</a:t>
            </a:r>
          </a:p>
          <a:p>
            <a:pPr lvl="2" eaLnBrk="1" hangingPunct="1"/>
            <a:r>
              <a:rPr lang="en-US" dirty="0"/>
              <a:t>Long </a:t>
            </a:r>
            <a:r>
              <a:rPr lang="en-US" dirty="0" err="1"/>
              <a:t>createTrip</a:t>
            </a:r>
            <a:r>
              <a:rPr lang="en-US" dirty="0"/>
              <a:t>(Trip t)</a:t>
            </a:r>
          </a:p>
          <a:p>
            <a:pPr lvl="2" eaLnBrk="1" hangingPunct="1"/>
            <a:r>
              <a:rPr lang="en-US" dirty="0"/>
              <a:t>Trip </a:t>
            </a:r>
            <a:r>
              <a:rPr lang="en-US" dirty="0" err="1"/>
              <a:t>findTripById</a:t>
            </a:r>
            <a:r>
              <a:rPr lang="en-US" dirty="0"/>
              <a:t>(Long id)</a:t>
            </a:r>
          </a:p>
          <a:p>
            <a:pPr lvl="2" eaLnBrk="1" hangingPunct="1"/>
            <a:r>
              <a:rPr lang="en-US" dirty="0" smtClean="0"/>
              <a:t>void </a:t>
            </a:r>
            <a:r>
              <a:rPr lang="en-US" dirty="0" err="1" smtClean="0"/>
              <a:t>removeTrip</a:t>
            </a:r>
            <a:r>
              <a:rPr lang="en-US" dirty="0" smtClean="0"/>
              <a:t>(Long id)</a:t>
            </a:r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JDBC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 (5/8)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Your application must be composed of at least five classes :</a:t>
            </a:r>
          </a:p>
          <a:p>
            <a:pPr lvl="1" eaLnBrk="1" hangingPunct="1"/>
            <a:r>
              <a:rPr lang="en-US" dirty="0" err="1"/>
              <a:t>JdbcPlaceDao</a:t>
            </a:r>
            <a:r>
              <a:rPr lang="en-US" dirty="0"/>
              <a:t> : an implementation of the </a:t>
            </a:r>
            <a:r>
              <a:rPr lang="en-US" dirty="0" err="1"/>
              <a:t>PlaceDao</a:t>
            </a:r>
            <a:r>
              <a:rPr lang="en-US" dirty="0"/>
              <a:t> interface using </a:t>
            </a:r>
            <a:r>
              <a:rPr lang="en-US" dirty="0" smtClean="0"/>
              <a:t>JDBC</a:t>
            </a:r>
            <a:endParaRPr lang="en-US" dirty="0"/>
          </a:p>
          <a:p>
            <a:pPr lvl="1" eaLnBrk="1" hangingPunct="1"/>
            <a:r>
              <a:rPr lang="en-US" dirty="0" err="1"/>
              <a:t>JdbcTripDao</a:t>
            </a:r>
            <a:r>
              <a:rPr lang="en-US" dirty="0"/>
              <a:t> : an implementation of the </a:t>
            </a:r>
            <a:r>
              <a:rPr lang="en-US" dirty="0" err="1"/>
              <a:t>TripDao</a:t>
            </a:r>
            <a:r>
              <a:rPr lang="en-US" dirty="0"/>
              <a:t> interface using </a:t>
            </a:r>
            <a:r>
              <a:rPr lang="en-US" dirty="0" smtClean="0"/>
              <a:t>JDBC</a:t>
            </a:r>
            <a:endParaRPr lang="en-US" dirty="0"/>
          </a:p>
          <a:p>
            <a:pPr lvl="1" eaLnBrk="1" hangingPunct="1"/>
            <a:r>
              <a:rPr lang="en-US" dirty="0"/>
              <a:t>Launcher : the class containing the main method of the </a:t>
            </a:r>
            <a:r>
              <a:rPr lang="en-US" dirty="0" smtClean="0"/>
              <a:t>application</a:t>
            </a:r>
            <a:endParaRPr lang="en-US" dirty="0"/>
          </a:p>
          <a:p>
            <a:pPr eaLnBrk="1" hangingPunct="1"/>
            <a:r>
              <a:rPr lang="en-US" dirty="0"/>
              <a:t>Optionally, you can create a Factory class for your DAOs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JDBC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 (6/8)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JDBC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Screen shot 2011-05-18 at 11.39.5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13285"/>
            <a:ext cx="3852781" cy="4248472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 (7/8)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JDBC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creen shot 2011-05-18 at 11.38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01" y="985292"/>
            <a:ext cx="5722597" cy="432048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 (8/8)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JDBC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creen shot 2011-05-18 at 11.45.3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1471"/>
            <a:ext cx="5832648" cy="4252293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6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DBMS 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 err="1"/>
              <a:t>DataBase</a:t>
            </a:r>
            <a:r>
              <a:rPr lang="en-US" dirty="0"/>
              <a:t> Management System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Software allowing to manage databases :</a:t>
            </a:r>
          </a:p>
          <a:p>
            <a:pPr lvl="1" eaLnBrk="1" hangingPunct="1"/>
            <a:r>
              <a:rPr lang="en-US" dirty="0"/>
              <a:t>Create/Modify tables</a:t>
            </a:r>
          </a:p>
          <a:p>
            <a:pPr lvl="1" eaLnBrk="1" hangingPunct="1"/>
            <a:r>
              <a:rPr lang="en-US" dirty="0"/>
              <a:t>Maintenance</a:t>
            </a:r>
          </a:p>
          <a:p>
            <a:pPr lvl="1" eaLnBrk="1" hangingPunct="1"/>
            <a:r>
              <a:rPr lang="en-US" dirty="0"/>
              <a:t>Query the database</a:t>
            </a:r>
          </a:p>
          <a:p>
            <a:pPr lvl="1" eaLnBrk="1" hangingPunct="1"/>
            <a:r>
              <a:rPr lang="en-US" dirty="0"/>
              <a:t>Manage transactions</a:t>
            </a:r>
          </a:p>
          <a:p>
            <a:pPr lvl="1" eaLnBrk="1" hangingPunct="1"/>
            <a:r>
              <a:rPr lang="en-US" dirty="0"/>
              <a:t>Assume data integrity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JDBC API 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Java </a:t>
            </a:r>
            <a:r>
              <a:rPr lang="en-US" dirty="0" err="1"/>
              <a:t>DataBase</a:t>
            </a:r>
            <a:r>
              <a:rPr lang="en-US" dirty="0"/>
              <a:t> Connectivity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API with methods allowing to :</a:t>
            </a:r>
          </a:p>
          <a:p>
            <a:pPr lvl="1" eaLnBrk="1" hangingPunct="1"/>
            <a:r>
              <a:rPr lang="en-US" dirty="0"/>
              <a:t>Send SQL queries</a:t>
            </a:r>
          </a:p>
          <a:p>
            <a:pPr lvl="1" eaLnBrk="1" hangingPunct="1"/>
            <a:r>
              <a:rPr lang="en-US" dirty="0"/>
              <a:t>Retrieve data</a:t>
            </a:r>
          </a:p>
          <a:p>
            <a:pPr lvl="1" eaLnBrk="1" hangingPunct="1"/>
            <a:r>
              <a:rPr lang="en-US" dirty="0"/>
              <a:t>…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Independent of the DBMS used</a:t>
            </a:r>
          </a:p>
          <a:p>
            <a:pPr eaLnBrk="1" hangingPunct="1"/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3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JDBC API 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Many constructors provides their implementation for their Database :</a:t>
            </a:r>
          </a:p>
          <a:p>
            <a:pPr lvl="1" eaLnBrk="1" hangingPunct="1"/>
            <a:r>
              <a:rPr lang="en-US" dirty="0"/>
              <a:t>MySQL</a:t>
            </a:r>
          </a:p>
          <a:p>
            <a:pPr lvl="1" eaLnBrk="1" hangingPunct="1"/>
            <a:r>
              <a:rPr lang="en-US" dirty="0"/>
              <a:t>Oracle</a:t>
            </a:r>
          </a:p>
          <a:p>
            <a:pPr lvl="1" eaLnBrk="1" hangingPunct="1"/>
            <a:r>
              <a:rPr lang="en-US" dirty="0" err="1"/>
              <a:t>PostgreSQL</a:t>
            </a:r>
            <a:endParaRPr lang="en-US" dirty="0"/>
          </a:p>
          <a:p>
            <a:pPr lvl="1" eaLnBrk="1" hangingPunct="1"/>
            <a:r>
              <a:rPr lang="en-US" dirty="0"/>
              <a:t>SQL Server</a:t>
            </a:r>
          </a:p>
          <a:p>
            <a:pPr lvl="1" eaLnBrk="1" hangingPunct="1"/>
            <a:r>
              <a:rPr lang="en-US" dirty="0"/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3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Client/Server architecture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2/tiers architecture 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3/tiers architecture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7932" y="1844675"/>
            <a:ext cx="50101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4087" y="3937620"/>
            <a:ext cx="60483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93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7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F76D274CBC944928D2890BF319710" ma:contentTypeVersion="3" ma:contentTypeDescription="Crée un document." ma:contentTypeScope="" ma:versionID="ba28d04543a9daaf3c6b5414c054038b">
  <xsd:schema xmlns:xsd="http://www.w3.org/2001/XMLSchema" xmlns:xs="http://www.w3.org/2001/XMLSchema" xmlns:p="http://schemas.microsoft.com/office/2006/metadata/properties" xmlns:ns2="cac1e2cd-caea-4862-842c-e8cbcf68099c" targetNamespace="http://schemas.microsoft.com/office/2006/metadata/properties" ma:root="true" ma:fieldsID="daf290d50ef576bc363136569d6aa9a8" ns2:_="">
    <xsd:import namespace="cac1e2cd-caea-4862-842c-e8cbcf6809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8BA38C-EF8E-4F5E-B949-3A209700C3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7254AC-BA7B-4D04-A86B-565014A36B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e2cd-caea-4862-842c-e8cbcf680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280B82-F0DF-47CB-A5EA-EF8D101B3E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1518</Words>
  <Application>Microsoft Macintosh PowerPoint</Application>
  <PresentationFormat>Présentation à l'écran (16:10)</PresentationFormat>
  <Paragraphs>405</Paragraphs>
  <Slides>36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Calibri</vt:lpstr>
      <vt:lpstr>Courier</vt:lpstr>
      <vt:lpstr>Georgia</vt:lpstr>
      <vt:lpstr>MS PGothic</vt:lpstr>
      <vt:lpstr>ＭＳ Ｐゴシック</vt:lpstr>
      <vt:lpstr>Myriad Pro</vt:lpstr>
      <vt:lpstr>Verdana</vt:lpstr>
      <vt:lpstr>Arial</vt:lpstr>
      <vt:lpstr>SUPINFOTheme</vt:lpstr>
      <vt:lpstr>Présentation PowerPoint</vt:lpstr>
      <vt:lpstr>Course objectives</vt:lpstr>
      <vt:lpstr>Course plan</vt:lpstr>
      <vt:lpstr>introduction</vt:lpstr>
      <vt:lpstr>DBMS presentation</vt:lpstr>
      <vt:lpstr>JDBC API presentation</vt:lpstr>
      <vt:lpstr>JDBC API presentation</vt:lpstr>
      <vt:lpstr>Client/Server architecture</vt:lpstr>
      <vt:lpstr>DataBase Connection</vt:lpstr>
      <vt:lpstr>Overview</vt:lpstr>
      <vt:lpstr>Step by step: Load the Driver</vt:lpstr>
      <vt:lpstr>Step by step: Establish the connection</vt:lpstr>
      <vt:lpstr>The Connection class</vt:lpstr>
      <vt:lpstr>Querying</vt:lpstr>
      <vt:lpstr>Statement</vt:lpstr>
      <vt:lpstr>PreparedStatement</vt:lpstr>
      <vt:lpstr>PreparedStatement</vt:lpstr>
      <vt:lpstr>PreparedStatement</vt:lpstr>
      <vt:lpstr>ResultSet</vt:lpstr>
      <vt:lpstr>ResultSet</vt:lpstr>
      <vt:lpstr>Transaction Management</vt:lpstr>
      <vt:lpstr>Presentation</vt:lpstr>
      <vt:lpstr>Case study</vt:lpstr>
      <vt:lpstr>Provided methods</vt:lpstr>
      <vt:lpstr>Example</vt:lpstr>
      <vt:lpstr>Meta data</vt:lpstr>
      <vt:lpstr>DatabaseMetaData</vt:lpstr>
      <vt:lpstr>ResultSetMetaData</vt:lpstr>
      <vt:lpstr>Exercise (1/8)</vt:lpstr>
      <vt:lpstr>Exercise (2/8)</vt:lpstr>
      <vt:lpstr>Exercise (3/8)</vt:lpstr>
      <vt:lpstr>Exercise (4/8)</vt:lpstr>
      <vt:lpstr>Exercise (5/8)</vt:lpstr>
      <vt:lpstr>Exercise (6/8)</vt:lpstr>
      <vt:lpstr>Exercise (7/8)</vt:lpstr>
      <vt:lpstr>Exercise (8/8)</vt:lpstr>
    </vt:vector>
  </TitlesOfParts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2017-02-22T16:54:15Z</dcterms:modified>
  <cp:category>SUPINFO PowerPoint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0x0101001EEF76D274CBC944928D2890BF319710</vt:lpwstr>
  </property>
</Properties>
</file>