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4"/>
  </p:sldMasterIdLst>
  <p:notesMasterIdLst>
    <p:notesMasterId r:id="rId99"/>
  </p:notesMasterIdLst>
  <p:handoutMasterIdLst>
    <p:handoutMasterId r:id="rId100"/>
  </p:handoutMasterIdLst>
  <p:sldIdLst>
    <p:sldId id="444" r:id="rId5"/>
    <p:sldId id="456" r:id="rId6"/>
    <p:sldId id="457" r:id="rId7"/>
    <p:sldId id="530" r:id="rId8"/>
    <p:sldId id="582" r:id="rId9"/>
    <p:sldId id="610" r:id="rId10"/>
    <p:sldId id="611" r:id="rId11"/>
    <p:sldId id="583" r:id="rId12"/>
    <p:sldId id="584" r:id="rId13"/>
    <p:sldId id="612" r:id="rId14"/>
    <p:sldId id="613" r:id="rId15"/>
    <p:sldId id="614" r:id="rId16"/>
    <p:sldId id="615" r:id="rId17"/>
    <p:sldId id="586" r:id="rId18"/>
    <p:sldId id="587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589" r:id="rId30"/>
    <p:sldId id="590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592" r:id="rId43"/>
    <p:sldId id="593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48" r:id="rId52"/>
    <p:sldId id="649" r:id="rId53"/>
    <p:sldId id="595" r:id="rId54"/>
    <p:sldId id="596" r:id="rId55"/>
    <p:sldId id="650" r:id="rId56"/>
    <p:sldId id="651" r:id="rId57"/>
    <p:sldId id="652" r:id="rId58"/>
    <p:sldId id="653" r:id="rId59"/>
    <p:sldId id="654" r:id="rId60"/>
    <p:sldId id="655" r:id="rId61"/>
    <p:sldId id="598" r:id="rId62"/>
    <p:sldId id="599" r:id="rId63"/>
    <p:sldId id="656" r:id="rId64"/>
    <p:sldId id="657" r:id="rId65"/>
    <p:sldId id="658" r:id="rId66"/>
    <p:sldId id="659" r:id="rId67"/>
    <p:sldId id="660" r:id="rId68"/>
    <p:sldId id="661" r:id="rId69"/>
    <p:sldId id="662" r:id="rId70"/>
    <p:sldId id="663" r:id="rId71"/>
    <p:sldId id="664" r:id="rId72"/>
    <p:sldId id="665" r:id="rId73"/>
    <p:sldId id="666" r:id="rId74"/>
    <p:sldId id="667" r:id="rId75"/>
    <p:sldId id="668" r:id="rId76"/>
    <p:sldId id="669" r:id="rId77"/>
    <p:sldId id="601" r:id="rId78"/>
    <p:sldId id="602" r:id="rId79"/>
    <p:sldId id="670" r:id="rId80"/>
    <p:sldId id="671" r:id="rId81"/>
    <p:sldId id="672" r:id="rId82"/>
    <p:sldId id="673" r:id="rId83"/>
    <p:sldId id="674" r:id="rId84"/>
    <p:sldId id="675" r:id="rId85"/>
    <p:sldId id="676" r:id="rId86"/>
    <p:sldId id="604" r:id="rId87"/>
    <p:sldId id="605" r:id="rId88"/>
    <p:sldId id="678" r:id="rId89"/>
    <p:sldId id="679" r:id="rId90"/>
    <p:sldId id="680" r:id="rId91"/>
    <p:sldId id="681" r:id="rId92"/>
    <p:sldId id="677" r:id="rId93"/>
    <p:sldId id="607" r:id="rId94"/>
    <p:sldId id="608" r:id="rId95"/>
    <p:sldId id="616" r:id="rId96"/>
    <p:sldId id="617" r:id="rId97"/>
    <p:sldId id="618" r:id="rId9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666" autoAdjust="0"/>
  </p:normalViewPr>
  <p:slideViewPr>
    <p:cSldViewPr>
      <p:cViewPr varScale="1">
        <p:scale>
          <a:sx n="94" d="100"/>
          <a:sy n="94" d="100"/>
        </p:scale>
        <p:origin x="1056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00" Type="http://schemas.openxmlformats.org/officeDocument/2006/relationships/handoutMaster" Target="handoutMasters/handoutMaster1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3/3/17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3/3/17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47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Swing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Graphical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User Interfaces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918419" y="-6536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Picture 13" descr="swing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52" y="319088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: 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13284"/>
            <a:ext cx="8280920" cy="4302695"/>
          </a:xfrm>
        </p:spPr>
        <p:txBody>
          <a:bodyPr/>
          <a:lstStyle/>
          <a:p>
            <a:pPr eaLnBrk="1" hangingPunct="1"/>
            <a:r>
              <a:rPr lang="en-US" sz="2400" dirty="0" err="1"/>
              <a:t>setSize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height) or </a:t>
            </a:r>
            <a:r>
              <a:rPr lang="en-US" sz="2400" dirty="0" err="1"/>
              <a:t>setSize</a:t>
            </a:r>
            <a:r>
              <a:rPr lang="en-US" sz="2400" dirty="0"/>
              <a:t>(Dimension dim) :</a:t>
            </a:r>
          </a:p>
          <a:p>
            <a:pPr lvl="1" eaLnBrk="1" hangingPunct="1"/>
            <a:r>
              <a:rPr lang="en-US" sz="2000" dirty="0"/>
              <a:t>Set the size of the window.</a:t>
            </a:r>
          </a:p>
          <a:p>
            <a:pPr eaLnBrk="1" hangingPunct="1"/>
            <a:r>
              <a:rPr lang="en-US" sz="2400" dirty="0" err="1"/>
              <a:t>setTitle</a:t>
            </a:r>
            <a:r>
              <a:rPr lang="en-US" sz="2400" dirty="0"/>
              <a:t>(String title) :</a:t>
            </a:r>
          </a:p>
          <a:p>
            <a:pPr lvl="1" eaLnBrk="1" hangingPunct="1"/>
            <a:r>
              <a:rPr lang="en-US" sz="2000" dirty="0"/>
              <a:t>Set the title of the window.</a:t>
            </a:r>
          </a:p>
          <a:p>
            <a:pPr eaLnBrk="1" hangingPunct="1"/>
            <a:r>
              <a:rPr lang="en-US" sz="2400" dirty="0" err="1"/>
              <a:t>setVisible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visible) :</a:t>
            </a:r>
          </a:p>
          <a:p>
            <a:pPr lvl="1" eaLnBrk="1" hangingPunct="1"/>
            <a:r>
              <a:rPr lang="en-US" sz="2000" dirty="0"/>
              <a:t>Define if the window is displayed or hidden.</a:t>
            </a:r>
          </a:p>
          <a:p>
            <a:pPr eaLnBrk="1" hangingPunct="1"/>
            <a:r>
              <a:rPr lang="en-US" sz="2400" dirty="0" err="1"/>
              <a:t>setDefaultCloseOperation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op) :</a:t>
            </a:r>
          </a:p>
          <a:p>
            <a:pPr lvl="1" eaLnBrk="1" hangingPunct="1"/>
            <a:r>
              <a:rPr lang="en-US" sz="2000" dirty="0"/>
              <a:t>Set the operation when the window is closed.</a:t>
            </a:r>
          </a:p>
          <a:p>
            <a:pPr lvl="1" eaLnBrk="1" hangingPunct="1"/>
            <a:r>
              <a:rPr lang="en-US" sz="2000" dirty="0"/>
              <a:t>By default, nothing is done.</a:t>
            </a:r>
          </a:p>
          <a:p>
            <a:pPr eaLnBrk="1" hangingPunct="1"/>
            <a:r>
              <a:rPr lang="en-US" sz="2400" dirty="0" err="1"/>
              <a:t>setResizable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resizable) :</a:t>
            </a:r>
          </a:p>
          <a:p>
            <a:pPr lvl="1" eaLnBrk="1" hangingPunct="1"/>
            <a:r>
              <a:rPr lang="en-US" sz="2000" dirty="0"/>
              <a:t>Make the window resizable or not.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Containers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: 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Containers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985292"/>
            <a:ext cx="8640960" cy="4248472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7F0055"/>
                </a:solidFill>
              </a:rPr>
              <a:t>public class</a:t>
            </a:r>
            <a:r>
              <a:rPr lang="en-GB" b="1" dirty="0">
                <a:solidFill>
                  <a:srgbClr val="550055"/>
                </a:solidFill>
              </a:rPr>
              <a:t> </a:t>
            </a:r>
            <a:r>
              <a:rPr lang="en-GB" dirty="0" err="1"/>
              <a:t>MyFrame</a:t>
            </a:r>
            <a:r>
              <a:rPr lang="en-GB" dirty="0">
                <a:solidFill>
                  <a:srgbClr val="0A3C66"/>
                </a:solidFill>
              </a:rPr>
              <a:t> </a:t>
            </a:r>
            <a:r>
              <a:rPr lang="en-GB" b="1" dirty="0">
                <a:solidFill>
                  <a:srgbClr val="7F0055"/>
                </a:solidFill>
              </a:rPr>
              <a:t>extends</a:t>
            </a:r>
            <a:r>
              <a:rPr lang="en-GB" dirty="0">
                <a:solidFill>
                  <a:srgbClr val="0A3C66"/>
                </a:solidFill>
              </a:rPr>
              <a:t> </a:t>
            </a:r>
            <a:r>
              <a:rPr lang="en-GB" dirty="0" err="1"/>
              <a:t>JFrame</a:t>
            </a:r>
            <a:r>
              <a:rPr lang="en-GB" dirty="0">
                <a:solidFill>
                  <a:srgbClr val="0A3C66"/>
                </a:solidFill>
              </a:rPr>
              <a:t>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…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	</a:t>
            </a:r>
            <a:r>
              <a:rPr lang="en-GB" b="1" dirty="0">
                <a:solidFill>
                  <a:srgbClr val="7F0055"/>
                </a:solidFill>
              </a:rPr>
              <a:t>public</a:t>
            </a:r>
            <a:r>
              <a:rPr lang="en-GB" dirty="0">
                <a:solidFill>
                  <a:srgbClr val="0A3C66"/>
                </a:solidFill>
              </a:rPr>
              <a:t> </a:t>
            </a:r>
            <a:r>
              <a:rPr lang="en-GB" dirty="0" err="1"/>
              <a:t>MyFrame</a:t>
            </a:r>
            <a:r>
              <a:rPr lang="en-GB" dirty="0"/>
              <a:t>()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		</a:t>
            </a:r>
            <a:r>
              <a:rPr lang="en-GB" b="1" dirty="0" err="1">
                <a:solidFill>
                  <a:srgbClr val="7F0055"/>
                </a:solidFill>
              </a:rPr>
              <a:t>this</a:t>
            </a:r>
            <a:r>
              <a:rPr lang="en-GB" dirty="0" err="1"/>
              <a:t>.setSize</a:t>
            </a:r>
            <a:r>
              <a:rPr lang="en-GB" dirty="0"/>
              <a:t>(300, 200);</a:t>
            </a:r>
            <a:r>
              <a:rPr lang="en-GB" dirty="0">
                <a:solidFill>
                  <a:srgbClr val="0A3C66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	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</a:t>
            </a:r>
            <a:r>
              <a:rPr lang="en-GB" dirty="0">
                <a:solidFill>
                  <a:srgbClr val="479B8F"/>
                </a:solidFill>
              </a:rPr>
              <a:t>// define the default operation when</a:t>
            </a:r>
          </a:p>
          <a:p>
            <a:pPr lvl="1">
              <a:lnSpc>
                <a:spcPct val="100000"/>
              </a:lnSpc>
              <a:buClr>
                <a:srgbClr val="479B8F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479B8F"/>
                </a:solidFill>
              </a:rPr>
              <a:t>	// the frame is closed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</a:t>
            </a:r>
            <a:r>
              <a:rPr lang="en-GB" b="1" dirty="0" err="1">
                <a:solidFill>
                  <a:srgbClr val="7F0055"/>
                </a:solidFill>
              </a:rPr>
              <a:t>this</a:t>
            </a:r>
            <a:r>
              <a:rPr lang="en-GB" dirty="0" err="1">
                <a:solidFill>
                  <a:srgbClr val="0A3C66"/>
                </a:solidFill>
              </a:rPr>
              <a:t>.</a:t>
            </a:r>
            <a:r>
              <a:rPr lang="en-GB" dirty="0" err="1"/>
              <a:t>setDefaultCloseOperation</a:t>
            </a:r>
            <a:r>
              <a:rPr lang="en-GB" dirty="0"/>
              <a:t>(</a:t>
            </a:r>
            <a:r>
              <a:rPr lang="en-GB" dirty="0" err="1"/>
              <a:t>JFrame.EXIT_ON_CLOSE</a:t>
            </a:r>
            <a:r>
              <a:rPr lang="en-GB" dirty="0"/>
              <a:t>);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	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</a:t>
            </a:r>
            <a:r>
              <a:rPr lang="en-GB" dirty="0">
                <a:solidFill>
                  <a:srgbClr val="479B8F"/>
                </a:solidFill>
              </a:rPr>
              <a:t>// define the title of the frame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</a:t>
            </a:r>
            <a:r>
              <a:rPr lang="en-GB" b="1" dirty="0" err="1">
                <a:solidFill>
                  <a:srgbClr val="7F0055"/>
                </a:solidFill>
              </a:rPr>
              <a:t>this</a:t>
            </a:r>
            <a:r>
              <a:rPr lang="en-GB" dirty="0" err="1"/>
              <a:t>.setTitle</a:t>
            </a:r>
            <a:r>
              <a:rPr lang="en-GB" dirty="0"/>
              <a:t>(</a:t>
            </a:r>
            <a:r>
              <a:rPr lang="en-GB" dirty="0">
                <a:solidFill>
                  <a:srgbClr val="0000FF"/>
                </a:solidFill>
              </a:rPr>
              <a:t>"My wonderful frame</a:t>
            </a:r>
            <a:r>
              <a:rPr lang="en-GB" dirty="0" smtClean="0">
                <a:solidFill>
                  <a:srgbClr val="0000FF"/>
                </a:solidFill>
              </a:rPr>
              <a:t>"</a:t>
            </a:r>
            <a:r>
              <a:rPr lang="en-GB" dirty="0" smtClean="0"/>
              <a:t>);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</a:t>
            </a:r>
            <a:r>
              <a:rPr lang="en-GB" dirty="0" err="1" smtClean="0"/>
              <a:t>this.setVisible</a:t>
            </a:r>
            <a:r>
              <a:rPr lang="en-GB" dirty="0" smtClean="0"/>
              <a:t>(true);</a:t>
            </a:r>
            <a:endParaRPr lang="en-GB" dirty="0"/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…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6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: description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Allows to aggregate components.</a:t>
            </a:r>
          </a:p>
          <a:p>
            <a:pPr eaLnBrk="1" hangingPunct="1"/>
            <a:r>
              <a:rPr lang="en-US" sz="2400" dirty="0"/>
              <a:t>Can be used as the main container of a window.</a:t>
            </a:r>
          </a:p>
          <a:p>
            <a:pPr eaLnBrk="1" hangingPunct="1"/>
            <a:r>
              <a:rPr lang="en-US" sz="2400" dirty="0"/>
              <a:t>Has a layout.</a:t>
            </a:r>
          </a:p>
          <a:p>
            <a:pPr lvl="1" eaLnBrk="1" hangingPunct="1"/>
            <a:r>
              <a:rPr lang="en-US" sz="2000" dirty="0"/>
              <a:t>We'll see that later…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Containers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: 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Containers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985292"/>
            <a:ext cx="8640960" cy="3888432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550055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>
                <a:solidFill>
                  <a:srgbClr val="7F0055"/>
                </a:solidFill>
              </a:rPr>
              <a:t>public class</a:t>
            </a:r>
            <a:r>
              <a:rPr lang="en-GB" b="1" dirty="0">
                <a:solidFill>
                  <a:srgbClr val="550055"/>
                </a:solidFill>
              </a:rPr>
              <a:t> </a:t>
            </a:r>
            <a:r>
              <a:rPr lang="en-GB" dirty="0" err="1"/>
              <a:t>MyFrame</a:t>
            </a:r>
            <a:r>
              <a:rPr lang="en-GB" dirty="0">
                <a:solidFill>
                  <a:srgbClr val="0A3C66"/>
                </a:solidFill>
              </a:rPr>
              <a:t> </a:t>
            </a:r>
            <a:r>
              <a:rPr lang="en-GB" b="1" dirty="0">
                <a:solidFill>
                  <a:srgbClr val="7F0055"/>
                </a:solidFill>
              </a:rPr>
              <a:t>extends</a:t>
            </a:r>
            <a:r>
              <a:rPr lang="en-GB" dirty="0">
                <a:solidFill>
                  <a:srgbClr val="0A3C66"/>
                </a:solidFill>
              </a:rPr>
              <a:t> </a:t>
            </a:r>
            <a:r>
              <a:rPr lang="en-GB" dirty="0" err="1"/>
              <a:t>JFrame</a:t>
            </a:r>
            <a:r>
              <a:rPr lang="en-GB" dirty="0">
                <a:solidFill>
                  <a:srgbClr val="0A3C66"/>
                </a:solidFill>
              </a:rPr>
              <a:t>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…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	</a:t>
            </a:r>
            <a:r>
              <a:rPr lang="en-GB" b="1" dirty="0">
                <a:solidFill>
                  <a:srgbClr val="7F0055"/>
                </a:solidFill>
              </a:rPr>
              <a:t>public</a:t>
            </a:r>
            <a:r>
              <a:rPr lang="en-GB" dirty="0">
                <a:solidFill>
                  <a:srgbClr val="0A3C66"/>
                </a:solidFill>
              </a:rPr>
              <a:t> </a:t>
            </a:r>
            <a:r>
              <a:rPr lang="en-GB" dirty="0" err="1"/>
              <a:t>MyFrame</a:t>
            </a:r>
            <a:r>
              <a:rPr lang="en-GB" dirty="0"/>
              <a:t>()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			</a:t>
            </a:r>
            <a:r>
              <a:rPr lang="en-GB" dirty="0"/>
              <a:t>...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		</a:t>
            </a:r>
            <a:r>
              <a:rPr lang="en-GB" dirty="0" err="1"/>
              <a:t>JPanel</a:t>
            </a:r>
            <a:r>
              <a:rPr lang="en-GB" dirty="0"/>
              <a:t> panel = </a:t>
            </a:r>
            <a:r>
              <a:rPr lang="en-GB" b="1" dirty="0">
                <a:solidFill>
                  <a:srgbClr val="7F0055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/>
              <a:t>JPanel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		</a:t>
            </a:r>
            <a:r>
              <a:rPr lang="en-GB" dirty="0" err="1"/>
              <a:t>panel.add</a:t>
            </a:r>
            <a:r>
              <a:rPr lang="en-GB" dirty="0"/>
              <a:t>(</a:t>
            </a:r>
            <a:r>
              <a:rPr lang="en-GB" b="1" dirty="0">
                <a:solidFill>
                  <a:srgbClr val="7F0055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/>
              <a:t>JButton</a:t>
            </a:r>
            <a:r>
              <a:rPr lang="en-GB" dirty="0"/>
              <a:t>(</a:t>
            </a:r>
            <a:r>
              <a:rPr lang="en-GB" dirty="0">
                <a:solidFill>
                  <a:srgbClr val="0000FF"/>
                </a:solidFill>
              </a:rPr>
              <a:t>"My button"</a:t>
            </a:r>
            <a:r>
              <a:rPr lang="en-GB" dirty="0"/>
              <a:t>));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		</a:t>
            </a:r>
            <a:r>
              <a:rPr lang="en-GB" dirty="0">
                <a:solidFill>
                  <a:srgbClr val="339933"/>
                </a:solidFill>
              </a:rPr>
              <a:t>// add more elements if you like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			</a:t>
            </a:r>
            <a:r>
              <a:rPr lang="en-GB" b="1" dirty="0" err="1">
                <a:solidFill>
                  <a:srgbClr val="7F0055"/>
                </a:solidFill>
              </a:rPr>
              <a:t>this</a:t>
            </a:r>
            <a:r>
              <a:rPr lang="en-GB" dirty="0" err="1"/>
              <a:t>.setContentPane</a:t>
            </a:r>
            <a:r>
              <a:rPr lang="en-GB" dirty="0"/>
              <a:t>(panel);</a:t>
            </a:r>
          </a:p>
          <a:p>
            <a:pPr lvl="1"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…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A3C6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6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Common components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JLabel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Displays a text, a picture or both.</a:t>
            </a:r>
          </a:p>
          <a:p>
            <a:pPr lvl="1" eaLnBrk="1" hangingPunct="1"/>
            <a:r>
              <a:rPr lang="en-US" sz="2000" dirty="0"/>
              <a:t>To display a text :</a:t>
            </a:r>
          </a:p>
          <a:p>
            <a:pPr lvl="2" eaLnBrk="1" hangingPunct="1"/>
            <a:r>
              <a:rPr lang="en-US" sz="1600" dirty="0" err="1"/>
              <a:t>setText</a:t>
            </a:r>
            <a:r>
              <a:rPr lang="en-US" sz="1600" dirty="0"/>
              <a:t>(String text)</a:t>
            </a:r>
          </a:p>
          <a:p>
            <a:pPr lvl="1" eaLnBrk="1" hangingPunct="1"/>
            <a:r>
              <a:rPr lang="en-US" sz="2000" dirty="0"/>
              <a:t>To display a picture :</a:t>
            </a:r>
          </a:p>
          <a:p>
            <a:pPr lvl="2" eaLnBrk="1" hangingPunct="1"/>
            <a:r>
              <a:rPr lang="en-US" sz="1600" dirty="0" err="1"/>
              <a:t>setIcon</a:t>
            </a:r>
            <a:r>
              <a:rPr lang="en-US" sz="1600" dirty="0"/>
              <a:t>(Icon icon)</a:t>
            </a:r>
          </a:p>
          <a:p>
            <a:pPr eaLnBrk="1" hangingPunct="1"/>
            <a:r>
              <a:rPr lang="en-US" sz="2400" dirty="0"/>
              <a:t>Common constructors :</a:t>
            </a:r>
          </a:p>
          <a:p>
            <a:pPr lvl="1" eaLnBrk="1" hangingPunct="1"/>
            <a:r>
              <a:rPr lang="en-US" sz="2000" dirty="0" err="1"/>
              <a:t>JLabel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 err="1"/>
              <a:t>JLabel</a:t>
            </a:r>
            <a:r>
              <a:rPr lang="en-US" sz="2000" dirty="0"/>
              <a:t>(String text)</a:t>
            </a:r>
          </a:p>
          <a:p>
            <a:pPr lvl="1" eaLnBrk="1" hangingPunct="1"/>
            <a:r>
              <a:rPr lang="en-US" sz="2000" dirty="0" err="1"/>
              <a:t>JLabel</a:t>
            </a:r>
            <a:r>
              <a:rPr lang="en-US" sz="2000" dirty="0"/>
              <a:t>(Icon icon)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JButton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classic button.</a:t>
            </a:r>
          </a:p>
          <a:p>
            <a:pPr eaLnBrk="1" hangingPunct="1"/>
            <a:r>
              <a:rPr lang="en-US" sz="2400" dirty="0"/>
              <a:t>You have to define the action when you click on it :</a:t>
            </a:r>
          </a:p>
          <a:p>
            <a:pPr lvl="1" eaLnBrk="1" hangingPunct="1"/>
            <a:r>
              <a:rPr lang="en-US" sz="2000" dirty="0"/>
              <a:t>Method </a:t>
            </a:r>
            <a:r>
              <a:rPr lang="en-US" sz="2000" dirty="0" err="1"/>
              <a:t>addActionListener</a:t>
            </a:r>
            <a:r>
              <a:rPr lang="en-US" sz="2000" dirty="0"/>
              <a:t>(</a:t>
            </a:r>
            <a:r>
              <a:rPr lang="en-US" sz="2000" dirty="0" err="1"/>
              <a:t>ActionListener</a:t>
            </a:r>
            <a:r>
              <a:rPr lang="en-US" sz="2000" dirty="0"/>
              <a:t> event)</a:t>
            </a:r>
            <a:br>
              <a:rPr lang="en-US" sz="2000" dirty="0"/>
            </a:br>
            <a:r>
              <a:rPr lang="en-US" sz="2000" dirty="0"/>
              <a:t>(be patient, we'll see it later </a:t>
            </a:r>
            <a:r>
              <a:rPr lang="en-US" sz="2000" dirty="0" smtClean="0">
                <a:sym typeface="Wingdings"/>
              </a:rPr>
              <a:t></a:t>
            </a:r>
            <a:r>
              <a:rPr lang="en-US" sz="2000" dirty="0" smtClean="0"/>
              <a:t>)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400" dirty="0"/>
              <a:t>Common constructors :</a:t>
            </a:r>
          </a:p>
          <a:p>
            <a:pPr lvl="1" eaLnBrk="1" hangingPunct="1"/>
            <a:r>
              <a:rPr lang="en-US" sz="2000" dirty="0" err="1"/>
              <a:t>JButton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 err="1"/>
              <a:t>JButton</a:t>
            </a:r>
            <a:r>
              <a:rPr lang="en-US" sz="2000" dirty="0"/>
              <a:t>(String text)</a:t>
            </a:r>
          </a:p>
          <a:p>
            <a:pPr lvl="1" eaLnBrk="1" hangingPunct="1"/>
            <a:r>
              <a:rPr lang="en-US" sz="2000" dirty="0" err="1"/>
              <a:t>JButton</a:t>
            </a:r>
            <a:r>
              <a:rPr lang="en-US" sz="2000" dirty="0"/>
              <a:t>(Icon image)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3675751a\Capture d’écran 2010-01-06 à 15.42.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1214422"/>
            <a:ext cx="1168254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JTextField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text field to enter values.</a:t>
            </a:r>
          </a:p>
          <a:p>
            <a:pPr eaLnBrk="1" hangingPunct="1"/>
            <a:r>
              <a:rPr lang="en-US" sz="2400" dirty="0"/>
              <a:t>Have a number of columns (= kind of width).</a:t>
            </a:r>
          </a:p>
          <a:p>
            <a:pPr eaLnBrk="1" hangingPunct="1"/>
            <a:r>
              <a:rPr lang="en-US" sz="2400" dirty="0"/>
              <a:t>Common constructors :</a:t>
            </a:r>
          </a:p>
          <a:p>
            <a:pPr lvl="1" eaLnBrk="1" hangingPunct="1"/>
            <a:r>
              <a:rPr lang="en-US" sz="2000" dirty="0" err="1"/>
              <a:t>JTextField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columns)</a:t>
            </a:r>
          </a:p>
          <a:p>
            <a:pPr lvl="1" eaLnBrk="1" hangingPunct="1"/>
            <a:r>
              <a:rPr lang="en-US" sz="2000" dirty="0" err="1"/>
              <a:t>JTextField</a:t>
            </a:r>
            <a:r>
              <a:rPr lang="en-US" sz="2000" dirty="0"/>
              <a:t>(String </a:t>
            </a:r>
            <a:r>
              <a:rPr lang="en-US" sz="2000" dirty="0" err="1"/>
              <a:t>defaultText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JTextField</a:t>
            </a:r>
            <a:r>
              <a:rPr lang="en-US" sz="2000" dirty="0"/>
              <a:t>(String </a:t>
            </a:r>
            <a:r>
              <a:rPr lang="en-US" sz="2000" dirty="0" err="1"/>
              <a:t>defaultText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columns)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/>
              <a:t>void </a:t>
            </a:r>
            <a:r>
              <a:rPr lang="en-US" sz="2000" dirty="0" err="1"/>
              <a:t>setText</a:t>
            </a:r>
            <a:r>
              <a:rPr lang="en-US" sz="2000" dirty="0"/>
              <a:t>(String text)</a:t>
            </a:r>
          </a:p>
          <a:p>
            <a:pPr lvl="2" eaLnBrk="1" hangingPunct="1"/>
            <a:r>
              <a:rPr lang="en-US" sz="1600" dirty="0"/>
              <a:t>Set the text in the text field.</a:t>
            </a:r>
          </a:p>
          <a:p>
            <a:pPr lvl="1" eaLnBrk="1" hangingPunct="1"/>
            <a:r>
              <a:rPr lang="en-US" sz="2000" dirty="0"/>
              <a:t>String </a:t>
            </a:r>
            <a:r>
              <a:rPr lang="en-US" sz="2000" dirty="0" err="1"/>
              <a:t>getText</a:t>
            </a:r>
            <a:r>
              <a:rPr lang="en-US" sz="2000" dirty="0"/>
              <a:t>()</a:t>
            </a:r>
          </a:p>
          <a:p>
            <a:pPr lvl="2" eaLnBrk="1" hangingPunct="1"/>
            <a:r>
              <a:rPr lang="en-US" sz="1600" dirty="0"/>
              <a:t>Get the text typed in the text field.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hierry\AppData\Local\Temp\VMwareDnD\e8985de4\Capture d’écran 2010-01-06 à 15.16.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1142984"/>
            <a:ext cx="2311111" cy="393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JTextArea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text area with a number of columns and</a:t>
            </a:r>
            <a:br>
              <a:rPr lang="en-US" sz="2400" dirty="0"/>
            </a:br>
            <a:r>
              <a:rPr lang="en-US" sz="2400" dirty="0"/>
              <a:t>rows.</a:t>
            </a:r>
          </a:p>
          <a:p>
            <a:pPr eaLnBrk="1" hangingPunct="1"/>
            <a:r>
              <a:rPr lang="en-US" sz="2400" dirty="0"/>
              <a:t>Common constructors :</a:t>
            </a:r>
          </a:p>
          <a:p>
            <a:pPr lvl="1" eaLnBrk="1" hangingPunct="1"/>
            <a:r>
              <a:rPr lang="en-US" sz="2000" dirty="0" err="1"/>
              <a:t>JTextArea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rows, </a:t>
            </a:r>
            <a:r>
              <a:rPr lang="en-US" sz="2000" dirty="0" err="1"/>
              <a:t>int</a:t>
            </a:r>
            <a:r>
              <a:rPr lang="en-US" sz="2000" dirty="0"/>
              <a:t> columns)</a:t>
            </a:r>
          </a:p>
          <a:p>
            <a:pPr lvl="1" eaLnBrk="1" hangingPunct="1"/>
            <a:r>
              <a:rPr lang="en-US" sz="2000" dirty="0" err="1"/>
              <a:t>JTextArea</a:t>
            </a:r>
            <a:r>
              <a:rPr lang="en-US" sz="2000" dirty="0"/>
              <a:t>(String </a:t>
            </a:r>
            <a:r>
              <a:rPr lang="en-US" sz="2000" dirty="0" err="1"/>
              <a:t>defaultText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JTextArea</a:t>
            </a:r>
            <a:r>
              <a:rPr lang="en-US" sz="2000" dirty="0"/>
              <a:t>(String </a:t>
            </a:r>
            <a:r>
              <a:rPr lang="en-US" sz="2000" dirty="0" err="1"/>
              <a:t>defaultText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rows, </a:t>
            </a:r>
            <a:r>
              <a:rPr lang="en-US" sz="2000" dirty="0" err="1"/>
              <a:t>int</a:t>
            </a:r>
            <a:r>
              <a:rPr lang="en-US" sz="2000" dirty="0"/>
              <a:t> columns)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/>
              <a:t>String </a:t>
            </a:r>
            <a:r>
              <a:rPr lang="en-US" sz="2000" dirty="0" err="1"/>
              <a:t>getText</a:t>
            </a:r>
            <a:r>
              <a:rPr lang="en-US" sz="2000" dirty="0"/>
              <a:t>() / void </a:t>
            </a:r>
            <a:r>
              <a:rPr lang="en-US" sz="2000" dirty="0" err="1"/>
              <a:t>setText</a:t>
            </a:r>
            <a:r>
              <a:rPr lang="en-US" sz="2000" dirty="0"/>
              <a:t>(String text)</a:t>
            </a:r>
          </a:p>
          <a:p>
            <a:pPr lvl="2" eaLnBrk="1" hangingPunct="1"/>
            <a:r>
              <a:rPr lang="en-US" sz="1600" dirty="0"/>
              <a:t>Get or set the text in the text area.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getRows</a:t>
            </a:r>
            <a:r>
              <a:rPr lang="en-US" sz="2000" dirty="0"/>
              <a:t>() / void </a:t>
            </a:r>
            <a:r>
              <a:rPr lang="en-US" sz="2000" dirty="0" err="1"/>
              <a:t>setRows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nbOfRows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getColumns</a:t>
            </a:r>
            <a:r>
              <a:rPr lang="en-US" sz="2000" dirty="0"/>
              <a:t>() / void </a:t>
            </a:r>
            <a:r>
              <a:rPr lang="en-US" sz="2000" dirty="0" err="1"/>
              <a:t>setColumns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nbOfCol</a:t>
            </a:r>
            <a:r>
              <a:rPr lang="en-US" sz="2000" dirty="0"/>
              <a:t>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246f433d\Capture d’écran 2010-01-06 à 15.30.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4143" y="1225637"/>
            <a:ext cx="1612699" cy="774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JCheckBox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Represents a check box.</a:t>
            </a:r>
          </a:p>
          <a:p>
            <a:pPr eaLnBrk="1" hangingPunct="1"/>
            <a:r>
              <a:rPr lang="en-US" sz="2400" dirty="0"/>
              <a:t>Common constructors :</a:t>
            </a:r>
          </a:p>
          <a:p>
            <a:pPr lvl="1" eaLnBrk="1" hangingPunct="1"/>
            <a:r>
              <a:rPr lang="en-US" sz="2000" dirty="0" err="1"/>
              <a:t>JCheckBox</a:t>
            </a:r>
            <a:r>
              <a:rPr lang="en-US" sz="2000" dirty="0"/>
              <a:t>(String text)</a:t>
            </a:r>
          </a:p>
          <a:p>
            <a:pPr lvl="1" eaLnBrk="1" hangingPunct="1"/>
            <a:r>
              <a:rPr lang="en-US" sz="2000" dirty="0" err="1"/>
              <a:t>JCheckBox</a:t>
            </a:r>
            <a:r>
              <a:rPr lang="en-US" sz="2000" dirty="0"/>
              <a:t>(String text, </a:t>
            </a:r>
            <a:r>
              <a:rPr lang="en-US" sz="2000" dirty="0" err="1"/>
              <a:t>boolean</a:t>
            </a:r>
            <a:r>
              <a:rPr lang="en-US" sz="2000" dirty="0"/>
              <a:t> selected)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isSelected</a:t>
            </a:r>
            <a:r>
              <a:rPr lang="en-US" sz="2000" dirty="0"/>
              <a:t>() :</a:t>
            </a:r>
          </a:p>
          <a:p>
            <a:pPr lvl="2" eaLnBrk="1" hangingPunct="1"/>
            <a:r>
              <a:rPr lang="en-US" sz="1600" dirty="0"/>
              <a:t>Returns true if the check box is checked.</a:t>
            </a:r>
          </a:p>
          <a:p>
            <a:pPr lvl="1" eaLnBrk="1" hangingPunct="1"/>
            <a:r>
              <a:rPr lang="en-US" sz="2000" dirty="0"/>
              <a:t>void </a:t>
            </a:r>
            <a:r>
              <a:rPr lang="en-US" sz="2000" dirty="0" err="1"/>
              <a:t>setSelected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selected) :</a:t>
            </a:r>
          </a:p>
          <a:p>
            <a:pPr lvl="2" eaLnBrk="1" hangingPunct="1"/>
            <a:r>
              <a:rPr lang="en-US" sz="1600" dirty="0"/>
              <a:t>Set if the check box must be selected.</a:t>
            </a:r>
          </a:p>
          <a:p>
            <a:pPr lvl="1" eaLnBrk="1" hangingPunct="1"/>
            <a:r>
              <a:rPr lang="en-US" sz="2000" dirty="0"/>
              <a:t>String </a:t>
            </a:r>
            <a:r>
              <a:rPr lang="en-US" sz="2000" dirty="0" err="1"/>
              <a:t>getText</a:t>
            </a:r>
            <a:r>
              <a:rPr lang="en-US" sz="2000" dirty="0"/>
              <a:t>() / void </a:t>
            </a:r>
            <a:r>
              <a:rPr lang="en-US" sz="2000" dirty="0" err="1"/>
              <a:t>setText</a:t>
            </a:r>
            <a:r>
              <a:rPr lang="en-US" sz="2000" dirty="0"/>
              <a:t>(String label) :</a:t>
            </a:r>
          </a:p>
          <a:p>
            <a:pPr lvl="2" eaLnBrk="1" hangingPunct="1"/>
            <a:r>
              <a:rPr lang="en-US" sz="1600" dirty="0"/>
              <a:t>Get or set the label for the check box.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hierry\AppData\Local\Temp\VMwareDnD\26f444d9\Capture d’écran 2010-01-06 à 15.41.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1285860"/>
            <a:ext cx="1663492" cy="292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objectives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ea typeface="ＭＳ Ｐゴシック" pitchFamily="34" charset="-128"/>
              </a:rPr>
              <a:t>By </a:t>
            </a:r>
            <a:r>
              <a:rPr lang="fr-FR" dirty="0" err="1" smtClean="0">
                <a:ea typeface="ＭＳ Ｐゴシック" pitchFamily="34" charset="-128"/>
              </a:rPr>
              <a:t>completing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 course </a:t>
            </a:r>
            <a:r>
              <a:rPr lang="fr-FR" dirty="0" err="1" smtClean="0">
                <a:ea typeface="ＭＳ Ｐゴシック" pitchFamily="34" charset="-128"/>
              </a:rPr>
              <a:t>you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will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be</a:t>
            </a:r>
            <a:r>
              <a:rPr lang="fr-FR" dirty="0" smtClean="0">
                <a:ea typeface="ＭＳ Ｐゴシック" pitchFamily="34" charset="-128"/>
              </a:rPr>
              <a:t> able to: 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/>
              <a:t>Build your own GUIs</a:t>
            </a:r>
          </a:p>
          <a:p>
            <a:pPr lvl="1" eaLnBrk="1" hangingPunct="1"/>
            <a:r>
              <a:rPr lang="en-US" dirty="0"/>
              <a:t>Know how to handle main components like </a:t>
            </a:r>
            <a:r>
              <a:rPr lang="en-US" dirty="0" err="1"/>
              <a:t>TextField</a:t>
            </a:r>
            <a:r>
              <a:rPr lang="en-US" dirty="0"/>
              <a:t>, Buttons…</a:t>
            </a:r>
          </a:p>
          <a:p>
            <a:pPr lvl="1" eaLnBrk="1" hangingPunct="1"/>
            <a:r>
              <a:rPr lang="en-US" dirty="0"/>
              <a:t>Manage events</a:t>
            </a:r>
          </a:p>
          <a:p>
            <a:pPr lvl="1" eaLnBrk="1" hangingPunct="1"/>
            <a:r>
              <a:rPr lang="en-US" dirty="0"/>
              <a:t>Paint custom surfaces</a:t>
            </a:r>
          </a:p>
          <a:p>
            <a:pPr lvl="1" eaLnBrk="1" hangingPunct="1"/>
            <a:r>
              <a:rPr lang="en-US" dirty="0"/>
              <a:t>Use the look and feel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Swing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JRadioButton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radio button.</a:t>
            </a:r>
          </a:p>
          <a:p>
            <a:pPr eaLnBrk="1" hangingPunct="1"/>
            <a:r>
              <a:rPr lang="en-US" sz="2400" dirty="0"/>
              <a:t>Common constructors :</a:t>
            </a:r>
          </a:p>
          <a:p>
            <a:pPr lvl="1" eaLnBrk="1" hangingPunct="1"/>
            <a:r>
              <a:rPr lang="en-US" sz="2000" dirty="0" err="1"/>
              <a:t>JRadioButton</a:t>
            </a:r>
            <a:r>
              <a:rPr lang="en-US" sz="2000" dirty="0"/>
              <a:t>(String text)</a:t>
            </a:r>
          </a:p>
          <a:p>
            <a:pPr lvl="1" eaLnBrk="1" hangingPunct="1"/>
            <a:r>
              <a:rPr lang="en-US" sz="2000" dirty="0" err="1"/>
              <a:t>JRadioButton</a:t>
            </a:r>
            <a:r>
              <a:rPr lang="en-US" sz="2000" dirty="0"/>
              <a:t>(String text, </a:t>
            </a:r>
            <a:r>
              <a:rPr lang="en-US" sz="2000" dirty="0" err="1"/>
              <a:t>boolean</a:t>
            </a:r>
            <a:r>
              <a:rPr lang="en-US" sz="2000" dirty="0"/>
              <a:t> selected)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isSelected</a:t>
            </a:r>
            <a:r>
              <a:rPr lang="en-US" sz="2000" dirty="0"/>
              <a:t>() / void </a:t>
            </a:r>
            <a:r>
              <a:rPr lang="en-US" sz="2000" dirty="0" err="1"/>
              <a:t>setSelected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) :</a:t>
            </a:r>
          </a:p>
          <a:p>
            <a:pPr lvl="2" eaLnBrk="1" hangingPunct="1"/>
            <a:r>
              <a:rPr lang="en-US" sz="1600" dirty="0"/>
              <a:t>Get or set if the radio button is selected.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hierry\AppData\Local\Temp\VMwareDnD\36fd74a3\Capture d’écran 2010-01-06 à 15.39.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1285860"/>
            <a:ext cx="1638095" cy="292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ButtonGroup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Allows to "gather" radio buttons :</a:t>
            </a:r>
          </a:p>
          <a:p>
            <a:pPr lvl="1" eaLnBrk="1" hangingPunct="1"/>
            <a:r>
              <a:rPr lang="en-US" sz="2000" dirty="0"/>
              <a:t>In order to make exclusive selection.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/>
              <a:t>void add(</a:t>
            </a:r>
            <a:r>
              <a:rPr lang="en-US" sz="2000" dirty="0" err="1"/>
              <a:t>AbstractButton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) :</a:t>
            </a:r>
          </a:p>
          <a:p>
            <a:pPr lvl="2" eaLnBrk="1" hangingPunct="1"/>
            <a:r>
              <a:rPr lang="en-US" sz="1600" dirty="0"/>
              <a:t>Add a button (also radio button) in the group.</a:t>
            </a:r>
          </a:p>
          <a:p>
            <a:pPr lvl="1" eaLnBrk="1" hangingPunct="1"/>
            <a:r>
              <a:rPr lang="en-US" sz="2000" dirty="0"/>
              <a:t>void remove(</a:t>
            </a:r>
            <a:r>
              <a:rPr lang="en-US" sz="2000" dirty="0" err="1"/>
              <a:t>AbstractButton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) :</a:t>
            </a:r>
          </a:p>
          <a:p>
            <a:pPr lvl="2" eaLnBrk="1" hangingPunct="1"/>
            <a:r>
              <a:rPr lang="en-US" sz="1600" dirty="0"/>
              <a:t>Remove a button from the group.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hierry\AppData\Local\Temp\VMwareDnD\36fd74a3\Capture d’écran 2010-01-06 à 15.39.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1285860"/>
            <a:ext cx="1638095" cy="292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JProgressBar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progress bar.</a:t>
            </a:r>
          </a:p>
          <a:p>
            <a:pPr eaLnBrk="1" hangingPunct="1"/>
            <a:r>
              <a:rPr lang="en-US" sz="2400" dirty="0"/>
              <a:t>Common constructor :</a:t>
            </a:r>
          </a:p>
          <a:p>
            <a:pPr lvl="1" eaLnBrk="1" hangingPunct="1"/>
            <a:r>
              <a:rPr lang="en-US" sz="2000" dirty="0" err="1"/>
              <a:t>JProgressBar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minValue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maxValue</a:t>
            </a:r>
            <a:r>
              <a:rPr lang="en-US" sz="2000" dirty="0"/>
              <a:t>).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getValue</a:t>
            </a:r>
            <a:r>
              <a:rPr lang="en-US" sz="2000" dirty="0"/>
              <a:t>() / void </a:t>
            </a:r>
            <a:r>
              <a:rPr lang="en-US" sz="2000" dirty="0" err="1"/>
              <a:t>setValue</a:t>
            </a:r>
            <a:r>
              <a:rPr lang="en-US" sz="2000" dirty="0"/>
              <a:t>() :</a:t>
            </a:r>
          </a:p>
          <a:p>
            <a:pPr lvl="2" eaLnBrk="1" hangingPunct="1"/>
            <a:r>
              <a:rPr lang="en-US" sz="1600" dirty="0"/>
              <a:t>Get or set the progression value.</a:t>
            </a:r>
          </a:p>
          <a:p>
            <a:pPr lvl="1" eaLnBrk="1" hangingPunct="1"/>
            <a:r>
              <a:rPr lang="en-US" sz="2000" dirty="0"/>
              <a:t>void </a:t>
            </a:r>
            <a:r>
              <a:rPr lang="en-US" sz="2000" dirty="0" err="1"/>
              <a:t>setString</a:t>
            </a:r>
            <a:r>
              <a:rPr lang="en-US" sz="2000" dirty="0"/>
              <a:t>(String text) :</a:t>
            </a:r>
          </a:p>
          <a:p>
            <a:pPr lvl="2" eaLnBrk="1" hangingPunct="1"/>
            <a:r>
              <a:rPr lang="en-US" sz="1600" dirty="0"/>
              <a:t>A text written on the bar.</a:t>
            </a:r>
          </a:p>
          <a:p>
            <a:pPr lvl="1" eaLnBrk="1" hangingPunct="1"/>
            <a:r>
              <a:rPr lang="en-US" sz="2000" dirty="0"/>
              <a:t>void </a:t>
            </a:r>
            <a:r>
              <a:rPr lang="en-US" sz="2000" dirty="0" err="1"/>
              <a:t>setStringPainted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painted) :</a:t>
            </a:r>
          </a:p>
          <a:p>
            <a:pPr lvl="2" eaLnBrk="1" hangingPunct="1"/>
            <a:r>
              <a:rPr lang="en-US" sz="1600" dirty="0"/>
              <a:t>Indicates if the text is written on the bar.</a:t>
            </a:r>
          </a:p>
          <a:p>
            <a:pPr lvl="2" eaLnBrk="1" hangingPunct="1"/>
            <a:r>
              <a:rPr lang="en-US" sz="1600" dirty="0"/>
              <a:t>false by default.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a5fcc167\Capture d’écran 2010-01-06 à 15.54.3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285860"/>
            <a:ext cx="1968254" cy="317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JComboBox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drop down list.</a:t>
            </a:r>
          </a:p>
          <a:p>
            <a:pPr eaLnBrk="1" hangingPunct="1"/>
            <a:r>
              <a:rPr lang="en-US" sz="2400" dirty="0"/>
              <a:t>Constructors :</a:t>
            </a:r>
          </a:p>
          <a:p>
            <a:pPr lvl="1" eaLnBrk="1" hangingPunct="1"/>
            <a:r>
              <a:rPr lang="en-US" sz="2000" dirty="0" err="1"/>
              <a:t>JComboBox</a:t>
            </a:r>
            <a:r>
              <a:rPr lang="en-US" sz="2000" dirty="0"/>
              <a:t>(Object[] items)</a:t>
            </a:r>
          </a:p>
          <a:p>
            <a:pPr lvl="1" eaLnBrk="1" hangingPunct="1"/>
            <a:r>
              <a:rPr lang="en-US" sz="2000" dirty="0" err="1"/>
              <a:t>JComboBox</a:t>
            </a:r>
            <a:r>
              <a:rPr lang="en-US" sz="2000" dirty="0"/>
              <a:t>(Vector&lt;?&gt; items)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getSelectedIndex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/>
              <a:t>Object </a:t>
            </a:r>
            <a:r>
              <a:rPr lang="en-US" sz="2000" dirty="0" err="1"/>
              <a:t>getSelectedItem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Note: the text displayed in the </a:t>
            </a:r>
            <a:r>
              <a:rPr lang="en-US" sz="2400" dirty="0" err="1"/>
              <a:t>JComboBox</a:t>
            </a:r>
            <a:r>
              <a:rPr lang="en-US" sz="2400" dirty="0"/>
              <a:t> is the </a:t>
            </a:r>
            <a:r>
              <a:rPr lang="en-US" sz="2400" dirty="0" err="1"/>
              <a:t>toString</a:t>
            </a:r>
            <a:r>
              <a:rPr lang="en-US" sz="2400" dirty="0"/>
              <a:t>() of the items.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ee2d17d9\Capture d’écran 2010-01-09 à 13.35.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285860"/>
            <a:ext cx="1600000" cy="1282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ActionCommand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Available on many components.</a:t>
            </a:r>
          </a:p>
          <a:p>
            <a:pPr eaLnBrk="1" hangingPunct="1"/>
            <a:r>
              <a:rPr lang="en-US" sz="2400" dirty="0"/>
              <a:t>Is a String.</a:t>
            </a:r>
          </a:p>
          <a:p>
            <a:pPr eaLnBrk="1" hangingPunct="1"/>
            <a:r>
              <a:rPr lang="en-US" sz="2400" dirty="0"/>
              <a:t>Has nothing to do with action you do on a component :</a:t>
            </a:r>
          </a:p>
          <a:p>
            <a:pPr lvl="1" eaLnBrk="1" hangingPunct="1"/>
            <a:r>
              <a:rPr lang="en-US" sz="2000" dirty="0"/>
              <a:t>Click, focus, select …</a:t>
            </a:r>
          </a:p>
          <a:p>
            <a:pPr eaLnBrk="1" hangingPunct="1"/>
            <a:r>
              <a:rPr lang="en-US" sz="2400" dirty="0"/>
              <a:t>Could be used as an identifier of the components.</a:t>
            </a:r>
          </a:p>
          <a:p>
            <a:pPr eaLnBrk="1" hangingPunct="1"/>
            <a:r>
              <a:rPr lang="en-US" sz="2400" dirty="0"/>
              <a:t>Set it by: void </a:t>
            </a:r>
            <a:r>
              <a:rPr lang="en-US" sz="2400" dirty="0" err="1"/>
              <a:t>setActionCommand</a:t>
            </a:r>
            <a:r>
              <a:rPr lang="en-US" sz="2400" dirty="0"/>
              <a:t>(String command).</a:t>
            </a:r>
          </a:p>
          <a:p>
            <a:pPr eaLnBrk="1" hangingPunct="1"/>
            <a:r>
              <a:rPr lang="en-US" sz="2400" dirty="0"/>
              <a:t>Get it by: String </a:t>
            </a:r>
            <a:r>
              <a:rPr lang="en-US" sz="2400" dirty="0" err="1"/>
              <a:t>getActionCommand</a:t>
            </a:r>
            <a:r>
              <a:rPr lang="en-US" sz="2400" dirty="0"/>
              <a:t>().</a:t>
            </a:r>
          </a:p>
          <a:p>
            <a:pPr eaLnBrk="1" hangingPunct="1"/>
            <a:endParaRPr lang="en-US" sz="24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Update the </a:t>
            </a:r>
            <a:r>
              <a:rPr lang="en-US" sz="2400" dirty="0" err="1" smtClean="0"/>
              <a:t>TravelAgency</a:t>
            </a:r>
            <a:r>
              <a:rPr lang="en-US" sz="2400" dirty="0" smtClean="0"/>
              <a:t> project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Create a new class named </a:t>
            </a:r>
            <a:r>
              <a:rPr lang="en-US" sz="2400" dirty="0" err="1"/>
              <a:t>GuiLauncher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We’ll use it to launch the graphical version of our application.</a:t>
            </a:r>
          </a:p>
          <a:p>
            <a:pPr eaLnBrk="1" hangingPunct="1"/>
            <a:r>
              <a:rPr lang="en-US" sz="2400" dirty="0"/>
              <a:t>Create a package </a:t>
            </a:r>
            <a:r>
              <a:rPr lang="en-US" sz="2400" dirty="0" err="1" smtClean="0"/>
              <a:t>com.myschool.travelagency.gui</a:t>
            </a:r>
            <a:r>
              <a:rPr lang="en-US" sz="2400" dirty="0"/>
              <a:t>.</a:t>
            </a:r>
          </a:p>
          <a:p>
            <a:pPr lvl="1" eaLnBrk="1" hangingPunct="1"/>
            <a:r>
              <a:rPr lang="en-US" sz="2000" dirty="0"/>
              <a:t>Create two classes extending </a:t>
            </a:r>
            <a:r>
              <a:rPr lang="en-US" sz="2000" dirty="0" err="1"/>
              <a:t>JFrame</a:t>
            </a:r>
            <a:r>
              <a:rPr lang="en-US" sz="2000" dirty="0"/>
              <a:t> :</a:t>
            </a:r>
          </a:p>
          <a:p>
            <a:pPr lvl="2" eaLnBrk="1" hangingPunct="1"/>
            <a:r>
              <a:rPr lang="en-US" sz="1600" dirty="0" err="1"/>
              <a:t>AddPlaceFrame</a:t>
            </a:r>
            <a:r>
              <a:rPr lang="en-US" sz="1600" dirty="0"/>
              <a:t> 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2" eaLnBrk="1" hangingPunct="1"/>
            <a:r>
              <a:rPr lang="en-US" sz="1600" dirty="0" err="1"/>
              <a:t>AddTripFrame</a:t>
            </a:r>
            <a:r>
              <a:rPr lang="en-US" sz="1600" dirty="0"/>
              <a:t>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Common components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creen shot 2011-05-18 at 5.00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29508"/>
            <a:ext cx="4639373" cy="1709242"/>
          </a:xfrm>
          <a:prstGeom prst="rect">
            <a:avLst/>
          </a:prstGeom>
        </p:spPr>
      </p:pic>
      <p:pic>
        <p:nvPicPr>
          <p:cNvPr id="9" name="Picture 1" descr="Screen shot 2011-05-19 at 4.01.3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19618"/>
            <a:ext cx="5040560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Layout</a:t>
            </a:r>
            <a:r>
              <a:rPr lang="fr-FR" dirty="0"/>
              <a:t> Manager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Definition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Manage the components placement.</a:t>
            </a:r>
          </a:p>
          <a:p>
            <a:pPr lvl="1" eaLnBrk="1" hangingPunct="1"/>
            <a:r>
              <a:rPr lang="en-US" dirty="0"/>
              <a:t>In containers :</a:t>
            </a:r>
          </a:p>
          <a:p>
            <a:pPr lvl="2" eaLnBrk="1" hangingPunct="1"/>
            <a:r>
              <a:rPr lang="en-US" sz="1800" dirty="0"/>
              <a:t>Class extending Container class such as </a:t>
            </a:r>
            <a:r>
              <a:rPr lang="en-US" sz="1800" dirty="0" err="1"/>
              <a:t>JPanel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2400" dirty="0"/>
              <a:t>Many exists :</a:t>
            </a:r>
          </a:p>
          <a:p>
            <a:pPr lvl="1" eaLnBrk="1" hangingPunct="1"/>
            <a:r>
              <a:rPr lang="en-US" dirty="0"/>
              <a:t>Choose the best according you needs !</a:t>
            </a:r>
          </a:p>
          <a:p>
            <a:pPr eaLnBrk="1" hangingPunct="1"/>
            <a:r>
              <a:rPr lang="en-US" sz="2400" dirty="0"/>
              <a:t>Set it up :</a:t>
            </a:r>
          </a:p>
          <a:p>
            <a:pPr lvl="1" eaLnBrk="1" hangingPunct="1"/>
            <a:r>
              <a:rPr lang="en-US" dirty="0"/>
              <a:t>For all containers :</a:t>
            </a:r>
          </a:p>
          <a:p>
            <a:pPr lvl="2" eaLnBrk="1" hangingPunct="1"/>
            <a:r>
              <a:rPr lang="en-US" sz="1800" dirty="0" err="1"/>
              <a:t>setLayout</a:t>
            </a:r>
            <a:r>
              <a:rPr lang="en-US" sz="1800" dirty="0"/>
              <a:t>(</a:t>
            </a:r>
            <a:r>
              <a:rPr lang="en-US" sz="1800" dirty="0" err="1"/>
              <a:t>LayoutManager</a:t>
            </a:r>
            <a:r>
              <a:rPr lang="en-US" sz="1800" dirty="0"/>
              <a:t> layout).</a:t>
            </a:r>
          </a:p>
          <a:p>
            <a:pPr lvl="1" eaLnBrk="1" hangingPunct="1"/>
            <a:r>
              <a:rPr lang="en-US" dirty="0"/>
              <a:t>For </a:t>
            </a:r>
            <a:r>
              <a:rPr lang="en-US" dirty="0" err="1"/>
              <a:t>JPanel</a:t>
            </a:r>
            <a:r>
              <a:rPr lang="en-US" dirty="0"/>
              <a:t> only :</a:t>
            </a:r>
          </a:p>
          <a:p>
            <a:pPr lvl="2" eaLnBrk="1" hangingPunct="1"/>
            <a:r>
              <a:rPr lang="en-US" sz="1800" dirty="0" err="1"/>
              <a:t>JPanel</a:t>
            </a:r>
            <a:r>
              <a:rPr lang="en-US" sz="1800" dirty="0"/>
              <a:t>(</a:t>
            </a:r>
            <a:r>
              <a:rPr lang="en-US" sz="1800" dirty="0" err="1"/>
              <a:t>LayoutManager</a:t>
            </a:r>
            <a:r>
              <a:rPr lang="en-US" sz="1800" dirty="0"/>
              <a:t> layout).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FlowLayout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The default layout of </a:t>
            </a:r>
            <a:r>
              <a:rPr lang="en-US" sz="2400" dirty="0" err="1"/>
              <a:t>JPanel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Place the component from the left to the right :</a:t>
            </a:r>
          </a:p>
          <a:p>
            <a:pPr lvl="1" eaLnBrk="1" hangingPunct="1"/>
            <a:r>
              <a:rPr lang="en-US" sz="2000" dirty="0"/>
              <a:t>On the same "line”.</a:t>
            </a:r>
          </a:p>
          <a:p>
            <a:pPr lvl="1" eaLnBrk="1" hangingPunct="1"/>
            <a:r>
              <a:rPr lang="en-US" sz="2000" dirty="0"/>
              <a:t>Create a "new line" if needed.</a:t>
            </a:r>
          </a:p>
          <a:p>
            <a:pPr lvl="1" eaLnBrk="1" hangingPunct="1"/>
            <a:r>
              <a:rPr lang="en-US" sz="2000" dirty="0"/>
              <a:t>Each line is centered.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6"/>
          <p:cNvGrpSpPr/>
          <p:nvPr/>
        </p:nvGrpSpPr>
        <p:grpSpPr>
          <a:xfrm>
            <a:off x="2481279" y="3793604"/>
            <a:ext cx="4448175" cy="981075"/>
            <a:chOff x="2268538" y="4365625"/>
            <a:chExt cx="4448175" cy="981075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8538" y="4365625"/>
              <a:ext cx="4448175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2038" y="4711700"/>
              <a:ext cx="7810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97225" y="4711700"/>
              <a:ext cx="7715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60825" y="4711700"/>
              <a:ext cx="7905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24425" y="4711700"/>
              <a:ext cx="15240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97225" y="5072063"/>
              <a:ext cx="8001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060825" y="5072063"/>
              <a:ext cx="8572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24425" y="5000625"/>
              <a:ext cx="12192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BorderLayout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Separated in 5 regions.</a:t>
            </a:r>
          </a:p>
          <a:p>
            <a:pPr eaLnBrk="1" hangingPunct="1"/>
            <a:r>
              <a:rPr lang="en-US" sz="2400" dirty="0"/>
              <a:t>Default region is </a:t>
            </a:r>
            <a:r>
              <a:rPr lang="en-US" sz="2400" dirty="0" err="1"/>
              <a:t>BorderLayout.CENTER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It is the default layout of the </a:t>
            </a:r>
            <a:r>
              <a:rPr lang="en-US" sz="2400" dirty="0" err="1"/>
              <a:t>JFrame</a:t>
            </a:r>
            <a:r>
              <a:rPr lang="en-US" sz="2400" dirty="0"/>
              <a:t> default content pane.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 :</a:t>
            </a:r>
          </a:p>
          <a:p>
            <a:pPr eaLnBrk="1" hangingPunct="1"/>
            <a:endParaRPr lang="en-US" sz="24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585692"/>
            <a:ext cx="8640960" cy="576064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dirty="0" err="1"/>
              <a:t>JPanel</a:t>
            </a:r>
            <a:r>
              <a:rPr lang="fr-FR" sz="1600" dirty="0"/>
              <a:t> panel = 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JPanel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BorderLayout</a:t>
            </a:r>
            <a:r>
              <a:rPr lang="fr-FR" sz="1600" dirty="0"/>
              <a:t>());</a:t>
            </a:r>
          </a:p>
          <a:p>
            <a:r>
              <a:rPr lang="fr-FR" sz="1600" dirty="0" err="1"/>
              <a:t>panel.add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 err="1">
                <a:solidFill>
                  <a:srgbClr val="0000FF"/>
                </a:solidFill>
              </a:rPr>
              <a:t>My</a:t>
            </a:r>
            <a:r>
              <a:rPr lang="fr-FR" sz="1600" dirty="0">
                <a:solidFill>
                  <a:srgbClr val="0000FF"/>
                </a:solidFill>
              </a:rPr>
              <a:t> </a:t>
            </a:r>
            <a:r>
              <a:rPr lang="fr-FR" sz="1600" dirty="0" err="1">
                <a:solidFill>
                  <a:srgbClr val="0000FF"/>
                </a:solidFill>
              </a:rPr>
              <a:t>Button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/>
              <a:t>), </a:t>
            </a:r>
            <a:r>
              <a:rPr lang="fr-FR" sz="1600" dirty="0" err="1"/>
              <a:t>BorderLayout.EAST</a:t>
            </a:r>
            <a:r>
              <a:rPr lang="fr-FR" sz="1600" dirty="0"/>
              <a:t>);</a:t>
            </a:r>
          </a:p>
        </p:txBody>
      </p:sp>
      <p:pic>
        <p:nvPicPr>
          <p:cNvPr id="8" name="Picture 2" descr="C:\Users\Thierry\AppData\Local\Temp\VMwareDnD\e2024292\Capture d’écran 2010-01-06 à 17.27.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993404"/>
            <a:ext cx="6606739" cy="2628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plan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3635896" y="985293"/>
            <a:ext cx="5257279" cy="4374108"/>
          </a:xfrm>
        </p:spPr>
        <p:txBody>
          <a:bodyPr/>
          <a:lstStyle/>
          <a:p>
            <a:pPr lvl="1" eaLnBrk="1" hangingPunct="1"/>
            <a:r>
              <a:rPr lang="en-US" dirty="0"/>
              <a:t>Introduction</a:t>
            </a:r>
          </a:p>
          <a:p>
            <a:pPr lvl="1" eaLnBrk="1" hangingPunct="1"/>
            <a:r>
              <a:rPr lang="en-US" dirty="0"/>
              <a:t>Containers</a:t>
            </a:r>
          </a:p>
          <a:p>
            <a:pPr lvl="1" eaLnBrk="1" hangingPunct="1"/>
            <a:r>
              <a:rPr lang="en-US" dirty="0"/>
              <a:t>Common components</a:t>
            </a:r>
          </a:p>
          <a:p>
            <a:pPr lvl="1" eaLnBrk="1" hangingPunct="1"/>
            <a:r>
              <a:rPr lang="en-US" dirty="0"/>
              <a:t>Layout Manager</a:t>
            </a:r>
          </a:p>
          <a:p>
            <a:pPr lvl="1" eaLnBrk="1" hangingPunct="1"/>
            <a:r>
              <a:rPr lang="en-US" dirty="0"/>
              <a:t>Events</a:t>
            </a:r>
          </a:p>
          <a:p>
            <a:pPr lvl="1" eaLnBrk="1" hangingPunct="1"/>
            <a:r>
              <a:rPr lang="en-US" dirty="0"/>
              <a:t>Menus</a:t>
            </a:r>
          </a:p>
          <a:p>
            <a:pPr lvl="1" eaLnBrk="1" hangingPunct="1"/>
            <a:r>
              <a:rPr lang="en-US" dirty="0"/>
              <a:t>Listing</a:t>
            </a:r>
          </a:p>
          <a:p>
            <a:pPr lvl="1" eaLnBrk="1" hangingPunct="1"/>
            <a:r>
              <a:rPr lang="en-US" dirty="0"/>
              <a:t>Painting</a:t>
            </a:r>
          </a:p>
          <a:p>
            <a:pPr lvl="1" eaLnBrk="1" hangingPunct="1"/>
            <a:r>
              <a:rPr lang="en-US" dirty="0"/>
              <a:t>Internationalization</a:t>
            </a:r>
          </a:p>
          <a:p>
            <a:pPr lvl="1" eaLnBrk="1" hangingPunct="1"/>
            <a:r>
              <a:rPr lang="en-US" dirty="0"/>
              <a:t>Look and feel</a:t>
            </a:r>
          </a:p>
          <a:p>
            <a:pPr lvl="1" eaLnBrk="1" hangingPunct="1"/>
            <a:endParaRPr lang="en-US" dirty="0"/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Swing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GridLayout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Display components in an "array”.</a:t>
            </a:r>
          </a:p>
          <a:p>
            <a:pPr eaLnBrk="1" hangingPunct="1"/>
            <a:r>
              <a:rPr lang="en-US" sz="2400" dirty="0"/>
              <a:t>All cells have exactly the same size.</a:t>
            </a:r>
          </a:p>
          <a:p>
            <a:pPr eaLnBrk="1" hangingPunct="1"/>
            <a:r>
              <a:rPr lang="en-US" sz="2400" dirty="0"/>
              <a:t>The component take all available place in the cell.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Example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081636"/>
            <a:ext cx="8640960" cy="108012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dirty="0" err="1"/>
              <a:t>JPanel</a:t>
            </a:r>
            <a:r>
              <a:rPr lang="fr-FR" sz="1600" dirty="0"/>
              <a:t> panel = 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JPanel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GridLayout</a:t>
            </a:r>
            <a:r>
              <a:rPr lang="fr-FR" sz="1600" dirty="0"/>
              <a:t>(2, 5));</a:t>
            </a:r>
          </a:p>
          <a:p>
            <a:r>
              <a:rPr lang="fr-FR" sz="1600" dirty="0" err="1"/>
              <a:t>panel.add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"J"</a:t>
            </a:r>
            <a:r>
              <a:rPr lang="fr-FR" sz="1600" dirty="0"/>
              <a:t>));</a:t>
            </a:r>
          </a:p>
          <a:p>
            <a:r>
              <a:rPr lang="fr-FR" sz="1600" dirty="0" err="1"/>
              <a:t>panel.add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"A"</a:t>
            </a:r>
            <a:r>
              <a:rPr lang="fr-FR" sz="1600" dirty="0"/>
              <a:t>));</a:t>
            </a:r>
          </a:p>
          <a:p>
            <a:r>
              <a:rPr lang="fr-FR" sz="1600" dirty="0">
                <a:solidFill>
                  <a:srgbClr val="339933"/>
                </a:solidFill>
              </a:rPr>
              <a:t>// …</a:t>
            </a:r>
          </a:p>
        </p:txBody>
      </p:sp>
      <p:pic>
        <p:nvPicPr>
          <p:cNvPr id="8" name="Picture 2" descr="C:\Users\Thierry\AppData\Local\Temp\VMwareDnD\affcdff2\Capture d’écran 2010-01-06 à 17.39.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7494" y="2281436"/>
            <a:ext cx="5777778" cy="2031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GridBagLayout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One of the most flexible and complex layout managers.</a:t>
            </a:r>
          </a:p>
          <a:p>
            <a:pPr eaLnBrk="1" hangingPunct="1"/>
            <a:r>
              <a:rPr lang="en-US" sz="2400" dirty="0"/>
              <a:t>Place components in a grid of rows and columns like simple </a:t>
            </a:r>
            <a:r>
              <a:rPr lang="en-US" sz="2400" dirty="0" err="1"/>
              <a:t>GridLayout</a:t>
            </a:r>
            <a:r>
              <a:rPr lang="en-US" sz="2400" dirty="0"/>
              <a:t> but :</a:t>
            </a:r>
          </a:p>
          <a:p>
            <a:pPr lvl="1" eaLnBrk="1" hangingPunct="1"/>
            <a:r>
              <a:rPr lang="en-US" sz="2000" dirty="0"/>
              <a:t>It allows specified components to span multiple rows or columns.</a:t>
            </a:r>
          </a:p>
          <a:p>
            <a:pPr lvl="1" eaLnBrk="1" hangingPunct="1"/>
            <a:r>
              <a:rPr lang="en-US" sz="2000" dirty="0"/>
              <a:t>All rows and columns have not necessarily the same height and width.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creen shot 2011-05-19 at 6.46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5492"/>
            <a:ext cx="4711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GridBagLayout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To specify the characteristics of a component, you must use a </a:t>
            </a:r>
            <a:r>
              <a:rPr lang="en-US" sz="2400" dirty="0" err="1"/>
              <a:t>GridBagConstraints</a:t>
            </a:r>
            <a:r>
              <a:rPr lang="en-US" sz="2400" dirty="0"/>
              <a:t> object.</a:t>
            </a:r>
          </a:p>
          <a:p>
            <a:pPr eaLnBrk="1" hangingPunct="1"/>
            <a:r>
              <a:rPr lang="en-US" sz="2400" dirty="0"/>
              <a:t>Common instance variables you can set on it are :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gridx</a:t>
            </a:r>
            <a:r>
              <a:rPr lang="en-US" sz="2000" dirty="0"/>
              <a:t>, </a:t>
            </a:r>
            <a:r>
              <a:rPr lang="en-US" sz="2000" dirty="0" err="1"/>
              <a:t>gridy</a:t>
            </a:r>
            <a:r>
              <a:rPr lang="en-US" sz="2000" dirty="0"/>
              <a:t> : Specify the position of the component in the grid.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gridwidth</a:t>
            </a:r>
            <a:r>
              <a:rPr lang="en-US" sz="2000" dirty="0"/>
              <a:t>, </a:t>
            </a:r>
            <a:r>
              <a:rPr lang="en-US" sz="2000" dirty="0" err="1"/>
              <a:t>gridheight</a:t>
            </a:r>
            <a:r>
              <a:rPr lang="en-US" sz="2000" dirty="0"/>
              <a:t> : Specify the number of cells the component uses.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fill : Specify how to resize the component when the component's display area is larger than the component's size. Valid values are defined as </a:t>
            </a:r>
            <a:r>
              <a:rPr lang="en-US" sz="2000" dirty="0" err="1"/>
              <a:t>GridBagConstraints</a:t>
            </a:r>
            <a:r>
              <a:rPr lang="en-US" sz="2000" dirty="0"/>
              <a:t> constants.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anchor : Determine where to place the component inside the component's display area. Valid values are defined as </a:t>
            </a:r>
            <a:r>
              <a:rPr lang="en-US" sz="2000" dirty="0" err="1"/>
              <a:t>GridBagConstraints</a:t>
            </a:r>
            <a:r>
              <a:rPr lang="en-US" sz="2000" dirty="0"/>
              <a:t> constants.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GridBagLayout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Complete example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89348"/>
            <a:ext cx="8640960" cy="367240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en-US" sz="1600" dirty="0" err="1" smtClean="0"/>
              <a:t>pane.setLayout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660066"/>
                </a:solidFill>
              </a:rPr>
              <a:t>new</a:t>
            </a:r>
            <a:r>
              <a:rPr lang="en-US" sz="1600" b="1" dirty="0"/>
              <a:t> </a:t>
            </a:r>
            <a:r>
              <a:rPr lang="en-US" sz="1600" b="1" dirty="0" err="1"/>
              <a:t>GridBagLayout</a:t>
            </a:r>
            <a:r>
              <a:rPr lang="en-US" sz="1600" b="1" dirty="0"/>
              <a:t>()</a:t>
            </a:r>
            <a:r>
              <a:rPr lang="en-US" sz="1600" dirty="0"/>
              <a:t>);		</a:t>
            </a:r>
          </a:p>
          <a:p>
            <a:r>
              <a:rPr lang="en-US" sz="1600" dirty="0" err="1"/>
              <a:t>GridBagConstraints</a:t>
            </a:r>
            <a:r>
              <a:rPr lang="en-US" sz="1600" dirty="0"/>
              <a:t> c = </a:t>
            </a:r>
            <a:r>
              <a:rPr lang="en-US" sz="1600" b="1" dirty="0">
                <a:solidFill>
                  <a:srgbClr val="660066"/>
                </a:solidFill>
              </a:rPr>
              <a:t>new</a:t>
            </a:r>
            <a:r>
              <a:rPr lang="en-US" sz="1600" b="1" dirty="0"/>
              <a:t> </a:t>
            </a:r>
            <a:r>
              <a:rPr lang="en-US" sz="1600" b="1" dirty="0" err="1"/>
              <a:t>GridBagConstraints</a:t>
            </a:r>
            <a:r>
              <a:rPr lang="en-US" sz="1600" b="1" dirty="0"/>
              <a:t>()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c.fill</a:t>
            </a:r>
            <a:r>
              <a:rPr lang="en-US" sz="1600" dirty="0"/>
              <a:t> = </a:t>
            </a:r>
            <a:r>
              <a:rPr lang="en-US" sz="1600" dirty="0" err="1"/>
              <a:t>GridBagConstraints.</a:t>
            </a:r>
            <a:r>
              <a:rPr lang="en-US" sz="1600" i="1" dirty="0" err="1"/>
              <a:t>HORIZONTAL</a:t>
            </a:r>
            <a:r>
              <a:rPr lang="en-US" sz="1600" i="1" dirty="0" smtClean="0"/>
              <a:t>;</a:t>
            </a:r>
            <a:r>
              <a:rPr lang="en-US" sz="1600" dirty="0"/>
              <a:t>	</a:t>
            </a:r>
          </a:p>
          <a:p>
            <a:r>
              <a:rPr lang="en-US" sz="1600" dirty="0" err="1"/>
              <a:t>JButton</a:t>
            </a:r>
            <a:r>
              <a:rPr lang="en-US" sz="1600" dirty="0"/>
              <a:t> button1 = </a:t>
            </a:r>
            <a:r>
              <a:rPr lang="en-US" sz="1600" b="1" dirty="0">
                <a:solidFill>
                  <a:srgbClr val="660066"/>
                </a:solidFill>
              </a:rPr>
              <a:t>new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/>
              <a:t>JButton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"Button 1"</a:t>
            </a:r>
            <a:r>
              <a:rPr lang="en-US" sz="1600" dirty="0"/>
              <a:t>);</a:t>
            </a:r>
          </a:p>
          <a:p>
            <a:r>
              <a:rPr lang="en-US" sz="1600" b="1" dirty="0" err="1"/>
              <a:t>pane.add</a:t>
            </a:r>
            <a:r>
              <a:rPr lang="en-US" sz="1600" b="1" dirty="0"/>
              <a:t>(button1, c)</a:t>
            </a:r>
            <a:r>
              <a:rPr lang="en-US" sz="1600" b="1" dirty="0" smtClean="0"/>
              <a:t>;</a:t>
            </a:r>
            <a:endParaRPr lang="en-US" sz="1600" dirty="0"/>
          </a:p>
          <a:p>
            <a:r>
              <a:rPr lang="en-US" sz="1600" dirty="0" err="1"/>
              <a:t>JButton</a:t>
            </a:r>
            <a:r>
              <a:rPr lang="en-US" sz="1600" dirty="0"/>
              <a:t> button2 = </a:t>
            </a:r>
            <a:r>
              <a:rPr lang="en-US" sz="1600" b="1" dirty="0">
                <a:solidFill>
                  <a:srgbClr val="660066"/>
                </a:solidFill>
              </a:rPr>
              <a:t>new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/>
              <a:t>JButton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"Button 2"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c.weightx</a:t>
            </a:r>
            <a:r>
              <a:rPr lang="en-US" sz="1600" dirty="0"/>
              <a:t> = 0.5;</a:t>
            </a:r>
          </a:p>
          <a:p>
            <a:r>
              <a:rPr lang="en-US" sz="1600" b="1" dirty="0" err="1"/>
              <a:t>pane.add</a:t>
            </a:r>
            <a:r>
              <a:rPr lang="en-US" sz="1600" b="1" dirty="0"/>
              <a:t>(button2, c)</a:t>
            </a:r>
            <a:r>
              <a:rPr lang="en-US" sz="1600" b="1" dirty="0" smtClean="0"/>
              <a:t>;</a:t>
            </a:r>
            <a:endParaRPr lang="en-US" sz="1600" dirty="0"/>
          </a:p>
          <a:p>
            <a:r>
              <a:rPr lang="en-US" sz="1600" dirty="0" err="1"/>
              <a:t>JButton</a:t>
            </a:r>
            <a:r>
              <a:rPr lang="en-US" sz="1600" dirty="0"/>
              <a:t> button3 = </a:t>
            </a:r>
            <a:r>
              <a:rPr lang="en-US" sz="1600" dirty="0">
                <a:solidFill>
                  <a:srgbClr val="660066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/>
              <a:t>JButton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"Button 3"</a:t>
            </a:r>
            <a:r>
              <a:rPr lang="en-US" sz="1600" dirty="0"/>
              <a:t>);</a:t>
            </a:r>
          </a:p>
          <a:p>
            <a:r>
              <a:rPr lang="en-US" sz="1600" b="1" dirty="0" err="1"/>
              <a:t>pane.add</a:t>
            </a:r>
            <a:r>
              <a:rPr lang="en-US" sz="1600" b="1" dirty="0"/>
              <a:t>(button3, c)</a:t>
            </a:r>
            <a:r>
              <a:rPr lang="en-US" sz="1600" b="1" dirty="0" smtClean="0"/>
              <a:t>;</a:t>
            </a:r>
            <a:endParaRPr lang="en-US" sz="1600" dirty="0"/>
          </a:p>
          <a:p>
            <a:r>
              <a:rPr lang="en-US" sz="1600" dirty="0" err="1"/>
              <a:t>JButton</a:t>
            </a:r>
            <a:r>
              <a:rPr lang="en-US" sz="1600" dirty="0"/>
              <a:t> button4 = </a:t>
            </a:r>
            <a:r>
              <a:rPr lang="en-US" sz="1600" b="1" dirty="0">
                <a:solidFill>
                  <a:srgbClr val="660066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/>
              <a:t>JButton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"Long-Named Button 4"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c.ipady</a:t>
            </a:r>
            <a:r>
              <a:rPr lang="en-US" sz="1600" dirty="0"/>
              <a:t> = 40;  </a:t>
            </a:r>
            <a:r>
              <a:rPr lang="en-US" sz="1600" dirty="0" err="1"/>
              <a:t>c.weightx</a:t>
            </a:r>
            <a:r>
              <a:rPr lang="en-US" sz="1600" dirty="0"/>
              <a:t> = 0.0;  </a:t>
            </a:r>
            <a:r>
              <a:rPr lang="en-US" sz="1600" dirty="0" err="1"/>
              <a:t>c.gridwidth</a:t>
            </a:r>
            <a:r>
              <a:rPr lang="en-US" sz="1600" dirty="0"/>
              <a:t> = 3;  </a:t>
            </a:r>
            <a:r>
              <a:rPr lang="cs-CZ" sz="1600" dirty="0" err="1"/>
              <a:t>c.gridy</a:t>
            </a:r>
            <a:r>
              <a:rPr lang="cs-CZ" sz="1600" dirty="0"/>
              <a:t> = 1;</a:t>
            </a:r>
          </a:p>
          <a:p>
            <a:r>
              <a:rPr lang="cs-CZ" sz="1600" b="1" dirty="0" err="1"/>
              <a:t>pane.add</a:t>
            </a:r>
            <a:r>
              <a:rPr lang="cs-CZ" sz="1600" b="1" dirty="0"/>
              <a:t>(button4, c);</a:t>
            </a:r>
          </a:p>
          <a:p>
            <a:r>
              <a:rPr lang="cs-CZ" sz="1600" b="1" dirty="0">
                <a:solidFill>
                  <a:srgbClr val="339933"/>
                </a:solidFill>
              </a:rPr>
              <a:t>// ...</a:t>
            </a:r>
            <a:endParaRPr lang="fr-FR" sz="1600" b="1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Absolute positioning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You can place your components wherever you want.</a:t>
            </a:r>
          </a:p>
          <a:p>
            <a:pPr eaLnBrk="1" hangingPunct="1"/>
            <a:r>
              <a:rPr lang="en-US" sz="2400" dirty="0"/>
              <a:t>Set it up :</a:t>
            </a:r>
          </a:p>
          <a:p>
            <a:pPr lvl="1" eaLnBrk="1" hangingPunct="1"/>
            <a:r>
              <a:rPr lang="en-US" sz="2000" dirty="0"/>
              <a:t>Set the Layout container to null.</a:t>
            </a:r>
          </a:p>
          <a:p>
            <a:pPr lvl="1" eaLnBrk="1" hangingPunct="1"/>
            <a:r>
              <a:rPr lang="en-US" sz="2000" dirty="0"/>
              <a:t>Add your components to the container.</a:t>
            </a:r>
          </a:p>
          <a:p>
            <a:pPr lvl="1" eaLnBrk="1" hangingPunct="1"/>
            <a:r>
              <a:rPr lang="en-US" sz="2000" dirty="0"/>
              <a:t>Specify the bounds for each added component.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12"/>
          <p:cNvGrpSpPr/>
          <p:nvPr/>
        </p:nvGrpSpPr>
        <p:grpSpPr>
          <a:xfrm>
            <a:off x="2483768" y="3145532"/>
            <a:ext cx="4431746" cy="2369851"/>
            <a:chOff x="2643174" y="4857760"/>
            <a:chExt cx="4431746" cy="2369851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 rot="16200000">
              <a:off x="2398702" y="5859486"/>
              <a:ext cx="115252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/>
                <a:t>height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05293" y="4857760"/>
              <a:ext cx="115252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 err="1"/>
                <a:t>width</a:t>
              </a:r>
              <a:endParaRPr lang="fr-FR" sz="1600" dirty="0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643174" y="4949838"/>
              <a:ext cx="649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dirty="0"/>
                <a:t>(</a:t>
              </a:r>
              <a:r>
                <a:rPr lang="fr-FR" sz="1600" dirty="0" err="1"/>
                <a:t>x,y</a:t>
              </a:r>
              <a:r>
                <a:rPr lang="fr-FR" sz="1600" dirty="0"/>
                <a:t>)</a:t>
              </a:r>
            </a:p>
          </p:txBody>
        </p:sp>
        <p:pic>
          <p:nvPicPr>
            <p:cNvPr id="12" name="Picture 2" descr="C:\Users\Thierry\AppData\Local\Temp\VMwareDnD\6382809d\Capture d’écran 2010-01-06 à 17.57.3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3174" y="4929198"/>
              <a:ext cx="4431746" cy="229841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Absolute positioning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But what are the bounds ? They are composed of :</a:t>
            </a:r>
          </a:p>
          <a:p>
            <a:pPr lvl="1" eaLnBrk="1" hangingPunct="1"/>
            <a:r>
              <a:rPr lang="en-US" sz="2000" dirty="0"/>
              <a:t>An X coordinate.</a:t>
            </a:r>
          </a:p>
          <a:p>
            <a:pPr lvl="1" eaLnBrk="1" hangingPunct="1"/>
            <a:r>
              <a:rPr lang="en-US" sz="2000" dirty="0"/>
              <a:t>A Y coordinate.</a:t>
            </a:r>
          </a:p>
          <a:p>
            <a:pPr lvl="1" eaLnBrk="1" hangingPunct="1"/>
            <a:r>
              <a:rPr lang="en-US" sz="2000" dirty="0"/>
              <a:t>The width of the component.</a:t>
            </a:r>
          </a:p>
          <a:p>
            <a:pPr lvl="1" eaLnBrk="1" hangingPunct="1"/>
            <a:r>
              <a:rPr lang="en-US" sz="2000" dirty="0"/>
              <a:t>The height of the component.</a:t>
            </a:r>
          </a:p>
          <a:p>
            <a:pPr eaLnBrk="1" hangingPunct="1"/>
            <a:r>
              <a:rPr lang="en-US" sz="2400" dirty="0"/>
              <a:t>Set them with : </a:t>
            </a:r>
          </a:p>
          <a:p>
            <a:pPr lvl="1" eaLnBrk="1" hangingPunct="1"/>
            <a:r>
              <a:rPr lang="en-US" sz="2000" dirty="0" err="1"/>
              <a:t>setBounds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x, </a:t>
            </a:r>
            <a:r>
              <a:rPr lang="en-US" sz="2000" dirty="0" err="1"/>
              <a:t>int</a:t>
            </a:r>
            <a:r>
              <a:rPr lang="en-US" sz="2000" dirty="0"/>
              <a:t> y, </a:t>
            </a:r>
            <a:r>
              <a:rPr lang="en-US" sz="2000" dirty="0" err="1"/>
              <a:t>int</a:t>
            </a:r>
            <a:r>
              <a:rPr lang="en-US" sz="2000" dirty="0"/>
              <a:t> width, </a:t>
            </a:r>
            <a:r>
              <a:rPr lang="en-US" sz="2000" dirty="0" err="1"/>
              <a:t>int</a:t>
            </a:r>
            <a:r>
              <a:rPr lang="en-US" sz="2000" dirty="0"/>
              <a:t> height) </a:t>
            </a:r>
            <a:endParaRPr lang="en-US" sz="2400" dirty="0"/>
          </a:p>
          <a:p>
            <a:pPr eaLnBrk="1" hangingPunct="1"/>
            <a:r>
              <a:rPr lang="en-US" sz="2400" dirty="0"/>
              <a:t>Example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297660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dirty="0"/>
              <a:t>Dimension </a:t>
            </a:r>
            <a:r>
              <a:rPr lang="fr-FR" sz="1600" dirty="0" err="1"/>
              <a:t>dim</a:t>
            </a:r>
            <a:r>
              <a:rPr lang="fr-FR" sz="1600" dirty="0"/>
              <a:t> = </a:t>
            </a:r>
            <a:r>
              <a:rPr lang="fr-FR" sz="1600" dirty="0" err="1"/>
              <a:t>myLabel.</a:t>
            </a:r>
            <a:r>
              <a:rPr lang="fr-FR" sz="1600" b="1" dirty="0" err="1"/>
              <a:t>getPreferredSize</a:t>
            </a:r>
            <a:r>
              <a:rPr lang="fr-FR" sz="1600" b="1" dirty="0"/>
              <a:t>()</a:t>
            </a:r>
            <a:r>
              <a:rPr lang="fr-FR" sz="1600" dirty="0"/>
              <a:t>;</a:t>
            </a:r>
          </a:p>
          <a:p>
            <a:r>
              <a:rPr lang="fr-FR" sz="1600" dirty="0" err="1"/>
              <a:t>myLabel.setBounds</a:t>
            </a:r>
            <a:r>
              <a:rPr lang="fr-FR" sz="1600" dirty="0"/>
              <a:t>(10, 10, </a:t>
            </a:r>
            <a:r>
              <a:rPr lang="fr-FR" sz="1600" b="1" dirty="0" err="1"/>
              <a:t>dim.width</a:t>
            </a:r>
            <a:r>
              <a:rPr lang="fr-FR" sz="1600" dirty="0"/>
              <a:t>, </a:t>
            </a:r>
            <a:r>
              <a:rPr lang="fr-FR" sz="1600" b="1" dirty="0" err="1"/>
              <a:t>dim.height</a:t>
            </a:r>
            <a:r>
              <a:rPr lang="fr-FR" sz="1600" dirty="0"/>
              <a:t>);</a:t>
            </a:r>
            <a:endParaRPr lang="fr-FR" sz="16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Absolute positioning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Complete example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89348"/>
            <a:ext cx="8640960" cy="360040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dirty="0">
                <a:solidFill>
                  <a:srgbClr val="339933"/>
                </a:solidFill>
              </a:rPr>
              <a:t>// …</a:t>
            </a:r>
          </a:p>
          <a:p>
            <a:r>
              <a:rPr lang="fr-FR" sz="1600" dirty="0" err="1"/>
              <a:t>JPanel</a:t>
            </a:r>
            <a:r>
              <a:rPr lang="fr-FR" sz="1600" dirty="0"/>
              <a:t> panel = 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JPanel</a:t>
            </a:r>
            <a:r>
              <a:rPr lang="fr-FR" sz="1600" dirty="0"/>
              <a:t>();</a:t>
            </a:r>
          </a:p>
          <a:p>
            <a:r>
              <a:rPr lang="fr-FR" sz="1600" b="1" dirty="0" err="1"/>
              <a:t>panel.setLayout</a:t>
            </a:r>
            <a:r>
              <a:rPr lang="fr-FR" sz="1600" b="1" dirty="0"/>
              <a:t>(</a:t>
            </a:r>
            <a:r>
              <a:rPr lang="fr-FR" sz="1600" b="1" dirty="0" err="1">
                <a:solidFill>
                  <a:srgbClr val="7F0055"/>
                </a:solidFill>
              </a:rPr>
              <a:t>null</a:t>
            </a:r>
            <a:r>
              <a:rPr lang="fr-FR" sz="1600" b="1" dirty="0"/>
              <a:t>);</a:t>
            </a:r>
          </a:p>
          <a:p>
            <a:endParaRPr lang="fr-FR" sz="1600" dirty="0"/>
          </a:p>
          <a:p>
            <a:r>
              <a:rPr lang="fr-FR" sz="1600" dirty="0" err="1"/>
              <a:t>JButton</a:t>
            </a:r>
            <a:r>
              <a:rPr lang="fr-FR" sz="1600" dirty="0"/>
              <a:t> </a:t>
            </a:r>
            <a:r>
              <a:rPr lang="fr-FR" sz="1600" dirty="0" err="1"/>
              <a:t>playButton</a:t>
            </a:r>
            <a:r>
              <a:rPr lang="fr-FR" sz="1600" dirty="0"/>
              <a:t> = 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"Play"</a:t>
            </a:r>
            <a:r>
              <a:rPr lang="fr-FR" sz="1600" dirty="0"/>
              <a:t>);</a:t>
            </a:r>
          </a:p>
          <a:p>
            <a:r>
              <a:rPr lang="fr-FR" sz="1600" dirty="0" err="1"/>
              <a:t>JButton</a:t>
            </a:r>
            <a:r>
              <a:rPr lang="fr-FR" sz="1600" dirty="0"/>
              <a:t> </a:t>
            </a:r>
            <a:r>
              <a:rPr lang="fr-FR" sz="1600" dirty="0" err="1"/>
              <a:t>exitButton</a:t>
            </a:r>
            <a:r>
              <a:rPr lang="fr-FR" sz="1600" dirty="0"/>
              <a:t> = </a:t>
            </a:r>
            <a:r>
              <a:rPr lang="fr-FR" sz="1600" b="1" dirty="0">
                <a:solidFill>
                  <a:srgbClr val="7F0055"/>
                </a:solidFill>
              </a:rPr>
              <a:t>new</a:t>
            </a:r>
            <a:r>
              <a:rPr lang="fr-FR" sz="1600" dirty="0"/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"Exit"</a:t>
            </a:r>
            <a:r>
              <a:rPr lang="fr-FR" sz="1600" dirty="0"/>
              <a:t>)</a:t>
            </a:r>
            <a:r>
              <a:rPr lang="fr-FR" sz="1600" dirty="0" smtClean="0"/>
              <a:t>;</a:t>
            </a:r>
            <a:endParaRPr lang="fr-FR" sz="1600" dirty="0"/>
          </a:p>
          <a:p>
            <a:r>
              <a:rPr lang="fr-FR" sz="1600" dirty="0"/>
              <a:t>Dimension </a:t>
            </a:r>
            <a:r>
              <a:rPr lang="fr-FR" sz="1600" dirty="0" err="1"/>
              <a:t>playSize</a:t>
            </a:r>
            <a:r>
              <a:rPr lang="fr-FR" sz="1600" dirty="0"/>
              <a:t> = </a:t>
            </a:r>
            <a:r>
              <a:rPr lang="fr-FR" sz="1600" dirty="0" err="1"/>
              <a:t>playButton.getPreferredSize</a:t>
            </a:r>
            <a:r>
              <a:rPr lang="fr-FR" sz="1600" dirty="0"/>
              <a:t>();</a:t>
            </a:r>
          </a:p>
          <a:p>
            <a:r>
              <a:rPr lang="fr-FR" sz="1600" dirty="0"/>
              <a:t>Dimension </a:t>
            </a:r>
            <a:r>
              <a:rPr lang="fr-FR" sz="1600" dirty="0" err="1"/>
              <a:t>exitSize</a:t>
            </a:r>
            <a:r>
              <a:rPr lang="fr-FR" sz="1600" dirty="0"/>
              <a:t> = </a:t>
            </a:r>
            <a:r>
              <a:rPr lang="fr-FR" sz="1600" dirty="0" err="1"/>
              <a:t>exitButton.getPreferredSize</a:t>
            </a:r>
            <a:r>
              <a:rPr lang="fr-FR" sz="1600" dirty="0"/>
              <a:t>()</a:t>
            </a:r>
            <a:r>
              <a:rPr lang="fr-FR" sz="1600" dirty="0" smtClean="0"/>
              <a:t>;</a:t>
            </a:r>
            <a:endParaRPr lang="fr-FR" sz="1600" dirty="0"/>
          </a:p>
          <a:p>
            <a:r>
              <a:rPr lang="fr-FR" sz="1600" b="1" dirty="0" err="1"/>
              <a:t>playButton.setBounds</a:t>
            </a:r>
            <a:r>
              <a:rPr lang="fr-FR" sz="1600" b="1" dirty="0"/>
              <a:t>(10, 10, </a:t>
            </a:r>
            <a:r>
              <a:rPr lang="fr-FR" sz="1600" b="1" dirty="0" err="1"/>
              <a:t>playSize.width</a:t>
            </a:r>
            <a:r>
              <a:rPr lang="fr-FR" sz="1600" b="1" dirty="0"/>
              <a:t>, </a:t>
            </a:r>
            <a:r>
              <a:rPr lang="fr-FR" sz="1600" b="1" dirty="0" err="1"/>
              <a:t>playSize.height</a:t>
            </a:r>
            <a:r>
              <a:rPr lang="fr-FR" sz="1600" b="1" dirty="0"/>
              <a:t>);</a:t>
            </a:r>
          </a:p>
          <a:p>
            <a:r>
              <a:rPr lang="fr-FR" sz="1600" b="1" dirty="0" err="1"/>
              <a:t>exitButton.setBounds</a:t>
            </a:r>
            <a:r>
              <a:rPr lang="fr-FR" sz="1600" b="1" dirty="0"/>
              <a:t>(10, 50, </a:t>
            </a:r>
            <a:r>
              <a:rPr lang="fr-FR" sz="1600" b="1" dirty="0" err="1"/>
              <a:t>exitSize.width</a:t>
            </a:r>
            <a:r>
              <a:rPr lang="fr-FR" sz="1600" b="1" dirty="0"/>
              <a:t>, </a:t>
            </a:r>
            <a:r>
              <a:rPr lang="fr-FR" sz="1600" b="1" dirty="0" err="1"/>
              <a:t>exitSize.height</a:t>
            </a:r>
            <a:r>
              <a:rPr lang="fr-FR" sz="1600" b="1" dirty="0"/>
              <a:t>);</a:t>
            </a:r>
          </a:p>
          <a:p>
            <a:endParaRPr lang="fr-FR" sz="1600" dirty="0"/>
          </a:p>
          <a:p>
            <a:r>
              <a:rPr lang="fr-FR" sz="1600" b="1" dirty="0" err="1"/>
              <a:t>panel.add</a:t>
            </a:r>
            <a:r>
              <a:rPr lang="fr-FR" sz="1600" b="1" dirty="0"/>
              <a:t>(</a:t>
            </a:r>
            <a:r>
              <a:rPr lang="fr-FR" sz="1600" b="1" dirty="0" err="1"/>
              <a:t>playButton</a:t>
            </a:r>
            <a:r>
              <a:rPr lang="fr-FR" sz="1600" b="1" dirty="0"/>
              <a:t>);</a:t>
            </a:r>
          </a:p>
          <a:p>
            <a:r>
              <a:rPr lang="fr-FR" sz="1600" b="1" dirty="0" err="1"/>
              <a:t>panel.add</a:t>
            </a:r>
            <a:r>
              <a:rPr lang="fr-FR" sz="1600" b="1" dirty="0"/>
              <a:t>(</a:t>
            </a:r>
            <a:r>
              <a:rPr lang="fr-FR" sz="1600" b="1" dirty="0" err="1"/>
              <a:t>exitButton</a:t>
            </a:r>
            <a:r>
              <a:rPr lang="fr-FR" sz="1600" b="1" dirty="0"/>
              <a:t>);</a:t>
            </a:r>
          </a:p>
          <a:p>
            <a:r>
              <a:rPr lang="fr-FR" sz="1600" dirty="0">
                <a:solidFill>
                  <a:srgbClr val="339933"/>
                </a:solidFill>
              </a:rPr>
              <a:t>// …</a:t>
            </a:r>
          </a:p>
        </p:txBody>
      </p:sp>
    </p:spTree>
    <p:extLst>
      <p:ext uri="{BB962C8B-B14F-4D97-AF65-F5344CB8AC3E}">
        <p14:creationId xmlns:p14="http://schemas.microsoft.com/office/powerpoint/2010/main" val="30448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Exercises (1/2)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Update your </a:t>
            </a:r>
            <a:r>
              <a:rPr lang="en-US" sz="2400" dirty="0" err="1"/>
              <a:t>AddTripFrame</a:t>
            </a:r>
            <a:r>
              <a:rPr lang="en-US" sz="2400" dirty="0"/>
              <a:t> class :</a:t>
            </a:r>
          </a:p>
          <a:p>
            <a:pPr lvl="1" eaLnBrk="1" hangingPunct="1"/>
            <a:r>
              <a:rPr lang="en-US" dirty="0"/>
              <a:t>The content pane of the frame must use a </a:t>
            </a:r>
            <a:r>
              <a:rPr lang="en-US" dirty="0" err="1"/>
              <a:t>BorderLayout</a:t>
            </a:r>
            <a:r>
              <a:rPr lang="en-US" dirty="0"/>
              <a:t> as layout manager.</a:t>
            </a:r>
          </a:p>
          <a:p>
            <a:pPr lvl="1" eaLnBrk="1" hangingPunct="1"/>
            <a:r>
              <a:rPr lang="en-US" dirty="0"/>
              <a:t>Add a </a:t>
            </a:r>
            <a:r>
              <a:rPr lang="en-US" dirty="0" err="1"/>
              <a:t>JPanel</a:t>
            </a:r>
            <a:r>
              <a:rPr lang="en-US" dirty="0"/>
              <a:t> with a </a:t>
            </a:r>
            <a:r>
              <a:rPr lang="en-US" dirty="0" err="1"/>
              <a:t>GridBagLayout</a:t>
            </a:r>
            <a:r>
              <a:rPr lang="en-US" dirty="0"/>
              <a:t> and add your form fields without the submit button inside it.</a:t>
            </a:r>
          </a:p>
          <a:p>
            <a:pPr lvl="2" eaLnBrk="1" hangingPunct="1"/>
            <a:r>
              <a:rPr lang="en-US" sz="1800" dirty="0"/>
              <a:t>The labels must be aligned to the right.</a:t>
            </a:r>
          </a:p>
          <a:p>
            <a:pPr lvl="1" eaLnBrk="1" hangingPunct="1"/>
            <a:r>
              <a:rPr lang="en-US" dirty="0"/>
              <a:t>Add another </a:t>
            </a:r>
            <a:r>
              <a:rPr lang="en-US" dirty="0" err="1"/>
              <a:t>JPanel</a:t>
            </a:r>
            <a:r>
              <a:rPr lang="en-US" dirty="0"/>
              <a:t> with a </a:t>
            </a:r>
            <a:r>
              <a:rPr lang="en-US" dirty="0" err="1"/>
              <a:t>FlowLayout</a:t>
            </a:r>
            <a:r>
              <a:rPr lang="en-US" dirty="0"/>
              <a:t> and put the submit button with a cancel button inside it.</a:t>
            </a:r>
          </a:p>
          <a:p>
            <a:pPr lvl="1" eaLnBrk="1" hangingPunct="1"/>
            <a:r>
              <a:rPr lang="en-US" dirty="0"/>
              <a:t>Then place your two </a:t>
            </a:r>
            <a:r>
              <a:rPr lang="en-US" dirty="0" err="1"/>
              <a:t>JPanel</a:t>
            </a:r>
            <a:r>
              <a:rPr lang="en-US" dirty="0"/>
              <a:t> into your frame.</a:t>
            </a:r>
          </a:p>
          <a:p>
            <a:pPr lvl="1" eaLnBrk="1" hangingPunct="1"/>
            <a:r>
              <a:rPr lang="en-US" dirty="0"/>
              <a:t>See the illustration on the next slide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2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Exercises (2/2)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Layout</a:t>
            </a:r>
            <a:r>
              <a:rPr lang="fr-FR" dirty="0">
                <a:ea typeface="ＭＳ Ｐゴシック" pitchFamily="34" charset="-128"/>
              </a:rPr>
              <a:t> Manager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Screen shot 2011-05-19 at 6.21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7340"/>
            <a:ext cx="6096000" cy="3302000"/>
          </a:xfrm>
          <a:prstGeom prst="rect">
            <a:avLst/>
          </a:prstGeom>
        </p:spPr>
      </p:pic>
      <p:sp>
        <p:nvSpPr>
          <p:cNvPr id="11" name="Frame 2"/>
          <p:cNvSpPr/>
          <p:nvPr/>
        </p:nvSpPr>
        <p:spPr bwMode="auto">
          <a:xfrm>
            <a:off x="2195736" y="1993404"/>
            <a:ext cx="5112568" cy="1512168"/>
          </a:xfrm>
          <a:prstGeom prst="frame">
            <a:avLst>
              <a:gd name="adj1" fmla="val 3608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ame 3"/>
          <p:cNvSpPr/>
          <p:nvPr/>
        </p:nvSpPr>
        <p:spPr bwMode="auto">
          <a:xfrm>
            <a:off x="3419872" y="3505572"/>
            <a:ext cx="2592288" cy="576064"/>
          </a:xfrm>
          <a:prstGeom prst="frame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ame 17"/>
          <p:cNvSpPr/>
          <p:nvPr/>
        </p:nvSpPr>
        <p:spPr bwMode="auto">
          <a:xfrm>
            <a:off x="2123728" y="1921396"/>
            <a:ext cx="5256584" cy="2232248"/>
          </a:xfrm>
          <a:prstGeom prst="frame">
            <a:avLst>
              <a:gd name="adj1" fmla="val 3608"/>
            </a:avLst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6660232" y="7692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GridBagLayout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4355976" y="4873724"/>
            <a:ext cx="13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FlowLayout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755576" y="985292"/>
            <a:ext cx="157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BorderLayout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2"/>
          <p:cNvCxnSpPr>
            <a:stCxn id="16" idx="3"/>
          </p:cNvCxnSpPr>
          <p:nvPr/>
        </p:nvCxnSpPr>
        <p:spPr bwMode="auto">
          <a:xfrm>
            <a:off x="2326138" y="1169958"/>
            <a:ext cx="1093734" cy="751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5"/>
          <p:cNvCxnSpPr>
            <a:stCxn id="14" idx="1"/>
          </p:cNvCxnSpPr>
          <p:nvPr/>
        </p:nvCxnSpPr>
        <p:spPr bwMode="auto">
          <a:xfrm flipH="1">
            <a:off x="5220072" y="953934"/>
            <a:ext cx="1440160" cy="10394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7"/>
          <p:cNvCxnSpPr>
            <a:stCxn id="15" idx="0"/>
            <a:endCxn id="12" idx="2"/>
          </p:cNvCxnSpPr>
          <p:nvPr/>
        </p:nvCxnSpPr>
        <p:spPr bwMode="auto">
          <a:xfrm flipH="1" flipV="1">
            <a:off x="4716016" y="4081636"/>
            <a:ext cx="322505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52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Events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6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The rule of subscription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Graphical elements …</a:t>
            </a:r>
          </a:p>
          <a:p>
            <a:pPr lvl="1" eaLnBrk="1" hangingPunct="1"/>
            <a:r>
              <a:rPr lang="en-US" dirty="0"/>
              <a:t>Buttons, windows, …</a:t>
            </a:r>
          </a:p>
          <a:p>
            <a:pPr eaLnBrk="1" hangingPunct="1"/>
            <a:r>
              <a:rPr lang="en-US" dirty="0"/>
              <a:t>… have to subscribe to listeners !</a:t>
            </a:r>
          </a:p>
          <a:p>
            <a:pPr eaLnBrk="1" hangingPunct="1"/>
            <a:r>
              <a:rPr lang="en-US" dirty="0"/>
              <a:t>Listeners are :</a:t>
            </a:r>
          </a:p>
          <a:p>
            <a:pPr lvl="1" eaLnBrk="1" hangingPunct="1"/>
            <a:r>
              <a:rPr lang="en-US" dirty="0"/>
              <a:t>Interfaces which manage an event :</a:t>
            </a:r>
          </a:p>
          <a:p>
            <a:pPr lvl="2" eaLnBrk="1" hangingPunct="1"/>
            <a:r>
              <a:rPr lang="en-US" sz="1800" dirty="0"/>
              <a:t>a click on a button, maximizing a window …</a:t>
            </a:r>
          </a:p>
          <a:p>
            <a:pPr lvl="1" eaLnBrk="1" hangingPunct="1"/>
            <a:r>
              <a:rPr lang="en-US" dirty="0"/>
              <a:t>The developer choose to do something when an event appears.</a:t>
            </a:r>
          </a:p>
          <a:p>
            <a:pPr lvl="1" eaLnBrk="1" hangingPunct="1"/>
            <a:r>
              <a:rPr lang="en-US" dirty="0"/>
              <a:t>Automatically called when an event happens.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The rule of subscription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It is very flexible :</a:t>
            </a:r>
          </a:p>
          <a:p>
            <a:pPr lvl="1" eaLnBrk="1" hangingPunct="1"/>
            <a:r>
              <a:rPr lang="en-US" sz="2800" dirty="0"/>
              <a:t>You can do whatever you want.</a:t>
            </a:r>
          </a:p>
          <a:p>
            <a:pPr eaLnBrk="1" hangingPunct="1"/>
            <a:r>
              <a:rPr lang="en-US" sz="3200" dirty="0"/>
              <a:t>It is easy to set up.</a:t>
            </a:r>
          </a:p>
          <a:p>
            <a:pPr eaLnBrk="1" hangingPunct="1"/>
            <a:r>
              <a:rPr lang="en-US" sz="3200" dirty="0"/>
              <a:t>It is even easier to use.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ActionListener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 err="1"/>
              <a:t>ActionListener</a:t>
            </a:r>
            <a:r>
              <a:rPr lang="en-US" sz="2400" dirty="0"/>
              <a:t> is an interface.</a:t>
            </a:r>
          </a:p>
          <a:p>
            <a:pPr eaLnBrk="1" hangingPunct="1"/>
            <a:r>
              <a:rPr lang="en-US" sz="2400" dirty="0"/>
              <a:t>Catch the event of clicking on a button.</a:t>
            </a:r>
          </a:p>
          <a:p>
            <a:pPr eaLnBrk="1" hangingPunct="1"/>
            <a:r>
              <a:rPr lang="en-US" sz="2400" dirty="0"/>
              <a:t>You have to define the </a:t>
            </a:r>
            <a:r>
              <a:rPr lang="en-US" sz="2400" dirty="0" err="1"/>
              <a:t>actionPerformed</a:t>
            </a:r>
            <a:r>
              <a:rPr lang="en-US" sz="2400" dirty="0"/>
              <a:t>(</a:t>
            </a:r>
            <a:r>
              <a:rPr lang="en-US" sz="2400" dirty="0" err="1"/>
              <a:t>ActionEvent</a:t>
            </a:r>
            <a:r>
              <a:rPr lang="en-US" sz="2400" dirty="0"/>
              <a:t> e) method :</a:t>
            </a:r>
          </a:p>
          <a:p>
            <a:pPr lvl="1" eaLnBrk="1" hangingPunct="1"/>
            <a:r>
              <a:rPr lang="en-US" sz="2000" dirty="0"/>
              <a:t>This method is automatically called when you click on a button.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dirty="0" err="1"/>
              <a:t>JButton</a:t>
            </a:r>
            <a:r>
              <a:rPr lang="en-US" sz="2400" dirty="0"/>
              <a:t> class contains the method</a:t>
            </a:r>
            <a:br>
              <a:rPr lang="en-US" sz="2400" dirty="0"/>
            </a:br>
            <a:r>
              <a:rPr lang="en-US" sz="2400" dirty="0" err="1"/>
              <a:t>addActionListener</a:t>
            </a:r>
            <a:r>
              <a:rPr lang="en-US" sz="2400" dirty="0"/>
              <a:t>(</a:t>
            </a:r>
            <a:r>
              <a:rPr lang="en-US" sz="2400" dirty="0" err="1"/>
              <a:t>ActionListener</a:t>
            </a:r>
            <a:r>
              <a:rPr lang="en-US" sz="2400" dirty="0"/>
              <a:t> listener)</a:t>
            </a:r>
          </a:p>
          <a:p>
            <a:pPr lvl="1" eaLnBrk="1" hangingPunct="1"/>
            <a:r>
              <a:rPr lang="en-US" sz="2000" dirty="0"/>
              <a:t>When you call this method on a </a:t>
            </a:r>
            <a:r>
              <a:rPr lang="en-US" sz="2000" dirty="0" err="1"/>
              <a:t>JButton</a:t>
            </a:r>
            <a:r>
              <a:rPr lang="en-US" sz="2000" dirty="0"/>
              <a:t>, we say the listener subscribe to the event.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Define a Listener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You have three possibilities :</a:t>
            </a:r>
          </a:p>
          <a:p>
            <a:pPr lvl="1" eaLnBrk="1" hangingPunct="1"/>
            <a:r>
              <a:rPr lang="en-US" dirty="0"/>
              <a:t>Make your current class implements it.</a:t>
            </a:r>
          </a:p>
          <a:p>
            <a:pPr lvl="1" eaLnBrk="1" hangingPunct="1"/>
            <a:r>
              <a:rPr lang="en-US" dirty="0"/>
              <a:t>Create a new class implementing it.</a:t>
            </a:r>
          </a:p>
          <a:p>
            <a:pPr lvl="1" eaLnBrk="1" hangingPunct="1"/>
            <a:r>
              <a:rPr lang="en-US" dirty="0"/>
              <a:t>Create an anonymous class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of these possibilities have advantages and disadvantages.</a:t>
            </a:r>
          </a:p>
          <a:p>
            <a:pPr lvl="1" eaLnBrk="1" hangingPunct="1"/>
            <a:r>
              <a:rPr lang="en-US" dirty="0"/>
              <a:t>We’re </a:t>
            </a:r>
            <a:r>
              <a:rPr lang="en-US" dirty="0" err="1"/>
              <a:t>gonna</a:t>
            </a:r>
            <a:r>
              <a:rPr lang="en-US" dirty="0"/>
              <a:t> see each of them.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Define a Listener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Make your current class implements it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561356"/>
            <a:ext cx="8640960" cy="367240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b="1" dirty="0">
                <a:solidFill>
                  <a:srgbClr val="7F0055"/>
                </a:solidFill>
              </a:rPr>
              <a:t> </a:t>
            </a:r>
            <a:r>
              <a:rPr lang="fr-FR" sz="1600" b="1" dirty="0">
                <a:solidFill>
                  <a:srgbClr val="660066"/>
                </a:solidFill>
              </a:rPr>
              <a:t>class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MyFrame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660066"/>
                </a:solidFill>
              </a:rPr>
              <a:t>extends</a:t>
            </a:r>
            <a:r>
              <a:rPr lang="fr-FR" sz="1600" dirty="0"/>
              <a:t> </a:t>
            </a:r>
            <a:r>
              <a:rPr lang="fr-FR" sz="1600" dirty="0" err="1"/>
              <a:t>JFrame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660066"/>
                </a:solidFill>
              </a:rPr>
              <a:t>implements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ActionListener</a:t>
            </a:r>
            <a:r>
              <a:rPr lang="fr-FR" sz="1600" dirty="0"/>
              <a:t> {</a:t>
            </a:r>
          </a:p>
          <a:p>
            <a:r>
              <a:rPr lang="fr-FR" sz="1600" dirty="0"/>
              <a:t>    </a:t>
            </a:r>
          </a:p>
          <a:p>
            <a:r>
              <a:rPr lang="fr-FR" sz="1600" dirty="0"/>
              <a:t>    </a:t>
            </a:r>
            <a:r>
              <a:rPr lang="fr-FR" sz="1600" b="1" dirty="0" err="1">
                <a:solidFill>
                  <a:srgbClr val="660066"/>
                </a:solidFill>
              </a:rPr>
              <a:t>private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JButton</a:t>
            </a:r>
            <a:r>
              <a:rPr lang="fr-FR" sz="1600" dirty="0"/>
              <a:t> </a:t>
            </a:r>
            <a:r>
              <a:rPr lang="fr-FR" sz="1600" dirty="0" err="1"/>
              <a:t>button</a:t>
            </a:r>
            <a:r>
              <a:rPr lang="fr-FR" sz="1600" dirty="0"/>
              <a:t>;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MyFrame</a:t>
            </a:r>
            <a:r>
              <a:rPr lang="fr-FR" sz="1600" dirty="0"/>
              <a:t>() {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button</a:t>
            </a:r>
            <a:r>
              <a:rPr lang="fr-FR" sz="1600" dirty="0"/>
              <a:t> = </a:t>
            </a:r>
            <a:r>
              <a:rPr lang="fr-FR" sz="1600" b="1" dirty="0">
                <a:solidFill>
                  <a:srgbClr val="660066"/>
                </a:solidFill>
              </a:rPr>
              <a:t>new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 err="1">
                <a:solidFill>
                  <a:srgbClr val="0000FF"/>
                </a:solidFill>
              </a:rPr>
              <a:t>My</a:t>
            </a:r>
            <a:r>
              <a:rPr lang="fr-FR" sz="1600" dirty="0">
                <a:solidFill>
                  <a:srgbClr val="0000FF"/>
                </a:solidFill>
              </a:rPr>
              <a:t> </a:t>
            </a:r>
            <a:r>
              <a:rPr lang="fr-FR" sz="1600" dirty="0" err="1">
                <a:solidFill>
                  <a:srgbClr val="0000FF"/>
                </a:solidFill>
              </a:rPr>
              <a:t>button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/>
              <a:t>);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button.addActionListener</a:t>
            </a:r>
            <a:r>
              <a:rPr lang="fr-FR" sz="1600" dirty="0"/>
              <a:t>(</a:t>
            </a:r>
            <a:r>
              <a:rPr lang="fr-FR" sz="1600" b="1" dirty="0" err="1">
                <a:solidFill>
                  <a:srgbClr val="660066"/>
                </a:solidFill>
              </a:rPr>
              <a:t>this</a:t>
            </a:r>
            <a:r>
              <a:rPr lang="fr-FR" sz="1600" dirty="0"/>
              <a:t>);</a:t>
            </a:r>
          </a:p>
          <a:p>
            <a:r>
              <a:rPr lang="fr-FR" sz="1600" dirty="0"/>
              <a:t>    </a:t>
            </a:r>
            <a:r>
              <a:rPr lang="fr-FR" sz="1600" dirty="0" smtClean="0"/>
              <a:t>}</a:t>
            </a:r>
            <a:endParaRPr lang="fr-FR" sz="1600" dirty="0"/>
          </a:p>
          <a:p>
            <a:r>
              <a:rPr lang="fr-FR" sz="1600" dirty="0"/>
              <a:t>    @</a:t>
            </a:r>
            <a:r>
              <a:rPr lang="fr-FR" sz="1600" dirty="0" err="1"/>
              <a:t>Override</a:t>
            </a:r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b="1" dirty="0">
                <a:solidFill>
                  <a:srgbClr val="660066"/>
                </a:solidFill>
              </a:rPr>
              <a:t>public </a:t>
            </a:r>
            <a:r>
              <a:rPr lang="fr-FR" sz="1600" b="1" dirty="0" err="1">
                <a:solidFill>
                  <a:srgbClr val="660066"/>
                </a:solidFill>
              </a:rPr>
              <a:t>void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actionPerformed</a:t>
            </a:r>
            <a:r>
              <a:rPr lang="fr-FR" sz="1600" dirty="0"/>
              <a:t>(</a:t>
            </a:r>
            <a:r>
              <a:rPr lang="fr-FR" sz="1600" dirty="0" err="1"/>
              <a:t>ActionEvent</a:t>
            </a:r>
            <a:r>
              <a:rPr lang="fr-FR" sz="1600" dirty="0"/>
              <a:t> </a:t>
            </a:r>
            <a:r>
              <a:rPr lang="fr-FR" sz="1600" dirty="0" err="1"/>
              <a:t>ae</a:t>
            </a:r>
            <a:r>
              <a:rPr lang="fr-FR" sz="1600" dirty="0"/>
              <a:t>) {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System.out.println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"I </a:t>
            </a:r>
            <a:r>
              <a:rPr lang="fr-FR" sz="1600" dirty="0" err="1">
                <a:solidFill>
                  <a:srgbClr val="0000FF"/>
                </a:solidFill>
              </a:rPr>
              <a:t>performed</a:t>
            </a:r>
            <a:r>
              <a:rPr lang="fr-FR" sz="1600" dirty="0">
                <a:solidFill>
                  <a:srgbClr val="0000FF"/>
                </a:solidFill>
              </a:rPr>
              <a:t> a click ! It </a:t>
            </a:r>
            <a:r>
              <a:rPr lang="fr-FR" sz="1600" dirty="0" err="1">
                <a:solidFill>
                  <a:srgbClr val="0000FF"/>
                </a:solidFill>
              </a:rPr>
              <a:t>works</a:t>
            </a:r>
            <a:r>
              <a:rPr lang="fr-FR" sz="1600" dirty="0">
                <a:solidFill>
                  <a:srgbClr val="0000FF"/>
                </a:solidFill>
              </a:rPr>
              <a:t> !!"</a:t>
            </a:r>
            <a:r>
              <a:rPr lang="fr-FR" sz="1600" dirty="0"/>
              <a:t>);</a:t>
            </a:r>
          </a:p>
          <a:p>
            <a:r>
              <a:rPr lang="fr-FR" sz="1600" dirty="0"/>
              <a:t>    }</a:t>
            </a:r>
          </a:p>
          <a:p>
            <a:endParaRPr lang="fr-FR" sz="1600" dirty="0"/>
          </a:p>
          <a:p>
            <a:r>
              <a:rPr lang="fr-F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Define a Listener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Create a new class implementing it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89348"/>
            <a:ext cx="8640960" cy="180020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b="1" dirty="0">
                <a:solidFill>
                  <a:srgbClr val="7F0055"/>
                </a:solidFill>
              </a:rPr>
              <a:t> </a:t>
            </a:r>
            <a:r>
              <a:rPr lang="fr-FR" sz="1600" b="1" dirty="0">
                <a:solidFill>
                  <a:srgbClr val="660066"/>
                </a:solidFill>
              </a:rPr>
              <a:t>class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MyFrame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660066"/>
                </a:solidFill>
              </a:rPr>
              <a:t>extends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JFrame</a:t>
            </a:r>
            <a:r>
              <a:rPr lang="fr-FR" sz="1600" dirty="0"/>
              <a:t> </a:t>
            </a:r>
            <a:r>
              <a:rPr lang="fr-FR" sz="1600" dirty="0" smtClean="0"/>
              <a:t>{    </a:t>
            </a:r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b="1" dirty="0" err="1">
                <a:solidFill>
                  <a:srgbClr val="660066"/>
                </a:solidFill>
              </a:rPr>
              <a:t>private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JButton</a:t>
            </a:r>
            <a:r>
              <a:rPr lang="fr-FR" sz="1600" dirty="0"/>
              <a:t> </a:t>
            </a:r>
            <a:r>
              <a:rPr lang="fr-FR" sz="1600" dirty="0" err="1"/>
              <a:t>button</a:t>
            </a:r>
            <a:r>
              <a:rPr lang="fr-FR" sz="1600" dirty="0" smtClean="0"/>
              <a:t>;</a:t>
            </a:r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MyFrame</a:t>
            </a:r>
            <a:r>
              <a:rPr lang="fr-FR" sz="1600" dirty="0"/>
              <a:t>() {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button</a:t>
            </a:r>
            <a:r>
              <a:rPr lang="fr-FR" sz="1600" dirty="0"/>
              <a:t> = </a:t>
            </a:r>
            <a:r>
              <a:rPr lang="fr-FR" sz="1600" b="1" dirty="0">
                <a:solidFill>
                  <a:srgbClr val="660066"/>
                </a:solidFill>
              </a:rPr>
              <a:t>new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 err="1">
                <a:solidFill>
                  <a:srgbClr val="0000FF"/>
                </a:solidFill>
              </a:rPr>
              <a:t>My</a:t>
            </a:r>
            <a:r>
              <a:rPr lang="fr-FR" sz="1600" dirty="0">
                <a:solidFill>
                  <a:srgbClr val="0000FF"/>
                </a:solidFill>
              </a:rPr>
              <a:t> </a:t>
            </a:r>
            <a:r>
              <a:rPr lang="fr-FR" sz="1600" dirty="0" err="1">
                <a:solidFill>
                  <a:srgbClr val="0000FF"/>
                </a:solidFill>
              </a:rPr>
              <a:t>button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/>
              <a:t>);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button.addActionListener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660066"/>
                </a:solidFill>
              </a:rPr>
              <a:t>new </a:t>
            </a:r>
            <a:r>
              <a:rPr lang="fr-FR" sz="1600" dirty="0" err="1"/>
              <a:t>MyListener</a:t>
            </a:r>
            <a:r>
              <a:rPr lang="fr-FR" sz="1600" dirty="0"/>
              <a:t>());</a:t>
            </a:r>
          </a:p>
          <a:p>
            <a:r>
              <a:rPr lang="fr-FR" sz="1600" dirty="0"/>
              <a:t>    }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3361556"/>
            <a:ext cx="8640960" cy="187220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b="1" dirty="0">
                <a:solidFill>
                  <a:srgbClr val="7F0055"/>
                </a:solidFill>
              </a:rPr>
              <a:t> </a:t>
            </a:r>
            <a:r>
              <a:rPr lang="fr-FR" sz="1600" b="1" dirty="0">
                <a:solidFill>
                  <a:srgbClr val="660066"/>
                </a:solidFill>
              </a:rPr>
              <a:t>class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MyListener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660066"/>
                </a:solidFill>
              </a:rPr>
              <a:t>implements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ActionListener</a:t>
            </a:r>
            <a:r>
              <a:rPr lang="fr-FR" sz="1600" dirty="0"/>
              <a:t> {</a:t>
            </a:r>
          </a:p>
          <a:p>
            <a:r>
              <a:rPr lang="fr-FR" sz="1600" dirty="0"/>
              <a:t>    </a:t>
            </a:r>
          </a:p>
          <a:p>
            <a:r>
              <a:rPr lang="fr-FR" sz="1600" dirty="0"/>
              <a:t>    @</a:t>
            </a:r>
            <a:r>
              <a:rPr lang="fr-FR" sz="1600" dirty="0" err="1"/>
              <a:t>Override</a:t>
            </a:r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b="1" dirty="0">
                <a:solidFill>
                  <a:srgbClr val="660066"/>
                </a:solidFill>
              </a:rPr>
              <a:t>public </a:t>
            </a:r>
            <a:r>
              <a:rPr lang="fr-FR" sz="1600" b="1" dirty="0" err="1">
                <a:solidFill>
                  <a:srgbClr val="660066"/>
                </a:solidFill>
              </a:rPr>
              <a:t>void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actionPerformed</a:t>
            </a:r>
            <a:r>
              <a:rPr lang="fr-FR" sz="1600" dirty="0"/>
              <a:t>(</a:t>
            </a:r>
            <a:r>
              <a:rPr lang="fr-FR" sz="1600" dirty="0" err="1"/>
              <a:t>ActionEvent</a:t>
            </a:r>
            <a:r>
              <a:rPr lang="fr-FR" sz="1600" dirty="0"/>
              <a:t> </a:t>
            </a:r>
            <a:r>
              <a:rPr lang="fr-FR" sz="1600" dirty="0" err="1"/>
              <a:t>ae</a:t>
            </a:r>
            <a:r>
              <a:rPr lang="fr-FR" sz="1600" dirty="0"/>
              <a:t>) {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System.out.println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"I </a:t>
            </a:r>
            <a:r>
              <a:rPr lang="fr-FR" sz="1600" dirty="0" err="1">
                <a:solidFill>
                  <a:srgbClr val="0000FF"/>
                </a:solidFill>
              </a:rPr>
              <a:t>performed</a:t>
            </a:r>
            <a:r>
              <a:rPr lang="fr-FR" sz="1600" dirty="0">
                <a:solidFill>
                  <a:srgbClr val="0000FF"/>
                </a:solidFill>
              </a:rPr>
              <a:t> a click ! It </a:t>
            </a:r>
            <a:r>
              <a:rPr lang="fr-FR" sz="1600" dirty="0" err="1">
                <a:solidFill>
                  <a:srgbClr val="0000FF"/>
                </a:solidFill>
              </a:rPr>
              <a:t>works</a:t>
            </a:r>
            <a:r>
              <a:rPr lang="fr-FR" sz="1600" dirty="0">
                <a:solidFill>
                  <a:srgbClr val="0000FF"/>
                </a:solidFill>
              </a:rPr>
              <a:t> !!"</a:t>
            </a:r>
            <a:r>
              <a:rPr lang="fr-FR" sz="1600" dirty="0"/>
              <a:t>);</a:t>
            </a:r>
          </a:p>
          <a:p>
            <a:r>
              <a:rPr lang="fr-FR" sz="1600" dirty="0"/>
              <a:t>    </a:t>
            </a:r>
            <a:r>
              <a:rPr lang="fr-FR" sz="1600" dirty="0" smtClean="0"/>
              <a:t>}</a:t>
            </a:r>
            <a:endParaRPr lang="fr-FR" sz="1600" dirty="0"/>
          </a:p>
          <a:p>
            <a:r>
              <a:rPr lang="fr-F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Define a Listener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Create an anonymous class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17340"/>
            <a:ext cx="8640960" cy="3744416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b="1" dirty="0">
                <a:solidFill>
                  <a:srgbClr val="7F0055"/>
                </a:solidFill>
              </a:rPr>
              <a:t> </a:t>
            </a:r>
            <a:r>
              <a:rPr lang="fr-FR" sz="1600" b="1" dirty="0">
                <a:solidFill>
                  <a:srgbClr val="660066"/>
                </a:solidFill>
              </a:rPr>
              <a:t>class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MyFrame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660066"/>
                </a:solidFill>
              </a:rPr>
              <a:t>extends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JFrame</a:t>
            </a:r>
            <a:r>
              <a:rPr lang="fr-FR" sz="1600" dirty="0"/>
              <a:t> {</a:t>
            </a:r>
          </a:p>
          <a:p>
            <a:r>
              <a:rPr lang="fr-FR" sz="1600" dirty="0"/>
              <a:t>    </a:t>
            </a:r>
          </a:p>
          <a:p>
            <a:r>
              <a:rPr lang="fr-FR" sz="1600" dirty="0"/>
              <a:t>    </a:t>
            </a:r>
            <a:r>
              <a:rPr lang="fr-FR" sz="1600" b="1" dirty="0" err="1">
                <a:solidFill>
                  <a:srgbClr val="660066"/>
                </a:solidFill>
              </a:rPr>
              <a:t>private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JButton</a:t>
            </a:r>
            <a:r>
              <a:rPr lang="fr-FR" sz="1600" dirty="0"/>
              <a:t> </a:t>
            </a:r>
            <a:r>
              <a:rPr lang="fr-FR" sz="1600" dirty="0" err="1"/>
              <a:t>button</a:t>
            </a:r>
            <a:r>
              <a:rPr lang="fr-FR" sz="1600" dirty="0"/>
              <a:t>;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b="1" dirty="0">
                <a:solidFill>
                  <a:srgbClr val="660066"/>
                </a:solidFill>
              </a:rPr>
              <a:t>public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MyFrame</a:t>
            </a:r>
            <a:r>
              <a:rPr lang="fr-FR" sz="1600" dirty="0"/>
              <a:t>() {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button</a:t>
            </a:r>
            <a:r>
              <a:rPr lang="fr-FR" sz="1600" dirty="0"/>
              <a:t> = </a:t>
            </a:r>
            <a:r>
              <a:rPr lang="fr-FR" sz="1600" b="1" dirty="0">
                <a:solidFill>
                  <a:srgbClr val="660066"/>
                </a:solidFill>
              </a:rPr>
              <a:t>new</a:t>
            </a:r>
            <a:r>
              <a:rPr lang="fr-FR" sz="1600" dirty="0">
                <a:solidFill>
                  <a:srgbClr val="660066"/>
                </a:solidFill>
              </a:rPr>
              <a:t> </a:t>
            </a:r>
            <a:r>
              <a:rPr lang="fr-FR" sz="1600" dirty="0" err="1"/>
              <a:t>JButton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 err="1">
                <a:solidFill>
                  <a:srgbClr val="0000FF"/>
                </a:solidFill>
              </a:rPr>
              <a:t>My</a:t>
            </a:r>
            <a:r>
              <a:rPr lang="fr-FR" sz="1600" dirty="0">
                <a:solidFill>
                  <a:srgbClr val="0000FF"/>
                </a:solidFill>
              </a:rPr>
              <a:t> </a:t>
            </a:r>
            <a:r>
              <a:rPr lang="fr-FR" sz="1600" dirty="0" err="1">
                <a:solidFill>
                  <a:srgbClr val="0000FF"/>
                </a:solidFill>
              </a:rPr>
              <a:t>button</a:t>
            </a:r>
            <a:r>
              <a:rPr lang="fr-FR" sz="1600" dirty="0">
                <a:solidFill>
                  <a:srgbClr val="0000FF"/>
                </a:solidFill>
              </a:rPr>
              <a:t>"</a:t>
            </a:r>
            <a:r>
              <a:rPr lang="fr-FR" sz="1600" dirty="0"/>
              <a:t>);</a:t>
            </a:r>
          </a:p>
          <a:p>
            <a:r>
              <a:rPr lang="fr-FR" sz="1600" dirty="0"/>
              <a:t>        </a:t>
            </a:r>
            <a:r>
              <a:rPr lang="en-US" sz="1600" dirty="0" err="1"/>
              <a:t>button.addActionListener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660066"/>
                </a:solidFill>
              </a:rPr>
              <a:t>new</a:t>
            </a:r>
            <a:r>
              <a:rPr lang="en-US" sz="1600" b="1" dirty="0"/>
              <a:t> </a:t>
            </a:r>
            <a:r>
              <a:rPr lang="en-US" sz="1600" b="1" dirty="0" err="1"/>
              <a:t>ActionListener</a:t>
            </a:r>
            <a:r>
              <a:rPr lang="en-US" sz="1600" b="1" dirty="0"/>
              <a:t>() </a:t>
            </a:r>
            <a:r>
              <a:rPr lang="en-US" sz="1600" b="1" dirty="0" smtClean="0"/>
              <a:t>{</a:t>
            </a:r>
            <a:r>
              <a:rPr lang="en-US" sz="1600" dirty="0"/>
              <a:t>			</a:t>
            </a:r>
          </a:p>
          <a:p>
            <a:r>
              <a:rPr lang="en-US" sz="1600" dirty="0"/>
              <a:t>            @Override</a:t>
            </a:r>
          </a:p>
          <a:p>
            <a:r>
              <a:rPr lang="en-US" sz="1600" dirty="0"/>
              <a:t>            </a:t>
            </a:r>
            <a:r>
              <a:rPr lang="en-US" sz="1600" b="1" dirty="0">
                <a:solidFill>
                  <a:srgbClr val="660066"/>
                </a:solidFill>
              </a:rPr>
              <a:t>public void 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 {</a:t>
            </a:r>
          </a:p>
          <a:p>
            <a:r>
              <a:rPr lang="fr-FR" sz="1600" dirty="0"/>
              <a:t>                </a:t>
            </a:r>
            <a:r>
              <a:rPr lang="fr-FR" sz="1600" dirty="0" err="1"/>
              <a:t>System.out.println</a:t>
            </a:r>
            <a:r>
              <a:rPr lang="fr-FR" sz="1600" dirty="0"/>
              <a:t>(</a:t>
            </a:r>
            <a:r>
              <a:rPr lang="fr-FR" sz="1600" dirty="0">
                <a:solidFill>
                  <a:srgbClr val="0000FF"/>
                </a:solidFill>
              </a:rPr>
              <a:t>"I </a:t>
            </a:r>
            <a:r>
              <a:rPr lang="fr-FR" sz="1600" dirty="0" err="1">
                <a:solidFill>
                  <a:srgbClr val="0000FF"/>
                </a:solidFill>
              </a:rPr>
              <a:t>performed</a:t>
            </a:r>
            <a:r>
              <a:rPr lang="fr-FR" sz="1600" dirty="0">
                <a:solidFill>
                  <a:srgbClr val="0000FF"/>
                </a:solidFill>
              </a:rPr>
              <a:t> a click ! It </a:t>
            </a:r>
            <a:r>
              <a:rPr lang="fr-FR" sz="1600" dirty="0" err="1">
                <a:solidFill>
                  <a:srgbClr val="0000FF"/>
                </a:solidFill>
              </a:rPr>
              <a:t>works</a:t>
            </a:r>
            <a:r>
              <a:rPr lang="fr-FR" sz="1600" dirty="0">
                <a:solidFill>
                  <a:srgbClr val="0000FF"/>
                </a:solidFill>
              </a:rPr>
              <a:t> !!"</a:t>
            </a:r>
            <a:r>
              <a:rPr lang="fr-FR" sz="1600" dirty="0"/>
              <a:t>);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});</a:t>
            </a:r>
          </a:p>
          <a:p>
            <a:r>
              <a:rPr lang="en-US" sz="1600" dirty="0"/>
              <a:t>        add(button);</a:t>
            </a:r>
            <a:endParaRPr lang="fr-FR" sz="1600" dirty="0"/>
          </a:p>
          <a:p>
            <a:r>
              <a:rPr lang="fr-FR" sz="1600" dirty="0"/>
              <a:t>    }</a:t>
            </a:r>
          </a:p>
          <a:p>
            <a:r>
              <a:rPr lang="fr-F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Other Listeners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 err="1"/>
              <a:t>WindowListener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When the window is activated, </a:t>
            </a:r>
            <a:r>
              <a:rPr lang="en-US" sz="2000" dirty="0" err="1"/>
              <a:t>iconified</a:t>
            </a:r>
            <a:r>
              <a:rPr lang="en-US" sz="2000" dirty="0"/>
              <a:t>, …</a:t>
            </a:r>
          </a:p>
          <a:p>
            <a:pPr eaLnBrk="1" hangingPunct="1"/>
            <a:r>
              <a:rPr lang="en-US" sz="2400" dirty="0" err="1"/>
              <a:t>MouseListener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When the mouse is pressed, clicked, …</a:t>
            </a:r>
          </a:p>
          <a:p>
            <a:pPr eaLnBrk="1" hangingPunct="1"/>
            <a:r>
              <a:rPr lang="en-US" sz="2400" dirty="0" err="1"/>
              <a:t>KeyListener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When  a key is pressed, released, …</a:t>
            </a:r>
          </a:p>
          <a:p>
            <a:pPr eaLnBrk="1" hangingPunct="1"/>
            <a:r>
              <a:rPr lang="en-US" sz="2400" dirty="0" err="1"/>
              <a:t>FocusListener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When the focus is gained or lost.</a:t>
            </a:r>
          </a:p>
          <a:p>
            <a:pPr eaLnBrk="1" hangingPunct="1"/>
            <a:r>
              <a:rPr lang="en-US" sz="2400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ActionEvent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In the </a:t>
            </a:r>
            <a:r>
              <a:rPr lang="en-US" sz="3200" dirty="0" err="1"/>
              <a:t>java.awt.event</a:t>
            </a:r>
            <a:r>
              <a:rPr lang="en-US" sz="3200" dirty="0"/>
              <a:t> package.</a:t>
            </a:r>
          </a:p>
          <a:p>
            <a:pPr eaLnBrk="1" hangingPunct="1"/>
            <a:r>
              <a:rPr lang="en-US" sz="3200" dirty="0"/>
              <a:t>Contains the information about the event.</a:t>
            </a:r>
          </a:p>
          <a:p>
            <a:pPr eaLnBrk="1" hangingPunct="1"/>
            <a:r>
              <a:rPr lang="en-US" sz="3200" dirty="0"/>
              <a:t>Useful methods :</a:t>
            </a:r>
          </a:p>
          <a:p>
            <a:pPr lvl="1" eaLnBrk="1" hangingPunct="1"/>
            <a:r>
              <a:rPr lang="en-US" sz="2800" dirty="0"/>
              <a:t>String </a:t>
            </a:r>
            <a:r>
              <a:rPr lang="en-US" sz="2800" dirty="0" err="1"/>
              <a:t>getActionCommand</a:t>
            </a:r>
            <a:r>
              <a:rPr lang="en-US" sz="2800" dirty="0"/>
              <a:t>() :</a:t>
            </a:r>
          </a:p>
          <a:p>
            <a:pPr lvl="2" eaLnBrk="1" hangingPunct="1"/>
            <a:r>
              <a:rPr lang="en-US" dirty="0"/>
              <a:t>Get the action command set on the button.</a:t>
            </a:r>
          </a:p>
          <a:p>
            <a:pPr lvl="1" eaLnBrk="1" hangingPunct="1"/>
            <a:r>
              <a:rPr lang="en-US" sz="2800" dirty="0"/>
              <a:t>Object </a:t>
            </a:r>
            <a:r>
              <a:rPr lang="en-US" sz="2800" dirty="0" err="1"/>
              <a:t>getSource</a:t>
            </a:r>
            <a:r>
              <a:rPr lang="en-US" sz="2800" dirty="0"/>
              <a:t>() :</a:t>
            </a:r>
          </a:p>
          <a:p>
            <a:pPr lvl="2" eaLnBrk="1" hangingPunct="1"/>
            <a:r>
              <a:rPr lang="en-US" dirty="0"/>
              <a:t>Get the component which throws the event (the button).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Update your </a:t>
            </a:r>
            <a:r>
              <a:rPr lang="en-US" sz="3200" dirty="0" err="1" smtClean="0"/>
              <a:t>TravelAgency</a:t>
            </a:r>
            <a:r>
              <a:rPr lang="en-US" sz="3200" dirty="0" smtClean="0"/>
              <a:t> frames </a:t>
            </a:r>
            <a:r>
              <a:rPr lang="en-US" sz="3200" dirty="0"/>
              <a:t>:</a:t>
            </a:r>
          </a:p>
          <a:p>
            <a:pPr lvl="1" eaLnBrk="1" hangingPunct="1"/>
            <a:r>
              <a:rPr lang="en-US" dirty="0"/>
              <a:t>Add listeners to your cancel and submit buttons.</a:t>
            </a:r>
          </a:p>
          <a:p>
            <a:pPr lvl="2" eaLnBrk="1" hangingPunct="1"/>
            <a:r>
              <a:rPr lang="en-US" dirty="0"/>
              <a:t>Handle bad values for fields.</a:t>
            </a:r>
          </a:p>
          <a:p>
            <a:pPr lvl="2" eaLnBrk="1" hangingPunct="1"/>
            <a:r>
              <a:rPr lang="en-US" dirty="0"/>
              <a:t>Display a popup to inform the user when the object is correctly persisted with the generated ID.</a:t>
            </a:r>
          </a:p>
          <a:p>
            <a:pPr eaLnBrk="1" hangingPunct="1"/>
            <a:endParaRPr lang="en-US" sz="32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Screen shot 2011-05-20 at 4.5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73524"/>
            <a:ext cx="4276379" cy="2088232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History of Swing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Swing is part of Java Foundations Class :</a:t>
            </a:r>
          </a:p>
          <a:p>
            <a:pPr lvl="1" eaLnBrk="1" hangingPunct="1"/>
            <a:r>
              <a:rPr lang="en-US" sz="2000" dirty="0"/>
              <a:t>Main libraries producing display and GUIs</a:t>
            </a:r>
          </a:p>
          <a:p>
            <a:pPr lvl="1" eaLnBrk="1" hangingPunct="1"/>
            <a:r>
              <a:rPr lang="en-US" sz="2000" dirty="0" err="1"/>
              <a:t>Drag'n'Drop</a:t>
            </a:r>
            <a:r>
              <a:rPr lang="en-US" sz="2000" dirty="0"/>
              <a:t>, I18N, Java 2D, Accessibility, …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Works above Abstract Window Toolkit (AWT) :</a:t>
            </a:r>
          </a:p>
          <a:p>
            <a:pPr lvl="1" eaLnBrk="1" hangingPunct="1"/>
            <a:r>
              <a:rPr lang="en-US" sz="2000" dirty="0"/>
              <a:t>Deal with native components</a:t>
            </a:r>
          </a:p>
          <a:p>
            <a:pPr lvl="1" eaLnBrk="1" hangingPunct="1"/>
            <a:r>
              <a:rPr lang="en-US" sz="2000" dirty="0"/>
              <a:t>Portability problems</a:t>
            </a:r>
          </a:p>
          <a:p>
            <a:pPr lvl="1" eaLnBrk="1" hangingPunct="1"/>
            <a:r>
              <a:rPr lang="en-US" sz="2000" dirty="0"/>
              <a:t>Always used in the lower levels of Swing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Menus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JMenuBar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A bar Containing all the … </a:t>
            </a:r>
            <a:r>
              <a:rPr lang="en-US" sz="3200" dirty="0" err="1"/>
              <a:t>JMenu</a:t>
            </a:r>
            <a:r>
              <a:rPr lang="en-US" sz="3200" dirty="0"/>
              <a:t>.</a:t>
            </a:r>
          </a:p>
          <a:p>
            <a:pPr eaLnBrk="1" hangingPunct="1"/>
            <a:r>
              <a:rPr lang="en-US" sz="3200" dirty="0"/>
              <a:t>Can be set to a </a:t>
            </a:r>
            <a:r>
              <a:rPr lang="en-US" sz="3200" dirty="0" err="1"/>
              <a:t>JFrame</a:t>
            </a:r>
            <a:r>
              <a:rPr lang="en-US" sz="3200" dirty="0"/>
              <a:t> :</a:t>
            </a:r>
          </a:p>
          <a:p>
            <a:pPr lvl="1" eaLnBrk="1" hangingPunct="1"/>
            <a:r>
              <a:rPr lang="en-US" sz="2800" dirty="0" err="1" smtClean="0"/>
              <a:t>myJFrame.setJMenuBar</a:t>
            </a:r>
            <a:r>
              <a:rPr lang="en-US" sz="2800" dirty="0" smtClean="0"/>
              <a:t>(</a:t>
            </a:r>
            <a:r>
              <a:rPr lang="en-US" sz="2800" dirty="0" err="1" smtClean="0"/>
              <a:t>JMenuBar</a:t>
            </a:r>
            <a:r>
              <a:rPr lang="en-US" sz="2800" dirty="0" smtClean="0"/>
              <a:t> </a:t>
            </a:r>
            <a:r>
              <a:rPr lang="en-US" sz="2800" dirty="0" err="1"/>
              <a:t>menuBar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3200" dirty="0"/>
              <a:t>Add menus to it :</a:t>
            </a:r>
          </a:p>
          <a:p>
            <a:pPr lvl="1" eaLnBrk="1" hangingPunct="1"/>
            <a:r>
              <a:rPr lang="en-US" sz="2800" dirty="0" err="1" smtClean="0"/>
              <a:t>myJMenuBar.add</a:t>
            </a:r>
            <a:r>
              <a:rPr lang="en-US" sz="2800" dirty="0" smtClean="0"/>
              <a:t>(</a:t>
            </a:r>
            <a:r>
              <a:rPr lang="en-US" sz="2800" dirty="0" err="1" smtClean="0"/>
              <a:t>JMenu</a:t>
            </a:r>
            <a:r>
              <a:rPr lang="en-US" sz="2800" dirty="0" smtClean="0"/>
              <a:t> </a:t>
            </a:r>
            <a:r>
              <a:rPr lang="en-US" sz="2800" dirty="0"/>
              <a:t>menu)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JMenu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Contains all the … </a:t>
            </a:r>
            <a:r>
              <a:rPr lang="en-US" sz="2400" dirty="0" err="1"/>
              <a:t>JMenuItems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Is contained in a </a:t>
            </a:r>
            <a:r>
              <a:rPr lang="en-US" sz="2400" dirty="0" err="1"/>
              <a:t>JMenuBar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Add item to a menu :</a:t>
            </a:r>
          </a:p>
          <a:p>
            <a:pPr lvl="1" eaLnBrk="1" hangingPunct="1"/>
            <a:r>
              <a:rPr lang="en-US" sz="2000" dirty="0" err="1" smtClean="0"/>
              <a:t>myJMenu.add</a:t>
            </a:r>
            <a:r>
              <a:rPr lang="en-US" sz="2000" dirty="0" smtClean="0"/>
              <a:t>(</a:t>
            </a:r>
            <a:r>
              <a:rPr lang="en-US" sz="2000" dirty="0" err="1" smtClean="0"/>
              <a:t>JMenuItem</a:t>
            </a:r>
            <a:r>
              <a:rPr lang="en-US" sz="2000" dirty="0" smtClean="0"/>
              <a:t> </a:t>
            </a:r>
            <a:r>
              <a:rPr lang="en-US" sz="2000" dirty="0"/>
              <a:t>item)</a:t>
            </a:r>
          </a:p>
          <a:p>
            <a:pPr eaLnBrk="1" hangingPunct="1"/>
            <a:r>
              <a:rPr lang="en-US" sz="2400" dirty="0"/>
              <a:t>Can have a shortcut :</a:t>
            </a:r>
          </a:p>
          <a:p>
            <a:pPr lvl="1" eaLnBrk="1" hangingPunct="1"/>
            <a:r>
              <a:rPr lang="en-US" sz="2000" dirty="0"/>
              <a:t>void </a:t>
            </a:r>
            <a:r>
              <a:rPr lang="en-US" sz="2000" dirty="0" err="1"/>
              <a:t>setMnemonic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mnemonic)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369668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JMenu</a:t>
            </a:r>
            <a:r>
              <a:rPr lang="en-GB" sz="1600" dirty="0"/>
              <a:t> menu = </a:t>
            </a:r>
            <a:r>
              <a:rPr lang="en-GB" sz="1600" b="1" dirty="0">
                <a:solidFill>
                  <a:srgbClr val="660066"/>
                </a:solidFill>
              </a:rPr>
              <a:t>new</a:t>
            </a:r>
            <a:r>
              <a:rPr lang="en-GB" sz="1600" dirty="0"/>
              <a:t> </a:t>
            </a:r>
            <a:r>
              <a:rPr lang="en-GB" sz="1600" dirty="0" err="1"/>
              <a:t>JMenu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"File"</a:t>
            </a:r>
            <a:r>
              <a:rPr lang="en-GB" sz="1600" dirty="0"/>
              <a:t>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339933"/>
                </a:solidFill>
              </a:rPr>
              <a:t>// keyboard shortcut: ALT+F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smtClean="0"/>
              <a:t>menu.setMnemonic</a:t>
            </a:r>
            <a:r>
              <a:rPr lang="en-GB" sz="1600" dirty="0" smtClean="0"/>
              <a:t>(</a:t>
            </a:r>
            <a:r>
              <a:rPr lang="en-GB" sz="1600" dirty="0" err="1" smtClean="0"/>
              <a:t>KeyEvent.VK_F</a:t>
            </a:r>
            <a:r>
              <a:rPr lang="en-GB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JMenuItem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An item for a menu.</a:t>
            </a:r>
          </a:p>
          <a:p>
            <a:pPr eaLnBrk="1" hangingPunct="1"/>
            <a:r>
              <a:rPr lang="en-US" dirty="0"/>
              <a:t>Works the same way as a </a:t>
            </a:r>
            <a:r>
              <a:rPr lang="en-US" dirty="0" err="1"/>
              <a:t>JButton</a:t>
            </a:r>
            <a:r>
              <a:rPr lang="en-US" dirty="0"/>
              <a:t> :</a:t>
            </a:r>
          </a:p>
          <a:p>
            <a:pPr lvl="1" eaLnBrk="1" hangingPunct="1"/>
            <a:r>
              <a:rPr lang="en-US" dirty="0"/>
              <a:t>Can have an </a:t>
            </a:r>
            <a:r>
              <a:rPr lang="en-US" dirty="0" err="1"/>
              <a:t>ActionCommand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Use an </a:t>
            </a:r>
            <a:r>
              <a:rPr lang="en-US" dirty="0" err="1"/>
              <a:t>ActionListener</a:t>
            </a:r>
            <a:r>
              <a:rPr lang="en-US" dirty="0"/>
              <a:t> for when the user click on it.</a:t>
            </a:r>
          </a:p>
          <a:p>
            <a:pPr eaLnBrk="1" hangingPunct="1"/>
            <a:r>
              <a:rPr lang="en-US" dirty="0"/>
              <a:t>Other kind exists :</a:t>
            </a:r>
          </a:p>
          <a:p>
            <a:pPr lvl="1" eaLnBrk="1" hangingPunct="1"/>
            <a:r>
              <a:rPr lang="en-US" dirty="0" err="1"/>
              <a:t>JRadioButtonMenuItem</a:t>
            </a:r>
            <a:r>
              <a:rPr lang="en-US" dirty="0"/>
              <a:t> :</a:t>
            </a:r>
          </a:p>
          <a:p>
            <a:pPr lvl="2" eaLnBrk="1" hangingPunct="1"/>
            <a:r>
              <a:rPr lang="en-US" sz="1800" dirty="0"/>
              <a:t>Works as </a:t>
            </a:r>
            <a:r>
              <a:rPr lang="en-US" sz="1800" dirty="0" err="1"/>
              <a:t>JRadioButton</a:t>
            </a:r>
            <a:r>
              <a:rPr lang="en-US" sz="1800" dirty="0"/>
              <a:t>.</a:t>
            </a:r>
          </a:p>
          <a:p>
            <a:pPr lvl="1" eaLnBrk="1" hangingPunct="1"/>
            <a:r>
              <a:rPr lang="en-US" dirty="0" err="1"/>
              <a:t>JCheckBoxMenuItem</a:t>
            </a:r>
            <a:r>
              <a:rPr lang="en-US" dirty="0"/>
              <a:t> :</a:t>
            </a:r>
          </a:p>
          <a:p>
            <a:pPr lvl="2" eaLnBrk="1" hangingPunct="1"/>
            <a:r>
              <a:rPr lang="en-US" sz="1800" dirty="0"/>
              <a:t>Works as </a:t>
            </a:r>
            <a:r>
              <a:rPr lang="en-US" sz="1800" dirty="0" err="1"/>
              <a:t>JCheckBox</a:t>
            </a:r>
            <a:r>
              <a:rPr lang="en-US" sz="1800" dirty="0"/>
              <a:t>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dirty="0" err="1"/>
              <a:t>JMenuBar</a:t>
            </a:r>
            <a:r>
              <a:rPr lang="en-US" sz="2400" dirty="0"/>
              <a:t> containing a </a:t>
            </a:r>
            <a:r>
              <a:rPr lang="en-US" sz="2400" dirty="0" err="1"/>
              <a:t>JMenu</a:t>
            </a:r>
            <a:r>
              <a:rPr lang="en-US" sz="2400" dirty="0"/>
              <a:t> 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6ca5d05a\Capture d’écran 2010-01-08 à 16.01.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065412"/>
            <a:ext cx="5180953" cy="2285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JPopupMenu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A contextual menu.</a:t>
            </a:r>
          </a:p>
          <a:p>
            <a:pPr eaLnBrk="1" hangingPunct="1"/>
            <a:r>
              <a:rPr lang="en-US" dirty="0"/>
              <a:t>Usually when the user performed a right-click somewhere.</a:t>
            </a:r>
          </a:p>
          <a:p>
            <a:pPr eaLnBrk="1" hangingPunct="1"/>
            <a:r>
              <a:rPr lang="en-US" dirty="0"/>
              <a:t>Can be filled with </a:t>
            </a:r>
            <a:r>
              <a:rPr lang="en-US" dirty="0" err="1"/>
              <a:t>JMenuItem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Like a </a:t>
            </a:r>
            <a:r>
              <a:rPr lang="en-US" dirty="0" err="1"/>
              <a:t>JMenu</a:t>
            </a:r>
            <a:r>
              <a:rPr lang="en-US" dirty="0"/>
              <a:t>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Exercise (1/2)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Create a </a:t>
            </a:r>
            <a:r>
              <a:rPr lang="en-US" sz="2400" dirty="0" err="1"/>
              <a:t>DashBoardFrame</a:t>
            </a:r>
            <a:r>
              <a:rPr lang="en-US" sz="2400" dirty="0"/>
              <a:t> class extending </a:t>
            </a:r>
            <a:r>
              <a:rPr lang="en-US" sz="2400" dirty="0" err="1"/>
              <a:t>JFrame</a:t>
            </a:r>
            <a:r>
              <a:rPr lang="en-US" sz="2400" dirty="0"/>
              <a:t> with :</a:t>
            </a:r>
          </a:p>
          <a:p>
            <a:pPr lvl="1" eaLnBrk="1" hangingPunct="1"/>
            <a:r>
              <a:rPr lang="en-US" sz="2000" dirty="0"/>
              <a:t>A size of 600 x 400.</a:t>
            </a:r>
          </a:p>
          <a:p>
            <a:pPr lvl="1" eaLnBrk="1" hangingPunct="1"/>
            <a:r>
              <a:rPr lang="en-US" sz="2000" dirty="0"/>
              <a:t>A title </a:t>
            </a:r>
            <a:r>
              <a:rPr lang="en-US" sz="2000" dirty="0" smtClean="0"/>
              <a:t>”Travel Agency– </a:t>
            </a:r>
            <a:r>
              <a:rPr lang="en-US" sz="2000" dirty="0"/>
              <a:t>Dashboard”.</a:t>
            </a:r>
          </a:p>
          <a:p>
            <a:pPr lvl="1" eaLnBrk="1" hangingPunct="1"/>
            <a:r>
              <a:rPr lang="en-US" sz="2000" dirty="0"/>
              <a:t>EXIT_ON_CLOSE as default close operation.</a:t>
            </a:r>
          </a:p>
          <a:p>
            <a:pPr lvl="1" eaLnBrk="1" hangingPunct="1"/>
            <a:r>
              <a:rPr lang="en-US" sz="2000" dirty="0"/>
              <a:t>A </a:t>
            </a:r>
            <a:r>
              <a:rPr lang="en-US" sz="2000" dirty="0" err="1"/>
              <a:t>JMenuBar</a:t>
            </a:r>
            <a:r>
              <a:rPr lang="en-US" sz="2000" dirty="0"/>
              <a:t> containing </a:t>
            </a:r>
            <a:r>
              <a:rPr lang="en-US" sz="2000" dirty="0" err="1"/>
              <a:t>JMenu</a:t>
            </a:r>
            <a:r>
              <a:rPr lang="en-US" sz="2000" dirty="0"/>
              <a:t> and </a:t>
            </a:r>
            <a:r>
              <a:rPr lang="en-US" sz="2000" dirty="0" err="1"/>
              <a:t>JMenuItems</a:t>
            </a:r>
            <a:r>
              <a:rPr lang="en-US" sz="2000" dirty="0"/>
              <a:t> as follow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Screen shot 2011-05-20 at 10.03.2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t="1434" r="33026" b="56637"/>
          <a:stretch/>
        </p:blipFill>
        <p:spPr>
          <a:xfrm>
            <a:off x="1968841" y="3073524"/>
            <a:ext cx="5051431" cy="216024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1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(2/</a:t>
            </a:r>
            <a:r>
              <a:rPr lang="en-US" dirty="0"/>
              <a:t>2)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Implement the Action Listeners of the </a:t>
            </a:r>
            <a:r>
              <a:rPr lang="en-US" sz="2400" dirty="0" err="1"/>
              <a:t>JMenuItems</a:t>
            </a:r>
            <a:r>
              <a:rPr lang="en-US" sz="2400" dirty="0"/>
              <a:t> to display the corresponding frame.</a:t>
            </a:r>
          </a:p>
          <a:p>
            <a:pPr eaLnBrk="1" hangingPunct="1"/>
            <a:r>
              <a:rPr lang="en-US" sz="2400" dirty="0"/>
              <a:t>Update </a:t>
            </a:r>
            <a:r>
              <a:rPr lang="en-US" sz="2400" dirty="0" err="1"/>
              <a:t>GuiLauncher</a:t>
            </a:r>
            <a:r>
              <a:rPr lang="en-US" sz="2400" dirty="0"/>
              <a:t> class and display only the Dashboard frame when the application start.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Menus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creen shot 2011-05-20 at 10.07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69468"/>
            <a:ext cx="3960440" cy="2633725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1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Listing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JComboBox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drop down list.</a:t>
            </a:r>
          </a:p>
          <a:p>
            <a:pPr eaLnBrk="1" hangingPunct="1"/>
            <a:r>
              <a:rPr lang="en-US" sz="2400" dirty="0"/>
              <a:t>Constructors :</a:t>
            </a:r>
          </a:p>
          <a:p>
            <a:pPr lvl="1" eaLnBrk="1" hangingPunct="1"/>
            <a:r>
              <a:rPr lang="en-US" sz="2000" dirty="0" err="1"/>
              <a:t>JComboBox</a:t>
            </a:r>
            <a:r>
              <a:rPr lang="en-US" sz="2000" dirty="0"/>
              <a:t>(Object[] items)</a:t>
            </a:r>
          </a:p>
          <a:p>
            <a:pPr lvl="1" eaLnBrk="1" hangingPunct="1"/>
            <a:r>
              <a:rPr lang="en-US" sz="2000" dirty="0" err="1"/>
              <a:t>JComboBox</a:t>
            </a:r>
            <a:r>
              <a:rPr lang="en-US" sz="2000" dirty="0"/>
              <a:t>(Vector&lt;?&gt; items)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getSelectedIndex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/>
              <a:t>Object </a:t>
            </a:r>
            <a:r>
              <a:rPr lang="en-US" sz="2000" dirty="0" err="1"/>
              <a:t>getSelectedItem</a:t>
            </a:r>
            <a:r>
              <a:rPr lang="en-US" sz="2000" dirty="0"/>
              <a:t>()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Note: the text displayed in the </a:t>
            </a:r>
            <a:r>
              <a:rPr lang="en-US" sz="2400" dirty="0" err="1"/>
              <a:t>JComboBox</a:t>
            </a:r>
            <a:r>
              <a:rPr lang="en-US" sz="2400" dirty="0"/>
              <a:t> is the </a:t>
            </a:r>
            <a:r>
              <a:rPr lang="en-US" sz="2400" dirty="0" err="1"/>
              <a:t>toString</a:t>
            </a:r>
            <a:r>
              <a:rPr lang="en-US" sz="2400" dirty="0"/>
              <a:t>() of the items.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ee2d17d9\Capture d’écran 2010-01-09 à 13.35.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285860"/>
            <a:ext cx="1600000" cy="1282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WYSIWYG Tools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b="1" dirty="0"/>
              <a:t>W</a:t>
            </a:r>
            <a:r>
              <a:rPr lang="en-US" sz="2400" dirty="0"/>
              <a:t>hat </a:t>
            </a:r>
            <a:r>
              <a:rPr lang="en-US" sz="2400" b="1" dirty="0"/>
              <a:t>Y</a:t>
            </a:r>
            <a:r>
              <a:rPr lang="en-US" sz="2400" dirty="0"/>
              <a:t>ou </a:t>
            </a:r>
            <a:r>
              <a:rPr lang="en-US" sz="2400" b="1" dirty="0"/>
              <a:t>S</a:t>
            </a:r>
            <a:r>
              <a:rPr lang="en-US" sz="2400" dirty="0"/>
              <a:t>ee </a:t>
            </a:r>
            <a:r>
              <a:rPr lang="en-US" sz="2400" b="1" dirty="0"/>
              <a:t>I</a:t>
            </a:r>
            <a:r>
              <a:rPr lang="en-US" sz="2400" dirty="0"/>
              <a:t>s </a:t>
            </a:r>
            <a:r>
              <a:rPr lang="en-US" sz="2400" b="1" dirty="0"/>
              <a:t>W</a:t>
            </a:r>
            <a:r>
              <a:rPr lang="en-US" sz="2400" dirty="0"/>
              <a:t>hat </a:t>
            </a:r>
            <a:r>
              <a:rPr lang="en-US" sz="2400" b="1" dirty="0"/>
              <a:t>Y</a:t>
            </a:r>
            <a:r>
              <a:rPr lang="en-US" sz="2400" dirty="0"/>
              <a:t>ou </a:t>
            </a:r>
            <a:r>
              <a:rPr lang="en-US" sz="2400" b="1" dirty="0" smtClean="0"/>
              <a:t>G</a:t>
            </a:r>
            <a:r>
              <a:rPr lang="en-US" sz="2400" dirty="0" smtClean="0"/>
              <a:t>et</a:t>
            </a:r>
            <a:endParaRPr lang="en-US" sz="2400" dirty="0"/>
          </a:p>
          <a:p>
            <a:pPr eaLnBrk="1" hangingPunct="1"/>
            <a:r>
              <a:rPr lang="en-US" sz="2400" dirty="0"/>
              <a:t>Allows to build GUIs by dragging </a:t>
            </a:r>
            <a:r>
              <a:rPr lang="en-US" sz="2400" dirty="0" smtClean="0"/>
              <a:t>components</a:t>
            </a:r>
            <a:endParaRPr lang="en-US" sz="2400" dirty="0"/>
          </a:p>
          <a:p>
            <a:pPr eaLnBrk="1" hangingPunct="1"/>
            <a:r>
              <a:rPr lang="en-US" sz="2400" dirty="0"/>
              <a:t>IDE provide their own plugins :</a:t>
            </a:r>
          </a:p>
          <a:p>
            <a:pPr lvl="1" eaLnBrk="1" hangingPunct="1"/>
            <a:r>
              <a:rPr lang="en-US" dirty="0"/>
              <a:t>Eclipse's one is </a:t>
            </a:r>
            <a:r>
              <a:rPr lang="en-US" dirty="0" err="1"/>
              <a:t>WindowBuilder</a:t>
            </a:r>
            <a:r>
              <a:rPr lang="en-US" dirty="0"/>
              <a:t>:</a:t>
            </a:r>
          </a:p>
          <a:p>
            <a:pPr lvl="2" eaLnBrk="1" hangingPunct="1"/>
            <a:r>
              <a:rPr lang="en-US" sz="1800" dirty="0"/>
              <a:t>http://</a:t>
            </a:r>
            <a:r>
              <a:rPr lang="en-US" sz="1800" dirty="0" err="1"/>
              <a:t>www.eclipse.org</a:t>
            </a:r>
            <a:r>
              <a:rPr lang="en-US" sz="1800" dirty="0"/>
              <a:t>/</a:t>
            </a:r>
            <a:r>
              <a:rPr lang="en-US" sz="1800" dirty="0" err="1"/>
              <a:t>windowbuilder</a:t>
            </a:r>
            <a:r>
              <a:rPr lang="en-US" sz="1800" dirty="0"/>
              <a:t>/</a:t>
            </a:r>
          </a:p>
          <a:p>
            <a:pPr lvl="1" eaLnBrk="1" hangingPunct="1"/>
            <a:r>
              <a:rPr lang="en-US" dirty="0" err="1"/>
              <a:t>NetBeans</a:t>
            </a:r>
            <a:r>
              <a:rPr lang="en-US" dirty="0"/>
              <a:t>' one Matisse :</a:t>
            </a:r>
          </a:p>
          <a:p>
            <a:pPr lvl="2" eaLnBrk="1" hangingPunct="1"/>
            <a:r>
              <a:rPr lang="en-US" sz="1800" dirty="0"/>
              <a:t>Integrated in the IDE</a:t>
            </a:r>
          </a:p>
          <a:p>
            <a:pPr lvl="1" eaLnBrk="1" hangingPunct="1"/>
            <a:r>
              <a:rPr lang="en-US" dirty="0" err="1"/>
              <a:t>IntelliJ’s</a:t>
            </a:r>
            <a:r>
              <a:rPr lang="en-US" dirty="0"/>
              <a:t> one Swing GUI Designer :</a:t>
            </a:r>
          </a:p>
          <a:p>
            <a:pPr lvl="2" eaLnBrk="1" hangingPunct="1"/>
            <a:r>
              <a:rPr lang="en-US" sz="1800" dirty="0"/>
              <a:t>Integrated in the IDE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JTable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Used to display data in an spread sheet.</a:t>
            </a:r>
          </a:p>
          <a:p>
            <a:pPr eaLnBrk="1" hangingPunct="1"/>
            <a:r>
              <a:rPr lang="en-US" sz="2400" dirty="0"/>
              <a:t>Use a model to arrange data presentation.</a:t>
            </a:r>
          </a:p>
          <a:p>
            <a:pPr eaLnBrk="1" hangingPunct="1"/>
            <a:r>
              <a:rPr lang="en-US" sz="2400" dirty="0"/>
              <a:t>Commonly placed in a </a:t>
            </a:r>
            <a:r>
              <a:rPr lang="en-US" sz="2400" dirty="0" err="1"/>
              <a:t>JScrollPane</a:t>
            </a:r>
            <a:r>
              <a:rPr lang="en-US" sz="2400" dirty="0"/>
              <a:t>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hierry\AppData\Local\Temp\VMwareDnD\e1994443\Capture d’écran 2010-01-09 à 14.32.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209428"/>
            <a:ext cx="6641270" cy="3339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Table model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000" dirty="0"/>
              <a:t>Main interface : </a:t>
            </a:r>
            <a:r>
              <a:rPr lang="en-US" sz="2000" dirty="0" err="1"/>
              <a:t>TableModel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/>
              <a:t>Main abstract class : </a:t>
            </a:r>
            <a:r>
              <a:rPr lang="en-US" sz="2000" dirty="0" err="1"/>
              <a:t>AbstractTableModel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/>
              <a:t>Main concrete class : </a:t>
            </a:r>
            <a:r>
              <a:rPr lang="en-US" sz="2000" dirty="0" err="1"/>
              <a:t>DefaultTableModel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/>
              <a:t>It manage each cell.</a:t>
            </a:r>
          </a:p>
          <a:p>
            <a:pPr lvl="1" eaLnBrk="1" hangingPunct="1"/>
            <a:r>
              <a:rPr lang="en-US" sz="1800" dirty="0"/>
              <a:t>Editable or not.</a:t>
            </a:r>
          </a:p>
          <a:p>
            <a:pPr eaLnBrk="1" hangingPunct="1"/>
            <a:r>
              <a:rPr lang="en-US" sz="2000" dirty="0"/>
              <a:t>The view is automatically managed !</a:t>
            </a:r>
          </a:p>
          <a:p>
            <a:pPr eaLnBrk="1" hangingPunct="1"/>
            <a:r>
              <a:rPr lang="en-US" sz="2000" dirty="0"/>
              <a:t>Usually you define your own model by extending the abstract class or implementing the interface :</a:t>
            </a:r>
          </a:p>
          <a:p>
            <a:pPr lvl="1" eaLnBrk="1" hangingPunct="1"/>
            <a:r>
              <a:rPr lang="en-US" sz="1800" dirty="0"/>
              <a:t>How many columns are displayed?</a:t>
            </a:r>
          </a:p>
          <a:p>
            <a:pPr lvl="1" eaLnBrk="1" hangingPunct="1"/>
            <a:r>
              <a:rPr lang="en-US" sz="1800" dirty="0"/>
              <a:t>How many rows?</a:t>
            </a:r>
          </a:p>
          <a:p>
            <a:pPr lvl="1" eaLnBrk="1" hangingPunct="1"/>
            <a:r>
              <a:rPr lang="en-US" sz="1800" dirty="0"/>
              <a:t>What are the text header of the table?</a:t>
            </a:r>
          </a:p>
          <a:p>
            <a:pPr lvl="1" eaLnBrk="1" hangingPunct="1"/>
            <a:r>
              <a:rPr lang="en-US" sz="1800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Table model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You can override some methods :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getColumnCount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Returns the number of columns you decide to display.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getRowCount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Returns the number of displayed row.</a:t>
            </a:r>
          </a:p>
          <a:p>
            <a:pPr lvl="1" eaLnBrk="1" hangingPunct="1"/>
            <a:r>
              <a:rPr lang="en-US" dirty="0"/>
              <a:t>String </a:t>
            </a:r>
            <a:r>
              <a:rPr lang="en-US" dirty="0" err="1"/>
              <a:t>getColumnName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col)</a:t>
            </a:r>
          </a:p>
          <a:p>
            <a:pPr lvl="2" eaLnBrk="1" hangingPunct="1"/>
            <a:r>
              <a:rPr lang="en-US" sz="1800" dirty="0"/>
              <a:t>Returns the header of the column col.</a:t>
            </a:r>
          </a:p>
          <a:p>
            <a:pPr lvl="2" eaLnBrk="1" hangingPunct="1"/>
            <a:r>
              <a:rPr lang="en-US" sz="1800" dirty="0"/>
              <a:t>First column has the index 0.</a:t>
            </a:r>
          </a:p>
          <a:p>
            <a:pPr lvl="1" eaLnBrk="1" hangingPunct="1"/>
            <a:r>
              <a:rPr lang="en-US" dirty="0"/>
              <a:t>Object </a:t>
            </a:r>
            <a:r>
              <a:rPr lang="en-US" dirty="0" err="1"/>
              <a:t>getValueAt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row, </a:t>
            </a:r>
            <a:r>
              <a:rPr lang="en-US" dirty="0" err="1"/>
              <a:t>int</a:t>
            </a:r>
            <a:r>
              <a:rPr lang="en-US" dirty="0"/>
              <a:t> col)</a:t>
            </a:r>
          </a:p>
          <a:p>
            <a:pPr lvl="2" eaLnBrk="1" hangingPunct="1"/>
            <a:r>
              <a:rPr lang="en-US" sz="1800" dirty="0"/>
              <a:t>Returns the value in the cell (row; col).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Table model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You can override some methods :</a:t>
            </a:r>
          </a:p>
          <a:p>
            <a:pPr lvl="1" eaLnBrk="1" hangingPunct="1"/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isCellEditable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row, </a:t>
            </a:r>
            <a:r>
              <a:rPr lang="en-US" sz="2800" dirty="0" err="1"/>
              <a:t>int</a:t>
            </a:r>
            <a:r>
              <a:rPr lang="en-US" sz="2800" dirty="0"/>
              <a:t> col)</a:t>
            </a:r>
          </a:p>
          <a:p>
            <a:pPr lvl="2" eaLnBrk="1" hangingPunct="1"/>
            <a:r>
              <a:rPr lang="en-US" dirty="0"/>
              <a:t>Specifies if the cell is editable by the user.</a:t>
            </a:r>
          </a:p>
          <a:p>
            <a:pPr lvl="1" eaLnBrk="1" hangingPunct="1"/>
            <a:r>
              <a:rPr lang="en-US" sz="2800" dirty="0"/>
              <a:t>void </a:t>
            </a:r>
            <a:r>
              <a:rPr lang="en-US" sz="2800" dirty="0" err="1"/>
              <a:t>setValueAt</a:t>
            </a:r>
            <a:r>
              <a:rPr lang="en-US" sz="2800" dirty="0"/>
              <a:t>(Object value, </a:t>
            </a:r>
            <a:r>
              <a:rPr lang="en-US" sz="2800" dirty="0" err="1"/>
              <a:t>int</a:t>
            </a:r>
            <a:r>
              <a:rPr lang="en-US" sz="2800" dirty="0"/>
              <a:t> row, </a:t>
            </a:r>
            <a:r>
              <a:rPr lang="en-US" sz="2800" dirty="0" err="1"/>
              <a:t>int</a:t>
            </a:r>
            <a:r>
              <a:rPr lang="en-US" sz="2800" dirty="0"/>
              <a:t> col)</a:t>
            </a:r>
          </a:p>
          <a:p>
            <a:pPr lvl="2" eaLnBrk="1" hangingPunct="1"/>
            <a:r>
              <a:rPr lang="en-US" dirty="0"/>
              <a:t>Set the new value at the cell (row; cell).</a:t>
            </a:r>
          </a:p>
          <a:p>
            <a:pPr lvl="2" eaLnBrk="1" hangingPunct="1"/>
            <a:r>
              <a:rPr lang="en-US" dirty="0"/>
              <a:t>Must be redefined if the cell is editable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Table model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89348"/>
            <a:ext cx="8640960" cy="3744416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b="1" dirty="0">
                <a:solidFill>
                  <a:srgbClr val="7F0055"/>
                </a:solidFill>
              </a:rPr>
              <a:t>public class </a:t>
            </a:r>
            <a:r>
              <a:rPr lang="en-GB" sz="1600" dirty="0" err="1"/>
              <a:t>MyModel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7F0055"/>
                </a:solidFill>
              </a:rPr>
              <a:t>extends</a:t>
            </a:r>
            <a:r>
              <a:rPr lang="en-GB" sz="1600" dirty="0"/>
              <a:t> </a:t>
            </a:r>
            <a:r>
              <a:rPr lang="en-GB" sz="1600" dirty="0" err="1"/>
              <a:t>AbstractTableModel</a:t>
            </a:r>
            <a:r>
              <a:rPr lang="en-GB" sz="1600" dirty="0"/>
              <a:t>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b="1" dirty="0">
                <a:solidFill>
                  <a:srgbClr val="7F0055"/>
                </a:solidFill>
              </a:rPr>
              <a:t>private</a:t>
            </a:r>
            <a:r>
              <a:rPr lang="en-GB" sz="1600" dirty="0"/>
              <a:t> List&lt;Person&gt; persons;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dirty="0">
                <a:solidFill>
                  <a:srgbClr val="479B8F"/>
                </a:solidFill>
              </a:rPr>
              <a:t>// ...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@Override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b="1" dirty="0">
                <a:solidFill>
                  <a:srgbClr val="7F0055"/>
                </a:solidFill>
              </a:rPr>
              <a:t>public 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b="1" dirty="0">
                <a:solidFill>
                  <a:srgbClr val="7F0055"/>
                </a:solidFill>
              </a:rPr>
              <a:t> </a:t>
            </a:r>
            <a:r>
              <a:rPr lang="en-GB" sz="1600" dirty="0" err="1"/>
              <a:t>getColumnCount</a:t>
            </a:r>
            <a:r>
              <a:rPr lang="en-GB" sz="1600" dirty="0"/>
              <a:t>()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return</a:t>
            </a:r>
            <a:r>
              <a:rPr lang="en-GB" sz="1600" dirty="0"/>
              <a:t> 4;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}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@Override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b="1" dirty="0">
                <a:solidFill>
                  <a:srgbClr val="7F0055"/>
                </a:solidFill>
              </a:rPr>
              <a:t>public 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b="1" dirty="0">
                <a:solidFill>
                  <a:srgbClr val="7F0055"/>
                </a:solidFill>
              </a:rPr>
              <a:t> </a:t>
            </a:r>
            <a:r>
              <a:rPr lang="en-GB" sz="1600" dirty="0" err="1"/>
              <a:t>getRowCount</a:t>
            </a:r>
            <a:r>
              <a:rPr lang="en-GB" sz="1600" dirty="0"/>
              <a:t>()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return</a:t>
            </a:r>
            <a:r>
              <a:rPr lang="en-GB" sz="1600" dirty="0"/>
              <a:t> </a:t>
            </a:r>
            <a:r>
              <a:rPr lang="en-GB" sz="1600" dirty="0" err="1"/>
              <a:t>getPersons</a:t>
            </a:r>
            <a:r>
              <a:rPr lang="en-GB" sz="1600" dirty="0"/>
              <a:t>().size();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}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@Override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b="1" dirty="0">
                <a:solidFill>
                  <a:srgbClr val="7F0055"/>
                </a:solidFill>
              </a:rPr>
              <a:t>public </a:t>
            </a:r>
            <a:r>
              <a:rPr lang="en-GB" sz="1600" b="1" dirty="0" err="1">
                <a:solidFill>
                  <a:srgbClr val="7F0055"/>
                </a:solidFill>
              </a:rPr>
              <a:t>boolean</a:t>
            </a:r>
            <a:r>
              <a:rPr lang="en-GB" sz="1600" b="1" dirty="0">
                <a:solidFill>
                  <a:srgbClr val="7F0055"/>
                </a:solidFill>
              </a:rPr>
              <a:t> </a:t>
            </a:r>
            <a:r>
              <a:rPr lang="en-GB" sz="1600" dirty="0" err="1"/>
              <a:t>isCellEditable</a:t>
            </a:r>
            <a:r>
              <a:rPr lang="en-GB" sz="1600" dirty="0"/>
              <a:t>(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dirty="0"/>
              <a:t> row, 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dirty="0"/>
              <a:t> col)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return false</a:t>
            </a:r>
            <a:r>
              <a:rPr lang="en-GB" sz="1600" dirty="0"/>
              <a:t>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} </a:t>
            </a:r>
            <a:r>
              <a:rPr lang="en-GB" sz="1600" dirty="0">
                <a:solidFill>
                  <a:srgbClr val="479B8F"/>
                </a:solidFill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Table model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17340"/>
            <a:ext cx="8640960" cy="3816424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>
                <a:solidFill>
                  <a:srgbClr val="479B8F"/>
                </a:solidFill>
              </a:rPr>
              <a:t>// ...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@Override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b="1" dirty="0">
                <a:solidFill>
                  <a:srgbClr val="7F0055"/>
                </a:solidFill>
              </a:rPr>
              <a:t>public</a:t>
            </a:r>
            <a:r>
              <a:rPr lang="en-GB" sz="1600" dirty="0"/>
              <a:t> String </a:t>
            </a:r>
            <a:r>
              <a:rPr lang="en-GB" sz="1600" dirty="0" err="1"/>
              <a:t>getColumnName</a:t>
            </a:r>
            <a:r>
              <a:rPr lang="en-GB" sz="1600" dirty="0"/>
              <a:t>(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dirty="0"/>
              <a:t> col)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if</a:t>
            </a:r>
            <a:r>
              <a:rPr lang="en-GB" sz="1600" dirty="0"/>
              <a:t>(col == 0) </a:t>
            </a:r>
            <a:r>
              <a:rPr lang="en-GB" sz="1600" b="1" dirty="0">
                <a:solidFill>
                  <a:srgbClr val="7F0055"/>
                </a:solidFill>
              </a:rPr>
              <a:t>return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"ID"</a:t>
            </a:r>
            <a:r>
              <a:rPr lang="en-GB" sz="1600" dirty="0"/>
              <a:t>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else if</a:t>
            </a:r>
            <a:r>
              <a:rPr lang="en-GB" sz="1600" dirty="0"/>
              <a:t>(col == 1) </a:t>
            </a:r>
            <a:r>
              <a:rPr lang="en-GB" sz="1600" b="1" dirty="0">
                <a:solidFill>
                  <a:srgbClr val="7F0055"/>
                </a:solidFill>
              </a:rPr>
              <a:t>return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00FF"/>
                </a:solidFill>
              </a:rPr>
              <a:t>"</a:t>
            </a:r>
            <a:r>
              <a:rPr lang="en-GB" sz="1600" dirty="0" err="1">
                <a:solidFill>
                  <a:srgbClr val="0000FF"/>
                </a:solidFill>
              </a:rPr>
              <a:t>Firstname</a:t>
            </a:r>
            <a:r>
              <a:rPr lang="en-GB" sz="1600" dirty="0">
                <a:solidFill>
                  <a:srgbClr val="0000FF"/>
                </a:solidFill>
              </a:rPr>
              <a:t>"</a:t>
            </a:r>
            <a:r>
              <a:rPr lang="en-GB" sz="1600" dirty="0"/>
              <a:t>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479B8F"/>
                </a:solidFill>
              </a:rPr>
              <a:t>// ...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}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@Override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</a:t>
            </a:r>
            <a:r>
              <a:rPr lang="en-GB" sz="1600" b="1" dirty="0">
                <a:solidFill>
                  <a:srgbClr val="7F0055"/>
                </a:solidFill>
              </a:rPr>
              <a:t>public</a:t>
            </a:r>
            <a:r>
              <a:rPr lang="en-GB" sz="1600" dirty="0"/>
              <a:t> Object </a:t>
            </a:r>
            <a:r>
              <a:rPr lang="en-GB" sz="1600" dirty="0" err="1"/>
              <a:t>getValueAt</a:t>
            </a:r>
            <a:r>
              <a:rPr lang="en-GB" sz="1600" dirty="0"/>
              <a:t>(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dirty="0"/>
              <a:t> row, </a:t>
            </a:r>
            <a:r>
              <a:rPr lang="en-GB" sz="1600" b="1" dirty="0" err="1">
                <a:solidFill>
                  <a:srgbClr val="7F0055"/>
                </a:solidFill>
              </a:rPr>
              <a:t>int</a:t>
            </a:r>
            <a:r>
              <a:rPr lang="en-GB" sz="1600" dirty="0"/>
              <a:t> col) {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Person p = </a:t>
            </a:r>
            <a:r>
              <a:rPr lang="en-GB" sz="1600" dirty="0" err="1"/>
              <a:t>getPersons</a:t>
            </a:r>
            <a:r>
              <a:rPr lang="en-GB" sz="1600" dirty="0"/>
              <a:t>(row);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if</a:t>
            </a:r>
            <a:r>
              <a:rPr lang="en-GB" sz="1600" dirty="0"/>
              <a:t>(col == 0) </a:t>
            </a:r>
            <a:r>
              <a:rPr lang="en-GB" sz="1600" b="1" dirty="0">
                <a:solidFill>
                  <a:srgbClr val="7F0055"/>
                </a:solidFill>
              </a:rPr>
              <a:t>return</a:t>
            </a:r>
            <a:r>
              <a:rPr lang="en-GB" sz="1600" dirty="0"/>
              <a:t> </a:t>
            </a:r>
            <a:r>
              <a:rPr lang="en-GB" sz="1600" dirty="0" err="1"/>
              <a:t>p.getId</a:t>
            </a:r>
            <a:r>
              <a:rPr lang="en-GB" sz="1600" dirty="0"/>
              <a:t>();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b="1" dirty="0">
                <a:solidFill>
                  <a:srgbClr val="7F0055"/>
                </a:solidFill>
              </a:rPr>
              <a:t>else if</a:t>
            </a:r>
            <a:r>
              <a:rPr lang="en-GB" sz="1600" dirty="0"/>
              <a:t>(col == 1) </a:t>
            </a:r>
            <a:r>
              <a:rPr lang="en-GB" sz="1600" b="1" dirty="0">
                <a:solidFill>
                  <a:srgbClr val="7F0055"/>
                </a:solidFill>
              </a:rPr>
              <a:t>return</a:t>
            </a:r>
            <a:r>
              <a:rPr lang="en-GB" sz="1600" dirty="0"/>
              <a:t> </a:t>
            </a:r>
            <a:r>
              <a:rPr lang="en-GB" sz="1600" dirty="0" err="1"/>
              <a:t>p.getFirstname</a:t>
            </a:r>
            <a:r>
              <a:rPr lang="en-GB" sz="1600" dirty="0"/>
              <a:t>();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	</a:t>
            </a:r>
            <a:r>
              <a:rPr lang="en-GB" sz="1600" dirty="0">
                <a:solidFill>
                  <a:srgbClr val="479B8F"/>
                </a:solidFill>
              </a:rPr>
              <a:t>// ...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}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Table model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/>
              <a:t>If you want to update the view …</a:t>
            </a:r>
          </a:p>
          <a:p>
            <a:pPr lvl="1" eaLnBrk="1" hangingPunct="1"/>
            <a:r>
              <a:rPr lang="en-US" dirty="0"/>
              <a:t>When a line is added/removed.</a:t>
            </a:r>
          </a:p>
          <a:p>
            <a:pPr lvl="1" eaLnBrk="1" hangingPunct="1"/>
            <a:r>
              <a:rPr lang="en-US" dirty="0"/>
              <a:t>When data is updated.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… call the method </a:t>
            </a:r>
            <a:r>
              <a:rPr lang="en-US" dirty="0" err="1"/>
              <a:t>fireTableDataChanged</a:t>
            </a:r>
            <a:r>
              <a:rPr lang="en-US" dirty="0"/>
              <a:t>()</a:t>
            </a:r>
          </a:p>
          <a:p>
            <a:pPr eaLnBrk="1" hangingPunct="1"/>
            <a:r>
              <a:rPr lang="en-US" dirty="0"/>
              <a:t>The view will refresh itself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JList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13284"/>
            <a:ext cx="8280920" cy="4302695"/>
          </a:xfrm>
        </p:spPr>
        <p:txBody>
          <a:bodyPr/>
          <a:lstStyle/>
          <a:p>
            <a:pPr eaLnBrk="1" hangingPunct="1"/>
            <a:r>
              <a:rPr lang="en-US" sz="2400" dirty="0"/>
              <a:t>A simple list.</a:t>
            </a:r>
          </a:p>
          <a:p>
            <a:pPr eaLnBrk="1" hangingPunct="1"/>
            <a:r>
              <a:rPr lang="en-US" sz="2400" dirty="0"/>
              <a:t>Can have multi selection.</a:t>
            </a:r>
          </a:p>
          <a:p>
            <a:pPr eaLnBrk="1" hangingPunct="1"/>
            <a:r>
              <a:rPr lang="en-US" sz="2400" dirty="0"/>
              <a:t>Can also have a model.</a:t>
            </a:r>
          </a:p>
          <a:p>
            <a:pPr eaLnBrk="1" hangingPunct="1"/>
            <a:r>
              <a:rPr lang="en-US" sz="2400" dirty="0"/>
              <a:t>Constructors :</a:t>
            </a:r>
          </a:p>
          <a:p>
            <a:pPr lvl="1" eaLnBrk="1" hangingPunct="1"/>
            <a:r>
              <a:rPr lang="en-US" sz="2000" dirty="0" err="1"/>
              <a:t>JList</a:t>
            </a:r>
            <a:r>
              <a:rPr lang="en-US" sz="2000" dirty="0"/>
              <a:t>(Object[] items)</a:t>
            </a:r>
          </a:p>
          <a:p>
            <a:pPr lvl="1" eaLnBrk="1" hangingPunct="1"/>
            <a:r>
              <a:rPr lang="en-US" sz="2000" dirty="0" err="1"/>
              <a:t>JList</a:t>
            </a:r>
            <a:r>
              <a:rPr lang="en-US" sz="2000" dirty="0"/>
              <a:t>(Vector&lt;?&gt; items)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getSelectedIndex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[] </a:t>
            </a:r>
            <a:r>
              <a:rPr lang="en-US" sz="2000" dirty="0" err="1"/>
              <a:t>getSelectedIndices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/>
              <a:t>Object </a:t>
            </a:r>
            <a:r>
              <a:rPr lang="en-US" sz="2000" dirty="0" err="1"/>
              <a:t>getSelectedValue</a:t>
            </a:r>
            <a:r>
              <a:rPr lang="en-US" sz="2000" dirty="0"/>
              <a:t>()</a:t>
            </a:r>
          </a:p>
          <a:p>
            <a:pPr lvl="1" eaLnBrk="1" hangingPunct="1"/>
            <a:r>
              <a:rPr lang="en-US" sz="2000" dirty="0"/>
              <a:t>Object[] </a:t>
            </a:r>
            <a:r>
              <a:rPr lang="en-US" sz="2000" dirty="0" err="1"/>
              <a:t>getSelectedValues</a:t>
            </a:r>
            <a:r>
              <a:rPr lang="en-US" sz="2000" dirty="0"/>
              <a:t>()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erry\AppData\Local\Temp\VMwareDnD\2fe455ad\Capture d’écran 2010-01-09 à 15.08.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1214422"/>
            <a:ext cx="2361905" cy="1384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JTree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Like an explorer.</a:t>
            </a:r>
          </a:p>
          <a:p>
            <a:pPr eaLnBrk="1" hangingPunct="1"/>
            <a:r>
              <a:rPr lang="en-US" sz="2400" dirty="0"/>
              <a:t>Composed of nodes and leafs.</a:t>
            </a:r>
          </a:p>
          <a:p>
            <a:pPr eaLnBrk="1" hangingPunct="1"/>
            <a:r>
              <a:rPr lang="en-US" sz="2400" dirty="0"/>
              <a:t>Contains </a:t>
            </a:r>
            <a:r>
              <a:rPr lang="en-US" sz="2400" dirty="0" err="1"/>
              <a:t>MutableTreeNode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For nodes.</a:t>
            </a:r>
          </a:p>
          <a:p>
            <a:pPr lvl="1" eaLnBrk="1" hangingPunct="1"/>
            <a:r>
              <a:rPr lang="en-US" sz="2000" dirty="0"/>
              <a:t>For leafs.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3001516"/>
            <a:ext cx="8640960" cy="216024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DefaultMutableTreeNode</a:t>
            </a:r>
            <a:r>
              <a:rPr lang="en-GB" sz="1600" dirty="0"/>
              <a:t> root = </a:t>
            </a:r>
            <a:r>
              <a:rPr lang="en-GB" sz="1600" b="1" dirty="0">
                <a:solidFill>
                  <a:srgbClr val="7F0055"/>
                </a:solidFill>
              </a:rPr>
              <a:t>new </a:t>
            </a:r>
            <a:r>
              <a:rPr lang="en-GB" sz="1600" dirty="0" err="1"/>
              <a:t>DefaultMutableTreeNode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"Root"</a:t>
            </a:r>
            <a:r>
              <a:rPr lang="en-GB" sz="1600" dirty="0"/>
              <a:t>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root.add</a:t>
            </a:r>
            <a:r>
              <a:rPr lang="en-GB" sz="1600" dirty="0"/>
              <a:t>(</a:t>
            </a:r>
            <a:r>
              <a:rPr lang="en-GB" sz="1600" b="1" dirty="0">
                <a:solidFill>
                  <a:srgbClr val="7F0055"/>
                </a:solidFill>
              </a:rPr>
              <a:t>new</a:t>
            </a:r>
            <a:r>
              <a:rPr lang="en-GB" sz="1600" dirty="0"/>
              <a:t> </a:t>
            </a:r>
            <a:r>
              <a:rPr lang="en-GB" sz="1600" dirty="0" err="1"/>
              <a:t>DefaultMutableTreeNode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"Leaf"</a:t>
            </a:r>
            <a:r>
              <a:rPr lang="en-GB" sz="1600" dirty="0"/>
              <a:t>));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DefaultMutableTreeNode</a:t>
            </a:r>
            <a:r>
              <a:rPr lang="en-GB" sz="1600" dirty="0"/>
              <a:t> node = </a:t>
            </a:r>
            <a:r>
              <a:rPr lang="en-GB" sz="1600" b="1" dirty="0">
                <a:solidFill>
                  <a:srgbClr val="7F0055"/>
                </a:solidFill>
              </a:rPr>
              <a:t>new </a:t>
            </a:r>
            <a:r>
              <a:rPr lang="en-GB" sz="1600" dirty="0" err="1"/>
              <a:t>DefaultMutableTreeNode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"Node"</a:t>
            </a:r>
            <a:r>
              <a:rPr lang="en-GB" sz="1600" dirty="0"/>
              <a:t>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node.add</a:t>
            </a:r>
            <a:r>
              <a:rPr lang="en-GB" sz="1600" dirty="0"/>
              <a:t>(</a:t>
            </a:r>
            <a:r>
              <a:rPr lang="en-GB" sz="1600" b="1" dirty="0">
                <a:solidFill>
                  <a:srgbClr val="7F0055"/>
                </a:solidFill>
              </a:rPr>
              <a:t>new</a:t>
            </a:r>
            <a:r>
              <a:rPr lang="en-GB" sz="1600" dirty="0"/>
              <a:t> </a:t>
            </a:r>
            <a:r>
              <a:rPr lang="en-GB" sz="1600" dirty="0" err="1"/>
              <a:t>DefaultMutableTreeNode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"Another leaf"</a:t>
            </a:r>
            <a:r>
              <a:rPr lang="en-GB" sz="1600" dirty="0"/>
              <a:t>));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node.add</a:t>
            </a:r>
            <a:r>
              <a:rPr lang="en-GB" sz="1600" dirty="0"/>
              <a:t>(</a:t>
            </a:r>
            <a:r>
              <a:rPr lang="en-GB" sz="1600" b="1" dirty="0">
                <a:solidFill>
                  <a:srgbClr val="7F0055"/>
                </a:solidFill>
              </a:rPr>
              <a:t>new</a:t>
            </a:r>
            <a:r>
              <a:rPr lang="en-GB" sz="1600" dirty="0"/>
              <a:t> </a:t>
            </a:r>
            <a:r>
              <a:rPr lang="en-GB" sz="1600" dirty="0" err="1"/>
              <a:t>DefaultMutableTreeNode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"One more leaf..."</a:t>
            </a:r>
            <a:r>
              <a:rPr lang="en-GB" sz="1600" dirty="0"/>
              <a:t>));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600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root.add</a:t>
            </a:r>
            <a:r>
              <a:rPr lang="en-GB" sz="1600" dirty="0"/>
              <a:t>(node);</a:t>
            </a:r>
          </a:p>
        </p:txBody>
      </p:sp>
      <p:pic>
        <p:nvPicPr>
          <p:cNvPr id="8" name="Picture 2" descr="C:\Users\Thierry\AppData\Local\Temp\VMwareDnD\27e44db0\Capture d’écran 2010-01-09 à 15.44.5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913284"/>
            <a:ext cx="2120635" cy="1219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JTree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Retrieve the selection 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Useful methods on a </a:t>
            </a:r>
            <a:r>
              <a:rPr lang="en-US" sz="2400" dirty="0" err="1"/>
              <a:t>DefaultMutableTreeNode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isLeaf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Indicates </a:t>
            </a:r>
            <a:r>
              <a:rPr lang="en-US" sz="1800" dirty="0" err="1"/>
              <a:t>wether</a:t>
            </a:r>
            <a:r>
              <a:rPr lang="en-US" sz="1800" dirty="0"/>
              <a:t> the node is a leaf or not.</a:t>
            </a:r>
          </a:p>
          <a:p>
            <a:pPr lvl="1" eaLnBrk="1" hangingPunct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Indicates if the node is the root one of the tree.</a:t>
            </a:r>
          </a:p>
          <a:p>
            <a:pPr lvl="1" eaLnBrk="1" hangingPunct="1"/>
            <a:r>
              <a:rPr lang="en-US" dirty="0" err="1"/>
              <a:t>TreeNode</a:t>
            </a:r>
            <a:r>
              <a:rPr lang="en-US" dirty="0"/>
              <a:t>[] </a:t>
            </a:r>
            <a:r>
              <a:rPr lang="en-US" dirty="0" err="1"/>
              <a:t>getPath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Get the path from to root to go to the node.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489348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DefaultMutableTreeNode</a:t>
            </a:r>
            <a:r>
              <a:rPr lang="en-GB" sz="1600" dirty="0"/>
              <a:t> node = 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		(</a:t>
            </a:r>
            <a:r>
              <a:rPr lang="en-GB" sz="1600" dirty="0" err="1"/>
              <a:t>DefaultMutableTreeNode</a:t>
            </a:r>
            <a:r>
              <a:rPr lang="en-GB" sz="1600" dirty="0"/>
              <a:t>) </a:t>
            </a:r>
            <a:r>
              <a:rPr lang="en-GB" sz="1600" dirty="0" err="1"/>
              <a:t>getLastSelectedPathComponent</a:t>
            </a:r>
            <a:r>
              <a:rPr lang="en-GB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318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Architecture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hierry\AppData\Local\Temp\VMwareDnD\6ea49c78\n1246208914_166754_596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921396"/>
            <a:ext cx="3347497" cy="2499755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1545804" y="928670"/>
            <a:ext cx="28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Window</a:t>
            </a:r>
            <a:r>
              <a:rPr lang="fr-FR" b="1" dirty="0" smtClean="0"/>
              <a:t>, main container</a:t>
            </a:r>
          </a:p>
          <a:p>
            <a:pPr algn="ctr"/>
            <a:r>
              <a:rPr lang="fr-FR" b="1" dirty="0" smtClean="0"/>
              <a:t>(</a:t>
            </a:r>
            <a:r>
              <a:rPr lang="fr-FR" b="1" dirty="0" err="1" smtClean="0"/>
              <a:t>JFrame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67544" y="4441676"/>
            <a:ext cx="235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Window's</a:t>
            </a:r>
            <a:r>
              <a:rPr lang="fr-FR" b="1" dirty="0" smtClean="0"/>
              <a:t> container</a:t>
            </a:r>
          </a:p>
          <a:p>
            <a:pPr algn="ctr"/>
            <a:r>
              <a:rPr lang="fr-FR" b="1" dirty="0" smtClean="0"/>
              <a:t>(</a:t>
            </a:r>
            <a:r>
              <a:rPr lang="fr-FR" b="1" dirty="0" err="1" smtClean="0"/>
              <a:t>JPanel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290939" y="3073524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Buttons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JButton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948264" y="27134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JProgressBar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7164288" y="177738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JCheckBox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164288" y="22814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JRadioButton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429256" y="4873724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JTabbedPane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236296" y="35055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JSlider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28" idx="3"/>
            <a:endCxn id="27" idx="0"/>
          </p:cNvCxnSpPr>
          <p:nvPr/>
        </p:nvCxnSpPr>
        <p:spPr bwMode="auto">
          <a:xfrm>
            <a:off x="4374400" y="1251836"/>
            <a:ext cx="359181" cy="669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Connecteur droit avec flèche 36"/>
          <p:cNvCxnSpPr/>
          <p:nvPr/>
        </p:nvCxnSpPr>
        <p:spPr bwMode="auto">
          <a:xfrm flipV="1">
            <a:off x="2537009" y="3217540"/>
            <a:ext cx="450815" cy="1769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onnecteur droit avec flèche 37"/>
          <p:cNvCxnSpPr/>
          <p:nvPr/>
        </p:nvCxnSpPr>
        <p:spPr bwMode="auto">
          <a:xfrm rot="10800000" flipV="1">
            <a:off x="6012160" y="2065412"/>
            <a:ext cx="928694" cy="172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onnecteur droit avec flèche 38"/>
          <p:cNvCxnSpPr>
            <a:stCxn id="33" idx="1"/>
          </p:cNvCxnSpPr>
          <p:nvPr/>
        </p:nvCxnSpPr>
        <p:spPr bwMode="auto">
          <a:xfrm flipH="1" flipV="1">
            <a:off x="5724128" y="2425452"/>
            <a:ext cx="1440160" cy="40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857224" y="200024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JComboBox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40" idx="2"/>
          </p:cNvCxnSpPr>
          <p:nvPr/>
        </p:nvCxnSpPr>
        <p:spPr bwMode="auto">
          <a:xfrm rot="16200000" flipH="1">
            <a:off x="2438096" y="1509410"/>
            <a:ext cx="559362" cy="227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necteur droit avec flèche 41"/>
          <p:cNvCxnSpPr/>
          <p:nvPr/>
        </p:nvCxnSpPr>
        <p:spPr bwMode="auto">
          <a:xfrm rot="10800000">
            <a:off x="5436096" y="3145532"/>
            <a:ext cx="1643074" cy="541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Connecteur droit avec flèche 42"/>
          <p:cNvCxnSpPr/>
          <p:nvPr/>
        </p:nvCxnSpPr>
        <p:spPr bwMode="auto">
          <a:xfrm rot="16200000" flipV="1">
            <a:off x="5393537" y="4261372"/>
            <a:ext cx="714380" cy="642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necteur droit avec flèche 46"/>
          <p:cNvCxnSpPr/>
          <p:nvPr/>
        </p:nvCxnSpPr>
        <p:spPr bwMode="auto">
          <a:xfrm flipH="1" flipV="1">
            <a:off x="5580112" y="2857500"/>
            <a:ext cx="1440160" cy="40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11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Exercises (1/4)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Update </a:t>
            </a:r>
            <a:r>
              <a:rPr lang="en-US" sz="3200" dirty="0" err="1"/>
              <a:t>DashBoardFrame</a:t>
            </a:r>
            <a:r>
              <a:rPr lang="en-US" sz="3200" dirty="0"/>
              <a:t> :</a:t>
            </a:r>
          </a:p>
          <a:p>
            <a:pPr eaLnBrk="1" hangingPunct="1"/>
            <a:endParaRPr lang="en-US" sz="3200" dirty="0"/>
          </a:p>
          <a:p>
            <a:pPr lvl="1" eaLnBrk="1" hangingPunct="1"/>
            <a:r>
              <a:rPr lang="en-US" sz="2800" dirty="0"/>
              <a:t>Add a </a:t>
            </a:r>
            <a:r>
              <a:rPr lang="en-US" sz="2800" dirty="0" err="1"/>
              <a:t>JTable</a:t>
            </a:r>
            <a:r>
              <a:rPr lang="en-US" sz="2800" dirty="0"/>
              <a:t> component to your frame to display the list of all the Trips in Database.</a:t>
            </a:r>
          </a:p>
          <a:p>
            <a:pPr lvl="2" eaLnBrk="1" hangingPunct="1"/>
            <a:r>
              <a:rPr lang="en-US" dirty="0"/>
              <a:t>Use a custom </a:t>
            </a:r>
            <a:r>
              <a:rPr lang="en-US" dirty="0" err="1"/>
              <a:t>TableModel</a:t>
            </a:r>
            <a:r>
              <a:rPr lang="en-US" dirty="0"/>
              <a:t>…</a:t>
            </a:r>
          </a:p>
          <a:p>
            <a:pPr eaLnBrk="1" hangingPunct="1"/>
            <a:endParaRPr lang="en-US" sz="3200" dirty="0"/>
          </a:p>
          <a:p>
            <a:pPr lvl="1" eaLnBrk="1" hangingPunct="1"/>
            <a:r>
              <a:rPr lang="en-US" sz="2800" dirty="0"/>
              <a:t>Allow the user to sort the table by a column.</a:t>
            </a:r>
            <a:endParaRPr lang="en-US" sz="2800" dirty="0" smtClean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Exercises (2/4)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creen shot 2011-05-20 at 10.27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53244"/>
            <a:ext cx="7560840" cy="53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Exercises (3/4)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If you have time </a:t>
            </a:r>
            <a:r>
              <a:rPr lang="en-US" sz="3200" dirty="0" smtClean="0"/>
              <a:t>:</a:t>
            </a:r>
            <a:endParaRPr lang="en-US" sz="3200" dirty="0"/>
          </a:p>
          <a:p>
            <a:pPr lvl="1" eaLnBrk="1" hangingPunct="1"/>
            <a:r>
              <a:rPr lang="en-US" sz="2800" dirty="0"/>
              <a:t>Add two </a:t>
            </a:r>
            <a:r>
              <a:rPr lang="en-US" sz="2800" dirty="0" err="1"/>
              <a:t>ComboBox</a:t>
            </a:r>
            <a:r>
              <a:rPr lang="en-US" sz="2800" dirty="0"/>
              <a:t> to the NORTH of the frame to filter the </a:t>
            </a:r>
            <a:r>
              <a:rPr lang="en-US" sz="2800" dirty="0" err="1"/>
              <a:t>JTable</a:t>
            </a:r>
            <a:r>
              <a:rPr lang="en-US" sz="2800" dirty="0"/>
              <a:t> by departure and destination places.</a:t>
            </a:r>
          </a:p>
          <a:p>
            <a:pPr eaLnBrk="1" hangingPunct="1"/>
            <a:endParaRPr lang="en-US" sz="3200" dirty="0"/>
          </a:p>
          <a:p>
            <a:pPr lvl="1" eaLnBrk="1" hangingPunct="1"/>
            <a:r>
              <a:rPr lang="en-US" sz="2800" dirty="0"/>
              <a:t>To do that :</a:t>
            </a:r>
          </a:p>
          <a:p>
            <a:pPr lvl="2" eaLnBrk="1" hangingPunct="1"/>
            <a:r>
              <a:rPr lang="en-US" dirty="0"/>
              <a:t>Add Item Listeners to the Combo Box.</a:t>
            </a:r>
          </a:p>
          <a:p>
            <a:pPr lvl="2" eaLnBrk="1" hangingPunct="1"/>
            <a:r>
              <a:rPr lang="en-US" dirty="0"/>
              <a:t>Use </a:t>
            </a:r>
            <a:r>
              <a:rPr lang="en-US" dirty="0" err="1"/>
              <a:t>RowFilter</a:t>
            </a:r>
            <a:r>
              <a:rPr lang="en-US" dirty="0"/>
              <a:t> class on your </a:t>
            </a:r>
            <a:r>
              <a:rPr lang="en-US" dirty="0" err="1"/>
              <a:t>JTable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Exercises (4/4)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Listing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Screen shot 2011-05-20 at 10.34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5252"/>
            <a:ext cx="740803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Painting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We saw how to create simple Frame with Swing components.</a:t>
            </a:r>
          </a:p>
          <a:p>
            <a:pPr eaLnBrk="1" hangingPunct="1"/>
            <a:r>
              <a:rPr lang="en-US" sz="2400" dirty="0"/>
              <a:t>But how develop your own components ? How develop some custom shapes inside a Swing Frame ?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Thanks to a </a:t>
            </a:r>
            <a:r>
              <a:rPr lang="en-US" sz="2400" dirty="0" err="1"/>
              <a:t>JComponent</a:t>
            </a:r>
            <a:r>
              <a:rPr lang="en-US" sz="2400" dirty="0"/>
              <a:t> method you can override :</a:t>
            </a:r>
          </a:p>
          <a:p>
            <a:pPr lvl="1" eaLnBrk="1" hangingPunct="1"/>
            <a:r>
              <a:rPr lang="en-US" sz="2000" dirty="0"/>
              <a:t>void </a:t>
            </a:r>
            <a:r>
              <a:rPr lang="en-US" sz="2000" dirty="0" err="1"/>
              <a:t>paintComponent</a:t>
            </a:r>
            <a:r>
              <a:rPr lang="en-US" sz="2000" dirty="0"/>
              <a:t>(Graphics g)</a:t>
            </a:r>
          </a:p>
          <a:p>
            <a:pPr eaLnBrk="1" hangingPunct="1"/>
            <a:r>
              <a:rPr lang="en-US" sz="2400" dirty="0"/>
              <a:t>Commonly, we draw inside a pane as </a:t>
            </a:r>
            <a:r>
              <a:rPr lang="en-US" sz="2400" dirty="0" err="1"/>
              <a:t>JPanel</a:t>
            </a:r>
            <a:r>
              <a:rPr lang="en-US" sz="2400" dirty="0"/>
              <a:t>.</a:t>
            </a:r>
          </a:p>
          <a:p>
            <a:pPr lvl="1" eaLnBrk="1" hangingPunct="1"/>
            <a:r>
              <a:rPr lang="en-US" sz="2000" dirty="0"/>
              <a:t>And override the method to define the custom shapes to draw.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60" y="4297660"/>
            <a:ext cx="10795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Graphics 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Graphics object encapsulates state information needed for the basic rendering operations that Java supports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/>
            <a:r>
              <a:rPr lang="en-US" dirty="0"/>
              <a:t>How to get one ?</a:t>
            </a:r>
          </a:p>
          <a:p>
            <a:pPr lvl="1" eaLnBrk="1" hangingPunct="1"/>
            <a:r>
              <a:rPr lang="en-US" dirty="0"/>
              <a:t>Implicitly as a parameter of the method :</a:t>
            </a:r>
          </a:p>
          <a:p>
            <a:pPr lvl="2" eaLnBrk="1" hangingPunct="1"/>
            <a:r>
              <a:rPr lang="en-US" sz="1800" dirty="0"/>
              <a:t>void </a:t>
            </a:r>
            <a:r>
              <a:rPr lang="en-US" sz="1800" dirty="0" err="1"/>
              <a:t>paintComponent</a:t>
            </a:r>
            <a:r>
              <a:rPr lang="en-US" sz="1800" dirty="0"/>
              <a:t> (Graphics)</a:t>
            </a:r>
          </a:p>
          <a:p>
            <a:pPr lvl="1" eaLnBrk="1" hangingPunct="1"/>
            <a:r>
              <a:rPr lang="en-US" dirty="0"/>
              <a:t>Explicitly thanks to the </a:t>
            </a:r>
            <a:r>
              <a:rPr lang="en-US" dirty="0" err="1"/>
              <a:t>JComponent</a:t>
            </a:r>
            <a:r>
              <a:rPr lang="en-US" dirty="0"/>
              <a:t> method :</a:t>
            </a:r>
          </a:p>
          <a:p>
            <a:pPr lvl="2" eaLnBrk="1" hangingPunct="1"/>
            <a:r>
              <a:rPr lang="en-US" sz="1800" dirty="0"/>
              <a:t>Graphics </a:t>
            </a:r>
            <a:r>
              <a:rPr lang="en-US" sz="1800" dirty="0" err="1"/>
              <a:t>getGraphics</a:t>
            </a:r>
            <a:r>
              <a:rPr lang="en-US" sz="1800" dirty="0"/>
              <a:t>(</a:t>
            </a:r>
            <a:r>
              <a:rPr lang="en-US" sz="1800" dirty="0" smtClean="0"/>
              <a:t>)</a:t>
            </a:r>
            <a:endParaRPr lang="en-US" dirty="0"/>
          </a:p>
          <a:p>
            <a:pPr eaLnBrk="1" hangingPunct="1"/>
            <a:r>
              <a:rPr lang="en-US" dirty="0"/>
              <a:t>The first solution is the better choice.</a:t>
            </a:r>
          </a:p>
          <a:p>
            <a:pPr lvl="1" eaLnBrk="1" hangingPunct="1"/>
            <a:r>
              <a:rPr lang="en-US" dirty="0"/>
              <a:t>But the second can sometimes be useful.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Graphics 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769268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Useful methods are :</a:t>
            </a:r>
          </a:p>
          <a:p>
            <a:pPr lvl="1" eaLnBrk="1" hangingPunct="1"/>
            <a:r>
              <a:rPr lang="en-US" dirty="0" err="1"/>
              <a:t>getColor</a:t>
            </a:r>
            <a:r>
              <a:rPr lang="en-US" dirty="0"/>
              <a:t>() and </a:t>
            </a:r>
            <a:r>
              <a:rPr lang="en-US" dirty="0" err="1"/>
              <a:t>setColor</a:t>
            </a:r>
            <a:r>
              <a:rPr lang="en-US" dirty="0"/>
              <a:t>(Color c) :</a:t>
            </a:r>
          </a:p>
          <a:p>
            <a:pPr lvl="2" eaLnBrk="1" hangingPunct="1"/>
            <a:r>
              <a:rPr lang="en-US" sz="1800" dirty="0"/>
              <a:t>Gets or sets this graphics context's current color.</a:t>
            </a:r>
          </a:p>
          <a:p>
            <a:pPr lvl="1" eaLnBrk="1" hangingPunct="1"/>
            <a:r>
              <a:rPr lang="en-US" dirty="0" err="1"/>
              <a:t>getFont</a:t>
            </a:r>
            <a:r>
              <a:rPr lang="en-US" dirty="0"/>
              <a:t>() and </a:t>
            </a:r>
            <a:r>
              <a:rPr lang="en-US" dirty="0" err="1"/>
              <a:t>setFont</a:t>
            </a:r>
            <a:r>
              <a:rPr lang="en-US" dirty="0"/>
              <a:t>(Font f) :</a:t>
            </a:r>
          </a:p>
          <a:p>
            <a:pPr lvl="2" eaLnBrk="1" hangingPunct="1"/>
            <a:r>
              <a:rPr lang="en-US" sz="1800" dirty="0"/>
              <a:t>Gets or sets the current font.</a:t>
            </a:r>
          </a:p>
          <a:p>
            <a:pPr lvl="1" eaLnBrk="1" hangingPunct="1"/>
            <a:r>
              <a:rPr lang="en-US" dirty="0" err="1"/>
              <a:t>drawLine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x1, </a:t>
            </a:r>
            <a:r>
              <a:rPr lang="en-US" dirty="0" err="1"/>
              <a:t>int</a:t>
            </a:r>
            <a:r>
              <a:rPr lang="en-US" dirty="0"/>
              <a:t> y1, </a:t>
            </a:r>
            <a:r>
              <a:rPr lang="en-US" dirty="0" err="1"/>
              <a:t>int</a:t>
            </a:r>
            <a:r>
              <a:rPr lang="en-US" dirty="0"/>
              <a:t> x2, </a:t>
            </a:r>
            <a:r>
              <a:rPr lang="en-US" dirty="0" err="1"/>
              <a:t>int</a:t>
            </a:r>
            <a:r>
              <a:rPr lang="en-US" dirty="0"/>
              <a:t> y2) :</a:t>
            </a:r>
          </a:p>
          <a:p>
            <a:pPr lvl="2" eaLnBrk="1" hangingPunct="1"/>
            <a:r>
              <a:rPr lang="en-US" sz="1800" dirty="0"/>
              <a:t>Draws a line, using the current color, between the points (x1, y1) and (x2, y2).</a:t>
            </a:r>
          </a:p>
          <a:p>
            <a:pPr lvl="1" eaLnBrk="1" hangingPunct="1"/>
            <a:r>
              <a:rPr lang="en-US" dirty="0" err="1"/>
              <a:t>drawRect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 :</a:t>
            </a:r>
          </a:p>
          <a:p>
            <a:pPr lvl="2" eaLnBrk="1" hangingPunct="1"/>
            <a:r>
              <a:rPr lang="en-US" sz="1800" dirty="0"/>
              <a:t>Draws the outline of the specified rectangle.</a:t>
            </a:r>
          </a:p>
          <a:p>
            <a:pPr lvl="1" eaLnBrk="1" hangingPunct="1"/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 :</a:t>
            </a:r>
          </a:p>
          <a:p>
            <a:pPr lvl="2" eaLnBrk="1" hangingPunct="1"/>
            <a:r>
              <a:rPr lang="en-US" sz="1800" dirty="0"/>
              <a:t>Fills the specified rectangle.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Graphics 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Useful methods are :</a:t>
            </a:r>
          </a:p>
          <a:p>
            <a:pPr lvl="1" eaLnBrk="1" hangingPunct="1"/>
            <a:r>
              <a:rPr lang="en-US" dirty="0" err="1"/>
              <a:t>drawOval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 :</a:t>
            </a:r>
          </a:p>
          <a:p>
            <a:pPr lvl="2" eaLnBrk="1" hangingPunct="1"/>
            <a:r>
              <a:rPr lang="en-US" sz="1800" dirty="0"/>
              <a:t>Draws the outline of an oval.</a:t>
            </a:r>
          </a:p>
          <a:p>
            <a:pPr lvl="1" eaLnBrk="1" hangingPunct="1"/>
            <a:r>
              <a:rPr lang="en-US" dirty="0" err="1"/>
              <a:t>fillOval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 :</a:t>
            </a:r>
          </a:p>
          <a:p>
            <a:pPr lvl="2" eaLnBrk="1" hangingPunct="1"/>
            <a:r>
              <a:rPr lang="en-US" sz="1800" dirty="0"/>
              <a:t>Fills an oval bounded by the specified rectangle with the current color.</a:t>
            </a:r>
          </a:p>
          <a:p>
            <a:pPr lvl="1" eaLnBrk="1" hangingPunct="1"/>
            <a:r>
              <a:rPr lang="en-US" dirty="0" err="1"/>
              <a:t>drawImage</a:t>
            </a:r>
            <a:r>
              <a:rPr lang="en-US" dirty="0"/>
              <a:t>(Image 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ImageObserver</a:t>
            </a:r>
            <a:r>
              <a:rPr lang="en-US" dirty="0"/>
              <a:t> observer) :</a:t>
            </a:r>
          </a:p>
          <a:p>
            <a:pPr lvl="2" eaLnBrk="1" hangingPunct="1"/>
            <a:r>
              <a:rPr lang="en-US" sz="1800" dirty="0"/>
              <a:t>Draws the specified image at the specified coordinate.</a:t>
            </a:r>
          </a:p>
          <a:p>
            <a:pPr lvl="1" eaLnBrk="1" hangingPunct="1"/>
            <a:r>
              <a:rPr lang="en-US" dirty="0" err="1"/>
              <a:t>drawString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:</a:t>
            </a:r>
          </a:p>
          <a:p>
            <a:pPr lvl="2" eaLnBrk="1" hangingPunct="1"/>
            <a:r>
              <a:rPr lang="en-US" sz="1800" dirty="0"/>
              <a:t>Draws the text given by the specified string, using this graphics context's current font and color.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Repaint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dirty="0" err="1"/>
              <a:t>paintComponent</a:t>
            </a:r>
            <a:r>
              <a:rPr lang="en-US" dirty="0"/>
              <a:t> (Graphics) is only invoked by Swing to draw components.</a:t>
            </a:r>
          </a:p>
          <a:p>
            <a:pPr lvl="1" eaLnBrk="1" hangingPunct="1"/>
            <a:r>
              <a:rPr lang="en-US" dirty="0"/>
              <a:t>You can’t call it manually to redraw / refresh your component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r>
              <a:rPr lang="en-US" dirty="0"/>
              <a:t>To do that, use of the following methods :</a:t>
            </a:r>
          </a:p>
          <a:p>
            <a:pPr lvl="1" eaLnBrk="1" hangingPunct="1"/>
            <a:r>
              <a:rPr lang="en-US" dirty="0"/>
              <a:t>repaint() :</a:t>
            </a:r>
          </a:p>
          <a:p>
            <a:pPr lvl="2" eaLnBrk="1" hangingPunct="1"/>
            <a:r>
              <a:rPr lang="en-US" sz="1800" dirty="0"/>
              <a:t>Demands to repaint the component.</a:t>
            </a:r>
          </a:p>
          <a:p>
            <a:pPr lvl="1" eaLnBrk="1" hangingPunct="1"/>
            <a:r>
              <a:rPr lang="en-US" dirty="0"/>
              <a:t>repaint(Rectangle r) :</a:t>
            </a:r>
          </a:p>
          <a:p>
            <a:pPr lvl="2" eaLnBrk="1" hangingPunct="1"/>
            <a:r>
              <a:rPr lang="en-US" sz="1800" dirty="0"/>
              <a:t>Demands to repaint the specified region of the component.</a:t>
            </a:r>
          </a:p>
          <a:p>
            <a:pPr eaLnBrk="1" hangingPunct="1"/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Containers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913284"/>
            <a:ext cx="8640960" cy="4176464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660066"/>
                </a:solidFill>
              </a:rPr>
              <a:t>public class </a:t>
            </a:r>
            <a:r>
              <a:rPr lang="en-US" sz="1600" dirty="0" err="1"/>
              <a:t>MyPanel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0066"/>
                </a:solidFill>
              </a:rPr>
              <a:t>extends</a:t>
            </a:r>
            <a:r>
              <a:rPr lang="en-US" sz="1600" dirty="0">
                <a:solidFill>
                  <a:srgbClr val="660066"/>
                </a:solidFill>
              </a:rPr>
              <a:t> </a:t>
            </a:r>
            <a:r>
              <a:rPr lang="en-US" sz="1600" dirty="0" err="1"/>
              <a:t>JPanel</a:t>
            </a:r>
            <a:r>
              <a:rPr lang="en-US" sz="1600" dirty="0"/>
              <a:t> {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 @Override</a:t>
            </a:r>
          </a:p>
          <a:p>
            <a:r>
              <a:rPr lang="en-US" sz="1600" b="1" dirty="0">
                <a:solidFill>
                  <a:srgbClr val="660066"/>
                </a:solidFill>
              </a:rPr>
              <a:t>    protected void </a:t>
            </a:r>
            <a:r>
              <a:rPr lang="en-US" sz="1600" dirty="0" err="1"/>
              <a:t>paintComponent</a:t>
            </a:r>
            <a:r>
              <a:rPr lang="en-US" sz="1600" dirty="0"/>
              <a:t>(Graphics g) {</a:t>
            </a:r>
          </a:p>
          <a:p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660066"/>
                </a:solidFill>
              </a:rPr>
              <a:t>super</a:t>
            </a:r>
            <a:r>
              <a:rPr lang="en-US" sz="1600" dirty="0" err="1"/>
              <a:t>.paintComponent</a:t>
            </a:r>
            <a:r>
              <a:rPr lang="en-US" sz="1600" dirty="0"/>
              <a:t>(g);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g.setColor</a:t>
            </a:r>
            <a:r>
              <a:rPr lang="en-US" sz="1600" dirty="0"/>
              <a:t>(</a:t>
            </a:r>
            <a:r>
              <a:rPr lang="en-US" sz="1600" dirty="0" err="1"/>
              <a:t>Color.YELLOW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g.fillOval</a:t>
            </a:r>
            <a:r>
              <a:rPr lang="en-US" sz="1600" dirty="0"/>
              <a:t>(0, 0, </a:t>
            </a:r>
            <a:r>
              <a:rPr lang="en-US" sz="1600" dirty="0" err="1"/>
              <a:t>getWidth</a:t>
            </a:r>
            <a:r>
              <a:rPr lang="en-US" sz="1600" dirty="0"/>
              <a:t>(), </a:t>
            </a:r>
            <a:r>
              <a:rPr lang="en-US" sz="1600" dirty="0" err="1"/>
              <a:t>getHeight</a:t>
            </a:r>
            <a:r>
              <a:rPr lang="en-US" sz="1600" dirty="0"/>
              <a:t>());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g.setColor</a:t>
            </a:r>
            <a:r>
              <a:rPr lang="en-US" sz="1600" dirty="0"/>
              <a:t>(</a:t>
            </a:r>
            <a:r>
              <a:rPr lang="en-US" sz="1600" dirty="0" err="1"/>
              <a:t>Color.BLACK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g.drawOval</a:t>
            </a:r>
            <a:r>
              <a:rPr lang="en-US" sz="1600" dirty="0"/>
              <a:t>(0, 0, </a:t>
            </a:r>
            <a:r>
              <a:rPr lang="en-US" sz="1600" dirty="0" err="1"/>
              <a:t>getWidth</a:t>
            </a:r>
            <a:r>
              <a:rPr lang="en-US" sz="1600" dirty="0"/>
              <a:t>(), </a:t>
            </a:r>
            <a:r>
              <a:rPr lang="en-US" sz="1600" dirty="0" err="1"/>
              <a:t>getHeight</a:t>
            </a:r>
            <a:r>
              <a:rPr lang="en-US" sz="1600" dirty="0"/>
              <a:t>());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g.drawString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"Hello World !"</a:t>
            </a:r>
            <a:r>
              <a:rPr lang="en-US" sz="1600" dirty="0"/>
              <a:t>, </a:t>
            </a:r>
            <a:r>
              <a:rPr lang="en-US" sz="1600" dirty="0" err="1"/>
              <a:t>getWidth</a:t>
            </a:r>
            <a:r>
              <a:rPr lang="en-US" sz="1600" dirty="0"/>
              <a:t>() / 3,  </a:t>
            </a:r>
            <a:r>
              <a:rPr lang="en-US" sz="1600" dirty="0" err="1"/>
              <a:t>getHeight</a:t>
            </a:r>
            <a:r>
              <a:rPr lang="en-US" sz="1600" dirty="0"/>
              <a:t>() / 2);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380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Screen shot 2011-05-21 at 11.0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30" y="769268"/>
            <a:ext cx="5010266" cy="50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Now you know how to draw shapes with Swing :</a:t>
            </a:r>
          </a:p>
          <a:p>
            <a:pPr lvl="1" eaLnBrk="1" hangingPunct="1"/>
            <a:r>
              <a:rPr lang="en-US" sz="2800" dirty="0"/>
              <a:t>Try to create a Graphical version of the Game of Life !</a:t>
            </a:r>
          </a:p>
          <a:p>
            <a:pPr lvl="2" eaLnBrk="1" hangingPunct="1"/>
            <a:r>
              <a:rPr lang="en-US" sz="2400" dirty="0"/>
              <a:t>Represent it like you want, depending on your tastes.</a:t>
            </a:r>
          </a:p>
          <a:p>
            <a:pPr lvl="2" eaLnBrk="1" hangingPunct="1"/>
            <a:r>
              <a:rPr lang="en-US" sz="2400" dirty="0"/>
              <a:t>Be imaginative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Painting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372159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/>
              <a:t>Internationalization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Introduction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3200" dirty="0"/>
              <a:t>Java is based on :</a:t>
            </a:r>
          </a:p>
          <a:p>
            <a:pPr lvl="1" eaLnBrk="1" hangingPunct="1"/>
            <a:r>
              <a:rPr lang="en-US" sz="2800" dirty="0" err="1"/>
              <a:t>ResourceBundle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800" dirty="0"/>
              <a:t>Properties file.</a:t>
            </a:r>
          </a:p>
          <a:p>
            <a:pPr eaLnBrk="1" hangingPunct="1"/>
            <a:r>
              <a:rPr lang="en-US" sz="3200" dirty="0"/>
              <a:t>Java supports UTF-8 encoding :</a:t>
            </a:r>
          </a:p>
          <a:p>
            <a:pPr lvl="1" eaLnBrk="1" hangingPunct="1"/>
            <a:r>
              <a:rPr lang="en-US" sz="2800" dirty="0"/>
              <a:t>Majority of languages supported.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Internationalization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Properties file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They contain the translation of every language you provide :</a:t>
            </a:r>
          </a:p>
          <a:p>
            <a:pPr lvl="1" eaLnBrk="1" hangingPunct="1"/>
            <a:r>
              <a:rPr lang="en-US" dirty="0"/>
              <a:t>Syntax is: </a:t>
            </a:r>
            <a:r>
              <a:rPr lang="en-US" b="1" dirty="0"/>
              <a:t>key=value</a:t>
            </a:r>
          </a:p>
          <a:p>
            <a:pPr eaLnBrk="1" hangingPunct="1"/>
            <a:r>
              <a:rPr lang="en-US" sz="2400" dirty="0"/>
              <a:t>Must respect some rules on their name to be valid :</a:t>
            </a:r>
          </a:p>
          <a:p>
            <a:pPr lvl="1" eaLnBrk="1" hangingPunct="1"/>
            <a:r>
              <a:rPr lang="en-US" dirty="0"/>
              <a:t>The files' suffix must be :</a:t>
            </a:r>
          </a:p>
          <a:p>
            <a:pPr lvl="2" eaLnBrk="1" hangingPunct="1"/>
            <a:r>
              <a:rPr lang="en-US" b="1" dirty="0"/>
              <a:t>_&lt;</a:t>
            </a:r>
            <a:r>
              <a:rPr lang="en-US" b="1" dirty="0" err="1"/>
              <a:t>lang</a:t>
            </a:r>
            <a:r>
              <a:rPr lang="en-US" b="1" dirty="0"/>
              <a:t>&gt;_&lt;country&gt;.properties</a:t>
            </a:r>
          </a:p>
          <a:p>
            <a:pPr lvl="3" eaLnBrk="1" hangingPunct="1"/>
            <a:r>
              <a:rPr lang="en-US" dirty="0"/>
              <a:t>Canada's </a:t>
            </a:r>
            <a:r>
              <a:rPr lang="en-US" dirty="0" err="1"/>
              <a:t>french</a:t>
            </a:r>
            <a:r>
              <a:rPr lang="en-US" dirty="0"/>
              <a:t>: </a:t>
            </a:r>
            <a:r>
              <a:rPr lang="en-US" dirty="0" err="1"/>
              <a:t>lang_fr_CA.properties</a:t>
            </a:r>
            <a:endParaRPr lang="en-US" dirty="0"/>
          </a:p>
          <a:p>
            <a:pPr lvl="3" eaLnBrk="1" hangingPunct="1"/>
            <a:r>
              <a:rPr lang="en-US" dirty="0"/>
              <a:t>American </a:t>
            </a:r>
            <a:r>
              <a:rPr lang="en-US" dirty="0" err="1"/>
              <a:t>english</a:t>
            </a:r>
            <a:r>
              <a:rPr lang="en-US" dirty="0"/>
              <a:t>: </a:t>
            </a:r>
            <a:r>
              <a:rPr lang="en-US" dirty="0" err="1"/>
              <a:t>lang_en_US.properties</a:t>
            </a:r>
            <a:endParaRPr lang="en-US" dirty="0"/>
          </a:p>
          <a:p>
            <a:pPr lvl="2" eaLnBrk="1" hangingPunct="1"/>
            <a:r>
              <a:rPr lang="en-US" b="1" dirty="0"/>
              <a:t>_&lt;</a:t>
            </a:r>
            <a:r>
              <a:rPr lang="en-US" b="1" dirty="0" err="1"/>
              <a:t>lang</a:t>
            </a:r>
            <a:r>
              <a:rPr lang="en-US" b="1" dirty="0"/>
              <a:t>&gt;.properties</a:t>
            </a:r>
          </a:p>
          <a:p>
            <a:pPr lvl="3" eaLnBrk="1" hangingPunct="1"/>
            <a:r>
              <a:rPr lang="en-US" dirty="0"/>
              <a:t>French: </a:t>
            </a:r>
            <a:r>
              <a:rPr lang="en-US" dirty="0" err="1"/>
              <a:t>lang_fr.properties</a:t>
            </a:r>
            <a:endParaRPr lang="en-US" dirty="0"/>
          </a:p>
          <a:p>
            <a:pPr lvl="1" eaLnBrk="1" hangingPunct="1"/>
            <a:r>
              <a:rPr lang="en-US" dirty="0"/>
              <a:t>No such suffix indicates the file is the default language file.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Internationalization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Properties file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Examples :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 err="1"/>
              <a:t>myLang_fr.properties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lvl="1" eaLnBrk="1" hangingPunct="1"/>
            <a:r>
              <a:rPr lang="en-US" dirty="0" err="1"/>
              <a:t>myLang_en.properties</a:t>
            </a:r>
            <a:endParaRPr lang="en-US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Internationalization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3937620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cancel=Cancel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validate=Validate</a:t>
            </a:r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personList</a:t>
            </a:r>
            <a:r>
              <a:rPr lang="en-GB" sz="1600" dirty="0"/>
              <a:t>=List of persons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2425452"/>
            <a:ext cx="8640960" cy="79208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cancel=</a:t>
            </a:r>
            <a:r>
              <a:rPr lang="en-GB" sz="1600" dirty="0" err="1"/>
              <a:t>Annuler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/>
              <a:t>validate=</a:t>
            </a:r>
            <a:r>
              <a:rPr lang="en-GB" sz="1600" dirty="0" err="1"/>
              <a:t>Valider</a:t>
            </a:r>
            <a:endParaRPr lang="en-GB" sz="1600" dirty="0"/>
          </a:p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personList</a:t>
            </a:r>
            <a:r>
              <a:rPr lang="en-GB" sz="1600" dirty="0"/>
              <a:t>=</a:t>
            </a:r>
            <a:r>
              <a:rPr lang="en-GB" sz="1600" dirty="0" err="1"/>
              <a:t>Liste</a:t>
            </a:r>
            <a:r>
              <a:rPr lang="en-GB" sz="1600" dirty="0"/>
              <a:t> des </a:t>
            </a:r>
            <a:r>
              <a:rPr lang="en-GB" sz="1600" dirty="0" err="1"/>
              <a:t>personnes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500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ResourceBundle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class handling the properties files.</a:t>
            </a:r>
          </a:p>
          <a:p>
            <a:pPr eaLnBrk="1" hangingPunct="1"/>
            <a:r>
              <a:rPr lang="en-US" sz="2400" dirty="0"/>
              <a:t>To get one :</a:t>
            </a:r>
          </a:p>
          <a:p>
            <a:pPr lvl="1" eaLnBrk="1" hangingPunct="1"/>
            <a:r>
              <a:rPr lang="en-US" sz="2000" dirty="0" err="1"/>
              <a:t>ResourceBundle.getBundle</a:t>
            </a:r>
            <a:r>
              <a:rPr lang="en-US" sz="2000" dirty="0"/>
              <a:t>(String </a:t>
            </a:r>
            <a:r>
              <a:rPr lang="en-US" sz="2000" dirty="0" err="1"/>
              <a:t>basename</a:t>
            </a:r>
            <a:r>
              <a:rPr lang="en-US" sz="2000" dirty="0" smtClean="0"/>
              <a:t>)</a:t>
            </a:r>
            <a:endParaRPr lang="en-US" sz="2400" dirty="0"/>
          </a:p>
          <a:p>
            <a:pPr eaLnBrk="1" hangingPunct="1"/>
            <a:r>
              <a:rPr lang="en-US" sz="2400" dirty="0"/>
              <a:t>Example 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Retrieve the value of keys :</a:t>
            </a:r>
          </a:p>
          <a:p>
            <a:pPr lvl="1" eaLnBrk="1" hangingPunct="1"/>
            <a:r>
              <a:rPr lang="en-US" sz="2000" dirty="0"/>
              <a:t>String </a:t>
            </a:r>
            <a:r>
              <a:rPr lang="en-US" sz="2000" dirty="0" err="1"/>
              <a:t>getString</a:t>
            </a:r>
            <a:r>
              <a:rPr lang="en-US" sz="2000" dirty="0"/>
              <a:t>(String key);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Internationalization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2713484"/>
            <a:ext cx="8640960" cy="432048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ResourceBundle.getBundle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</a:t>
            </a:r>
            <a:r>
              <a:rPr lang="en-GB" sz="1600" dirty="0" err="1" smtClean="0">
                <a:solidFill>
                  <a:srgbClr val="0000FF"/>
                </a:solidFill>
              </a:rPr>
              <a:t>com.myschool.sun.myapp.lang.myLang</a:t>
            </a:r>
            <a:r>
              <a:rPr lang="en-GB" sz="1600" dirty="0">
                <a:solidFill>
                  <a:srgbClr val="0000FF"/>
                </a:solidFill>
              </a:rPr>
              <a:t>"</a:t>
            </a:r>
            <a:r>
              <a:rPr lang="en-GB" sz="1600" dirty="0"/>
              <a:t>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4585692"/>
            <a:ext cx="8640960" cy="360040"/>
          </a:xfrm>
          <a:prstGeom prst="rect">
            <a:avLst/>
          </a:prstGeom>
          <a:solidFill>
            <a:srgbClr val="D3D7DB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63640" dir="2700000" algn="ctr" rotWithShape="0">
              <a:srgbClr val="969696"/>
            </a:outerShdw>
          </a:effectLst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0A3C66"/>
              </a:buClr>
              <a:buFont typeface="Georgia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600" dirty="0" err="1"/>
              <a:t>myBundle.getString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0000FF"/>
                </a:solidFill>
              </a:rPr>
              <a:t>"cancel"</a:t>
            </a:r>
            <a:r>
              <a:rPr lang="en-GB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00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Locale class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Represents a specific geographical region.</a:t>
            </a:r>
          </a:p>
          <a:p>
            <a:pPr eaLnBrk="1" hangingPunct="1"/>
            <a:r>
              <a:rPr lang="en-US" sz="2400" dirty="0"/>
              <a:t>Useful methods :</a:t>
            </a:r>
          </a:p>
          <a:p>
            <a:pPr lvl="1" eaLnBrk="1" hangingPunct="1"/>
            <a:r>
              <a:rPr lang="en-US" dirty="0"/>
              <a:t>static Locale </a:t>
            </a:r>
            <a:r>
              <a:rPr lang="en-US" dirty="0" err="1"/>
              <a:t>getDefault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Get the default locale used by the JVM.</a:t>
            </a:r>
          </a:p>
          <a:p>
            <a:pPr lvl="1" eaLnBrk="1" hangingPunct="1"/>
            <a:r>
              <a:rPr lang="en-US" dirty="0"/>
              <a:t>static void </a:t>
            </a:r>
            <a:r>
              <a:rPr lang="en-US" dirty="0" err="1"/>
              <a:t>setDefault</a:t>
            </a:r>
            <a:r>
              <a:rPr lang="en-US" dirty="0"/>
              <a:t>(Locale l)</a:t>
            </a:r>
          </a:p>
          <a:p>
            <a:pPr lvl="2" eaLnBrk="1" hangingPunct="1"/>
            <a:r>
              <a:rPr lang="en-US" sz="1800" dirty="0"/>
              <a:t>Set the default locale used.</a:t>
            </a:r>
          </a:p>
          <a:p>
            <a:pPr lvl="1" eaLnBrk="1" hangingPunct="1"/>
            <a:r>
              <a:rPr lang="en-US" dirty="0"/>
              <a:t>static Locale[] </a:t>
            </a:r>
            <a:r>
              <a:rPr lang="en-US" dirty="0" err="1"/>
              <a:t>getAvailableLocales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sz="1800" dirty="0"/>
              <a:t>Get all Locales supported by the JVM.</a:t>
            </a:r>
          </a:p>
          <a:p>
            <a:pPr lvl="1" eaLnBrk="1" hangingPunct="1"/>
            <a:r>
              <a:rPr lang="en-US" dirty="0"/>
              <a:t>String </a:t>
            </a:r>
            <a:r>
              <a:rPr lang="en-US" dirty="0" err="1"/>
              <a:t>getCountry</a:t>
            </a:r>
            <a:r>
              <a:rPr lang="en-US" dirty="0"/>
              <a:t>()</a:t>
            </a:r>
          </a:p>
          <a:p>
            <a:pPr lvl="1" eaLnBrk="1" hangingPunct="1"/>
            <a:r>
              <a:rPr lang="en-US" dirty="0"/>
              <a:t>String </a:t>
            </a:r>
            <a:r>
              <a:rPr lang="en-US" dirty="0" err="1"/>
              <a:t>getLanguage</a:t>
            </a:r>
            <a:r>
              <a:rPr lang="en-US" dirty="0"/>
              <a:t>()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Internationalization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Create a </a:t>
            </a:r>
            <a:r>
              <a:rPr lang="en-US" sz="2400" dirty="0" err="1" smtClean="0"/>
              <a:t>com.myschool.travelagency.lang</a:t>
            </a:r>
            <a:r>
              <a:rPr lang="en-US" sz="2400" dirty="0" smtClean="0"/>
              <a:t> </a:t>
            </a:r>
            <a:r>
              <a:rPr lang="en-US" sz="2400" dirty="0"/>
              <a:t>package.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Create a default language file named </a:t>
            </a:r>
            <a:r>
              <a:rPr lang="en-US" sz="2400" dirty="0" err="1"/>
              <a:t>travelagency.properties</a:t>
            </a:r>
            <a:r>
              <a:rPr lang="en-US" sz="2400" dirty="0"/>
              <a:t> which contain English translation.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Create a language file for the language of your choice.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Make </a:t>
            </a:r>
            <a:r>
              <a:rPr lang="en-US" sz="2400" dirty="0" err="1" smtClean="0"/>
              <a:t>travelagency</a:t>
            </a:r>
            <a:r>
              <a:rPr lang="en-US" sz="2400" dirty="0" smtClean="0"/>
              <a:t> I18N-ed </a:t>
            </a:r>
            <a:r>
              <a:rPr lang="en-US" sz="2400" dirty="0"/>
              <a:t>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ea typeface="ＭＳ Ｐゴシック" pitchFamily="34" charset="-128"/>
              </a:rPr>
              <a:t>Internationalization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: description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A high level container.</a:t>
            </a:r>
          </a:p>
          <a:p>
            <a:pPr eaLnBrk="1" hangingPunct="1"/>
            <a:r>
              <a:rPr lang="en-US" sz="2400" dirty="0"/>
              <a:t>Represents a window for your software.</a:t>
            </a:r>
          </a:p>
          <a:p>
            <a:pPr eaLnBrk="1" hangingPunct="1"/>
            <a:r>
              <a:rPr lang="en-US" sz="2400" dirty="0"/>
              <a:t>Can have :</a:t>
            </a:r>
          </a:p>
          <a:p>
            <a:pPr lvl="1" eaLnBrk="1" hangingPunct="1"/>
            <a:r>
              <a:rPr lang="en-US" sz="2000" dirty="0"/>
              <a:t>A size.</a:t>
            </a:r>
          </a:p>
          <a:p>
            <a:pPr lvl="1" eaLnBrk="1" hangingPunct="1"/>
            <a:r>
              <a:rPr lang="en-US" sz="2000" dirty="0"/>
              <a:t>A title.</a:t>
            </a:r>
          </a:p>
          <a:p>
            <a:pPr lvl="1" eaLnBrk="1" hangingPunct="1"/>
            <a:r>
              <a:rPr lang="en-US" sz="2000" dirty="0"/>
              <a:t>A close operation.</a:t>
            </a:r>
          </a:p>
          <a:p>
            <a:pPr lvl="1" eaLnBrk="1" hangingPunct="1"/>
            <a:r>
              <a:rPr lang="en-US" sz="2000" dirty="0"/>
              <a:t>Components (like buttons, form fields, …).</a:t>
            </a:r>
          </a:p>
          <a:p>
            <a:pPr lvl="1" eaLnBrk="1" hangingPunct="1"/>
            <a:r>
              <a:rPr lang="en-US" sz="2000" dirty="0"/>
              <a:t>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Containers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/>
              <a:t>Look and </a:t>
            </a:r>
            <a:r>
              <a:rPr lang="fr-FR" dirty="0" err="1"/>
              <a:t>feel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Swing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Introduction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You can change the appearance of your application.</a:t>
            </a:r>
          </a:p>
          <a:p>
            <a:pPr eaLnBrk="1" hangingPunct="1"/>
            <a:r>
              <a:rPr lang="en-US" sz="2400" dirty="0"/>
              <a:t>Some can be found on :</a:t>
            </a:r>
          </a:p>
          <a:p>
            <a:pPr marL="0" indent="0" algn="ctr" eaLnBrk="1" hangingPunct="1">
              <a:buNone/>
            </a:pPr>
            <a:r>
              <a:rPr lang="en-US" sz="2400" dirty="0" smtClean="0"/>
              <a:t>	https</a:t>
            </a:r>
            <a:r>
              <a:rPr lang="en-US" sz="2400" dirty="0"/>
              <a:t>://</a:t>
            </a:r>
            <a:r>
              <a:rPr lang="en-US" sz="2400" dirty="0" err="1"/>
              <a:t>substance.dev.java.net</a:t>
            </a:r>
            <a:r>
              <a:rPr lang="en-US" sz="2400" dirty="0"/>
              <a:t>/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Java 1.6 Update 10 introduces a skin called Nimbus.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Look and </a:t>
            </a:r>
            <a:r>
              <a:rPr lang="fr-FR" dirty="0" err="1">
                <a:ea typeface="ＭＳ Ｐゴシック" pitchFamily="34" charset="-128"/>
              </a:rPr>
              <a:t>feel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Classes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 err="1"/>
              <a:t>UIManager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sz="2000" dirty="0"/>
              <a:t>Allows to manage the look and feel.</a:t>
            </a:r>
          </a:p>
          <a:p>
            <a:pPr lvl="2" eaLnBrk="1" hangingPunct="1"/>
            <a:r>
              <a:rPr lang="en-US" sz="1800" dirty="0" err="1"/>
              <a:t>LookAndFeelInfo</a:t>
            </a:r>
            <a:r>
              <a:rPr lang="en-US" sz="1800" dirty="0"/>
              <a:t>[] </a:t>
            </a:r>
            <a:r>
              <a:rPr lang="en-US" sz="1800" dirty="0" err="1"/>
              <a:t>UIManager.getInstalledLookAndFeels</a:t>
            </a:r>
            <a:r>
              <a:rPr lang="en-US" sz="1800" dirty="0"/>
              <a:t>()</a:t>
            </a:r>
          </a:p>
          <a:p>
            <a:pPr lvl="2" eaLnBrk="1" hangingPunct="1"/>
            <a:r>
              <a:rPr lang="en-US" sz="1800" dirty="0" err="1"/>
              <a:t>UIManager.setLookAndFeel</a:t>
            </a:r>
            <a:r>
              <a:rPr lang="en-US" sz="1800" dirty="0"/>
              <a:t>(String </a:t>
            </a:r>
            <a:r>
              <a:rPr lang="en-US" sz="1800" dirty="0" err="1"/>
              <a:t>className</a:t>
            </a:r>
            <a:r>
              <a:rPr lang="en-US" sz="1800" dirty="0"/>
              <a:t>) </a:t>
            </a:r>
            <a:r>
              <a:rPr lang="en-US" sz="1800" dirty="0" err="1"/>
              <a:t>LookAndFeel</a:t>
            </a:r>
            <a:r>
              <a:rPr lang="en-US" sz="1800" dirty="0"/>
              <a:t> </a:t>
            </a:r>
            <a:r>
              <a:rPr lang="en-US" sz="1800" dirty="0" err="1"/>
              <a:t>UIManager.getLookAndFeel</a:t>
            </a:r>
            <a:r>
              <a:rPr lang="en-US" sz="1800" dirty="0"/>
              <a:t>()</a:t>
            </a:r>
          </a:p>
          <a:p>
            <a:pPr lvl="3" eaLnBrk="1" hangingPunct="1"/>
            <a:r>
              <a:rPr lang="en-US" sz="1600" dirty="0"/>
              <a:t>Get the current look and feel in use.</a:t>
            </a:r>
          </a:p>
          <a:p>
            <a:pPr eaLnBrk="1" hangingPunct="1"/>
            <a:r>
              <a:rPr lang="en-US" sz="2400" dirty="0" err="1"/>
              <a:t>LookAndFeelInfo</a:t>
            </a:r>
            <a:r>
              <a:rPr lang="en-US" sz="2400" dirty="0"/>
              <a:t> :</a:t>
            </a:r>
          </a:p>
          <a:p>
            <a:pPr lvl="1" eaLnBrk="1" hangingPunct="1"/>
            <a:r>
              <a:rPr lang="en-US" dirty="0"/>
              <a:t>Get information about a </a:t>
            </a:r>
            <a:r>
              <a:rPr lang="en-US" dirty="0" err="1"/>
              <a:t>LookAndFeel</a:t>
            </a:r>
            <a:r>
              <a:rPr lang="en-US" dirty="0"/>
              <a:t>.</a:t>
            </a:r>
          </a:p>
          <a:p>
            <a:pPr lvl="2" eaLnBrk="1" hangingPunct="1"/>
            <a:r>
              <a:rPr lang="en-US" sz="1800" dirty="0"/>
              <a:t>String </a:t>
            </a:r>
            <a:r>
              <a:rPr lang="en-US" sz="1800" dirty="0" err="1"/>
              <a:t>getName</a:t>
            </a:r>
            <a:r>
              <a:rPr lang="en-US" sz="1800" dirty="0"/>
              <a:t>()</a:t>
            </a:r>
          </a:p>
          <a:p>
            <a:pPr lvl="2" eaLnBrk="1" hangingPunct="1"/>
            <a:r>
              <a:rPr lang="en-US" sz="1800" dirty="0"/>
              <a:t>String </a:t>
            </a:r>
            <a:r>
              <a:rPr lang="en-US" sz="1800" dirty="0" err="1"/>
              <a:t>getClassName</a:t>
            </a:r>
            <a:r>
              <a:rPr lang="en-US" sz="1800" dirty="0"/>
              <a:t>()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Look and </a:t>
            </a:r>
            <a:r>
              <a:rPr lang="fr-FR" dirty="0" err="1">
                <a:ea typeface="ＭＳ Ｐゴシック" pitchFamily="34" charset="-128"/>
              </a:rPr>
              <a:t>feel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(1/</a:t>
            </a:r>
            <a:r>
              <a:rPr lang="en-US" dirty="0"/>
              <a:t>2)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85292"/>
            <a:ext cx="8280920" cy="4230687"/>
          </a:xfrm>
        </p:spPr>
        <p:txBody>
          <a:bodyPr/>
          <a:lstStyle/>
          <a:p>
            <a:pPr eaLnBrk="1" hangingPunct="1"/>
            <a:r>
              <a:rPr lang="en-US" sz="2400" dirty="0"/>
              <a:t>Try to set the Nimbus look and feel :</a:t>
            </a:r>
          </a:p>
          <a:p>
            <a:pPr lvl="1" eaLnBrk="1" hangingPunct="1"/>
            <a:r>
              <a:rPr lang="en-US" sz="2000" dirty="0"/>
              <a:t>FQDN of the class :</a:t>
            </a:r>
          </a:p>
          <a:p>
            <a:pPr marL="457200" lvl="1" indent="0" eaLnBrk="1" hangingPunct="1">
              <a:buNone/>
            </a:pPr>
            <a:r>
              <a:rPr lang="en-US" sz="2000" dirty="0" err="1"/>
              <a:t>com.sun.java.swing.plaf.nimbus.NimbusLookAndFeel</a:t>
            </a:r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Try the other Look &amp; Feels and choose your favorite one for your </a:t>
            </a:r>
            <a:r>
              <a:rPr lang="en-US" sz="2400" dirty="0" err="1" smtClean="0"/>
              <a:t>TravelAgency</a:t>
            </a:r>
            <a:r>
              <a:rPr lang="en-US" sz="2400" dirty="0" smtClean="0"/>
              <a:t> application </a:t>
            </a:r>
            <a:r>
              <a:rPr lang="en-US" sz="2400" dirty="0"/>
              <a:t>!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Look and </a:t>
            </a:r>
            <a:r>
              <a:rPr lang="fr-FR" dirty="0" err="1">
                <a:ea typeface="ＭＳ Ｐゴシック" pitchFamily="34" charset="-128"/>
              </a:rPr>
              <a:t>feel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en-US" dirty="0" smtClean="0"/>
              <a:t>Exercise (2/2)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Look and </a:t>
            </a:r>
            <a:r>
              <a:rPr lang="fr-FR" dirty="0" err="1">
                <a:ea typeface="ＭＳ Ｐゴシック" pitchFamily="34" charset="-128"/>
              </a:rPr>
              <a:t>feel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creen shot 2011-05-20 at 10.44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697260"/>
            <a:ext cx="7272807" cy="51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F76D274CBC944928D2890BF319710" ma:contentTypeVersion="3" ma:contentTypeDescription="Crée un document." ma:contentTypeScope="" ma:versionID="ba28d04543a9daaf3c6b5414c054038b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daf290d50ef576bc363136569d6aa9a8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BA38C-EF8E-4F5E-B949-3A209700C3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280B82-F0DF-47CB-A5EA-EF8D101B3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8E699F-CCA1-4FE3-BA8F-429D2B5D5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4965</Words>
  <Application>Microsoft Macintosh PowerPoint</Application>
  <PresentationFormat>Présentation à l'écran (16:10)</PresentationFormat>
  <Paragraphs>1211</Paragraphs>
  <Slides>94</Slides>
  <Notes>82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Georgia</vt:lpstr>
      <vt:lpstr>MS PGothic</vt:lpstr>
      <vt:lpstr>ＭＳ Ｐゴシック</vt:lpstr>
      <vt:lpstr>Myriad Pro</vt:lpstr>
      <vt:lpstr>Verdana</vt:lpstr>
      <vt:lpstr>Wingdings</vt:lpstr>
      <vt:lpstr>SUPINFOTheme</vt:lpstr>
      <vt:lpstr>Présentation PowerPoint</vt:lpstr>
      <vt:lpstr>Course objectives</vt:lpstr>
      <vt:lpstr>Course plan</vt:lpstr>
      <vt:lpstr>introduction</vt:lpstr>
      <vt:lpstr>History of Swing</vt:lpstr>
      <vt:lpstr>WYSIWYG Tools</vt:lpstr>
      <vt:lpstr>Architecture</vt:lpstr>
      <vt:lpstr>Containers</vt:lpstr>
      <vt:lpstr>JFrame: description</vt:lpstr>
      <vt:lpstr>JFrame: methods</vt:lpstr>
      <vt:lpstr>JFrame: example</vt:lpstr>
      <vt:lpstr>JPanel: description</vt:lpstr>
      <vt:lpstr>JPanel: example</vt:lpstr>
      <vt:lpstr>Common components</vt:lpstr>
      <vt:lpstr>JLabel</vt:lpstr>
      <vt:lpstr>JButton</vt:lpstr>
      <vt:lpstr>JTextField</vt:lpstr>
      <vt:lpstr>JTextArea</vt:lpstr>
      <vt:lpstr>JCheckBox</vt:lpstr>
      <vt:lpstr>JRadioButton</vt:lpstr>
      <vt:lpstr>ButtonGroup</vt:lpstr>
      <vt:lpstr>JProgressBar</vt:lpstr>
      <vt:lpstr>JComboBox</vt:lpstr>
      <vt:lpstr>The ActionCommand</vt:lpstr>
      <vt:lpstr>Exercise</vt:lpstr>
      <vt:lpstr>Layout Manager</vt:lpstr>
      <vt:lpstr>Definition</vt:lpstr>
      <vt:lpstr>FlowLayout</vt:lpstr>
      <vt:lpstr>BorderLayout</vt:lpstr>
      <vt:lpstr>GridLayout</vt:lpstr>
      <vt:lpstr>GridBagLayout</vt:lpstr>
      <vt:lpstr>GridBagLayout</vt:lpstr>
      <vt:lpstr>GridBagLayout</vt:lpstr>
      <vt:lpstr>Absolute positioning</vt:lpstr>
      <vt:lpstr>Absolute positioning</vt:lpstr>
      <vt:lpstr>Absolute positioning</vt:lpstr>
      <vt:lpstr>Exercises (1/2)</vt:lpstr>
      <vt:lpstr>Exercises (2/2)</vt:lpstr>
      <vt:lpstr>Events</vt:lpstr>
      <vt:lpstr>The rule of subscription</vt:lpstr>
      <vt:lpstr>The rule of subscription</vt:lpstr>
      <vt:lpstr>ActionListener</vt:lpstr>
      <vt:lpstr>Define a Listener</vt:lpstr>
      <vt:lpstr>Define a Listener</vt:lpstr>
      <vt:lpstr>Define a Listener</vt:lpstr>
      <vt:lpstr>Define a Listener</vt:lpstr>
      <vt:lpstr>Other Listeners</vt:lpstr>
      <vt:lpstr>ActionEvent</vt:lpstr>
      <vt:lpstr>Exercise</vt:lpstr>
      <vt:lpstr>Menus</vt:lpstr>
      <vt:lpstr>JMenuBar</vt:lpstr>
      <vt:lpstr>JMenu</vt:lpstr>
      <vt:lpstr>JMenuItem</vt:lpstr>
      <vt:lpstr>Example</vt:lpstr>
      <vt:lpstr>JPopupMenu</vt:lpstr>
      <vt:lpstr>Exercise (1/2)</vt:lpstr>
      <vt:lpstr>Exercise (2/2)</vt:lpstr>
      <vt:lpstr>Listing</vt:lpstr>
      <vt:lpstr>JComboBox</vt:lpstr>
      <vt:lpstr>JTable</vt:lpstr>
      <vt:lpstr>Table model</vt:lpstr>
      <vt:lpstr>Table model</vt:lpstr>
      <vt:lpstr>Table model</vt:lpstr>
      <vt:lpstr>Table model</vt:lpstr>
      <vt:lpstr>Table model</vt:lpstr>
      <vt:lpstr>Table model</vt:lpstr>
      <vt:lpstr>JList</vt:lpstr>
      <vt:lpstr>JTree</vt:lpstr>
      <vt:lpstr>JTree</vt:lpstr>
      <vt:lpstr>Exercises (1/4)</vt:lpstr>
      <vt:lpstr>Exercises (2/4)</vt:lpstr>
      <vt:lpstr>Exercises (3/4)</vt:lpstr>
      <vt:lpstr>Exercises (4/4)</vt:lpstr>
      <vt:lpstr>Painting</vt:lpstr>
      <vt:lpstr>Presentation</vt:lpstr>
      <vt:lpstr>Graphics </vt:lpstr>
      <vt:lpstr>Graphics </vt:lpstr>
      <vt:lpstr>Graphics </vt:lpstr>
      <vt:lpstr>Repaint</vt:lpstr>
      <vt:lpstr>Example</vt:lpstr>
      <vt:lpstr>Example</vt:lpstr>
      <vt:lpstr>Homework</vt:lpstr>
      <vt:lpstr>Internationalization</vt:lpstr>
      <vt:lpstr>Introduction</vt:lpstr>
      <vt:lpstr>Properties file</vt:lpstr>
      <vt:lpstr>Properties file</vt:lpstr>
      <vt:lpstr>ResourceBundle</vt:lpstr>
      <vt:lpstr>Locale class</vt:lpstr>
      <vt:lpstr>Exercise</vt:lpstr>
      <vt:lpstr>Look and feel</vt:lpstr>
      <vt:lpstr>Introduction</vt:lpstr>
      <vt:lpstr>Classes</vt:lpstr>
      <vt:lpstr>Exercise (1/2)</vt:lpstr>
      <vt:lpstr>Exercise (2/2)</vt:lpstr>
    </vt:vector>
  </TitlesOfParts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2017-03-03T15:57:20Z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0x0101001EEF76D274CBC944928D2890BF319710</vt:lpwstr>
  </property>
</Properties>
</file>