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93" r:id="rId1"/>
  </p:sldMasterIdLst>
  <p:notesMasterIdLst>
    <p:notesMasterId r:id="rId16"/>
  </p:notesMasterIdLst>
  <p:sldIdLst>
    <p:sldId id="256" r:id="rId2"/>
    <p:sldId id="270" r:id="rId3"/>
    <p:sldId id="273" r:id="rId4"/>
    <p:sldId id="257" r:id="rId5"/>
    <p:sldId id="269" r:id="rId6"/>
    <p:sldId id="271" r:id="rId7"/>
    <p:sldId id="272" r:id="rId8"/>
    <p:sldId id="275" r:id="rId9"/>
    <p:sldId id="276" r:id="rId10"/>
    <p:sldId id="278" r:id="rId11"/>
    <p:sldId id="277" r:id="rId12"/>
    <p:sldId id="268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6" autoAdjust="0"/>
    <p:restoredTop sz="85301" autoAdjust="0"/>
  </p:normalViewPr>
  <p:slideViewPr>
    <p:cSldViewPr snapToGrid="0">
      <p:cViewPr>
        <p:scale>
          <a:sx n="125" d="100"/>
          <a:sy n="125" d="100"/>
        </p:scale>
        <p:origin x="1950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6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6983C-C9B4-4B83-935A-135A5DEFDE35}" type="datetimeFigureOut">
              <a:rPr lang="de-AT" smtClean="0"/>
              <a:t>08.01.2024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84D8E-2276-4439-B659-8F12694FB3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1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412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93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383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089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354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20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299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99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58968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22526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272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21934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5574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65247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068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0823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000" y="6138000"/>
            <a:ext cx="720000" cy="720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2F661F-CBE6-4C05-A6FA-5CBEB92F521B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anchor="ctr">
            <a:normAutofit/>
          </a:bodyPr>
          <a:lstStyle>
            <a:lvl1pPr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F3C97D4-4C3F-A99D-6544-4E3808B7295B}"/>
              </a:ext>
            </a:extLst>
          </p:cNvPr>
          <p:cNvCxnSpPr/>
          <p:nvPr userDrawn="1"/>
        </p:nvCxnSpPr>
        <p:spPr>
          <a:xfrm>
            <a:off x="11469619" y="6135253"/>
            <a:ext cx="72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3D496A7-434A-534B-A0B4-E63850421255}"/>
              </a:ext>
            </a:extLst>
          </p:cNvPr>
          <p:cNvCxnSpPr/>
          <p:nvPr userDrawn="1"/>
        </p:nvCxnSpPr>
        <p:spPr>
          <a:xfrm>
            <a:off x="11472000" y="6137634"/>
            <a:ext cx="0" cy="7200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50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FA82D-4E27-C4DB-F253-0EE3D861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C06D3D-5E4D-9012-68F7-3FC1E7D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D1EF1-B108-2AD9-1696-5EC247F6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480ED7-830F-6883-7CB3-B5B3ED4A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034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6443" y="6204387"/>
            <a:ext cx="415636" cy="365125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AA2F661F-CBE6-4C05-A6FA-5CBEB92F521B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4AE23B1-1712-6C87-EB21-4F958A3DD6EE}"/>
              </a:ext>
            </a:extLst>
          </p:cNvPr>
          <p:cNvCxnSpPr>
            <a:cxnSpLocks/>
          </p:cNvCxnSpPr>
          <p:nvPr userDrawn="1"/>
        </p:nvCxnSpPr>
        <p:spPr>
          <a:xfrm>
            <a:off x="11054554" y="6584950"/>
            <a:ext cx="0" cy="2563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7075D29E-71EA-0A42-789C-6E79E50C1899}"/>
              </a:ext>
            </a:extLst>
          </p:cNvPr>
          <p:cNvSpPr/>
          <p:nvPr userDrawn="1"/>
        </p:nvSpPr>
        <p:spPr>
          <a:xfrm>
            <a:off x="10856554" y="6188950"/>
            <a:ext cx="396000" cy="396000"/>
          </a:xfrm>
          <a:prstGeom prst="ellipse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00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43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81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901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6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13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167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082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993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746" r:id="rId18"/>
    <p:sldLayoutId id="214748375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nflo/AdvancedInformationRetriev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752C0-9249-0F4F-9508-A0120BD5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200" y="1815227"/>
            <a:ext cx="8067600" cy="20574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cap="none" dirty="0"/>
              <a:t>Content Accuracy of the Gpt4all-Falcon </a:t>
            </a:r>
            <a:r>
              <a:rPr lang="en-US" b="1" cap="none" dirty="0"/>
              <a:t>M</a:t>
            </a:r>
            <a:r>
              <a:rPr lang="en-US" sz="4800" b="1" cap="none" dirty="0"/>
              <a:t>odel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5ABD47-D696-8E6D-07D5-EC6AA7136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4548" y="4053912"/>
            <a:ext cx="6942904" cy="1462769"/>
          </a:xfrm>
        </p:spPr>
        <p:txBody>
          <a:bodyPr anchor="t">
            <a:normAutofit/>
          </a:bodyPr>
          <a:lstStyle/>
          <a:p>
            <a:pPr algn="ctr"/>
            <a:r>
              <a:rPr lang="en-US" b="1" cap="none" dirty="0">
                <a:solidFill>
                  <a:schemeClr val="tx1"/>
                </a:solidFill>
              </a:rPr>
              <a:t>Patrick Hanfstingl | Florian Zanotti | Jakob </a:t>
            </a:r>
            <a:r>
              <a:rPr lang="en-US" b="1" cap="none" dirty="0" err="1">
                <a:solidFill>
                  <a:schemeClr val="tx1"/>
                </a:solidFill>
              </a:rPr>
              <a:t>Zenz</a:t>
            </a:r>
            <a:endParaRPr lang="en-US" b="1" cap="none" dirty="0">
              <a:solidFill>
                <a:schemeClr val="tx1"/>
              </a:solidFill>
            </a:endParaRPr>
          </a:p>
          <a:p>
            <a:pPr algn="ctr"/>
            <a:r>
              <a:rPr lang="en-US" cap="none" dirty="0">
                <a:solidFill>
                  <a:schemeClr val="tx1"/>
                </a:solidFill>
              </a:rPr>
              <a:t>Group 3</a:t>
            </a:r>
          </a:p>
          <a:p>
            <a:pPr algn="ctr"/>
            <a:r>
              <a:rPr lang="en-US" cap="none" dirty="0">
                <a:solidFill>
                  <a:schemeClr val="tx1"/>
                </a:solidFill>
              </a:rPr>
              <a:t>23.01.2024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661A9AA1-4DD9-0853-4631-565A29ED4B2A}"/>
              </a:ext>
            </a:extLst>
          </p:cNvPr>
          <p:cNvSpPr txBox="1">
            <a:spLocks/>
          </p:cNvSpPr>
          <p:nvPr/>
        </p:nvSpPr>
        <p:spPr>
          <a:xfrm>
            <a:off x="7966574" y="4757285"/>
            <a:ext cx="2882900" cy="1503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0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A292520-A33B-982D-4815-57A8512A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74" y="1713809"/>
            <a:ext cx="9639370" cy="46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FE5ECC-CEAC-347F-BEEC-2586596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508254"/>
            <a:ext cx="9405588" cy="1478570"/>
          </a:xfrm>
        </p:spPr>
        <p:txBody>
          <a:bodyPr/>
          <a:lstStyle/>
          <a:p>
            <a:r>
              <a:rPr lang="de-DE" dirty="0"/>
              <a:t>Average </a:t>
            </a:r>
            <a:r>
              <a:rPr lang="de-DE" dirty="0" err="1"/>
              <a:t>position</a:t>
            </a:r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678225-2EFA-95CE-B074-EA93C1CB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9</a:t>
            </a:fld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0C837D0-BC04-99E5-5EDE-8AFFE8370694}"/>
                  </a:ext>
                </a:extLst>
              </p:cNvPr>
              <p:cNvSpPr txBox="1"/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70C0"/>
                    </a:solidFill>
                  </a:rPr>
                  <a:t>LLM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1.69; </a:t>
                </a:r>
                <a:r>
                  <a:rPr lang="de-DE" dirty="0">
                    <a:solidFill>
                      <a:srgbClr val="FF6600"/>
                    </a:solidFill>
                  </a:rPr>
                  <a:t>Wiki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1.88</a:t>
                </a:r>
                <a:endParaRPr lang="de-IT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0C837D0-BC04-99E5-5EDE-8AFFE8370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blipFill>
                <a:blip r:embed="rId3"/>
                <a:stretch>
                  <a:fillRect l="-1058" t="-8197" b="-2459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10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4CC8-A486-EA4B-26AA-A206F83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233" y="614489"/>
            <a:ext cx="9905998" cy="1478570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: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F447F-3280-28FE-0A3F-36F7F236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233" y="2221438"/>
            <a:ext cx="9905999" cy="3541714"/>
          </a:xfrm>
        </p:spPr>
        <p:txBody>
          <a:bodyPr/>
          <a:lstStyle/>
          <a:p>
            <a:r>
              <a:rPr lang="en-US" dirty="0"/>
              <a:t>Valuable information</a:t>
            </a:r>
          </a:p>
          <a:p>
            <a:r>
              <a:rPr lang="en-US" dirty="0"/>
              <a:t>Ranks as high as Wiki</a:t>
            </a:r>
          </a:p>
          <a:p>
            <a:r>
              <a:rPr lang="en-US" dirty="0"/>
              <a:t>Some outliers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Details: README </a:t>
            </a:r>
            <a:r>
              <a:rPr lang="en-US" sz="1600" dirty="0"/>
              <a:t>[1]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B68A5-0073-67AB-5677-2A46D079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10</a:t>
            </a:fld>
            <a:endParaRPr lang="de-AT" dirty="0"/>
          </a:p>
        </p:txBody>
      </p:sp>
      <p:sp>
        <p:nvSpPr>
          <p:cNvPr id="5" name="Textfeld 16">
            <a:extLst>
              <a:ext uri="{FF2B5EF4-FFF2-40B4-BE49-F238E27FC236}">
                <a16:creationId xmlns:a16="http://schemas.microsoft.com/office/drawing/2014/main" id="{0499DDC8-EC60-EF7A-7537-7DF4E9EEDCC4}"/>
              </a:ext>
            </a:extLst>
          </p:cNvPr>
          <p:cNvSpPr txBox="1"/>
          <p:nvPr/>
        </p:nvSpPr>
        <p:spPr>
          <a:xfrm>
            <a:off x="648471" y="6517244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 https://github.com/zanflo/AdvancedInformationRetrieval</a:t>
            </a:r>
          </a:p>
        </p:txBody>
      </p:sp>
    </p:spTree>
    <p:extLst>
      <p:ext uri="{BB962C8B-B14F-4D97-AF65-F5344CB8AC3E}">
        <p14:creationId xmlns:p14="http://schemas.microsoft.com/office/powerpoint/2010/main" val="328939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26D3FB0-5208-F279-7CC9-0487746E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dirty="0"/>
              <a:t>Conclusion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8C7E94-0B31-B7D5-CCB2-FF953051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Gpt4all-falcon is content accurate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… out of the box</a:t>
            </a:r>
          </a:p>
          <a:p>
            <a:pPr marL="0" indent="0">
              <a:buNone/>
            </a:pPr>
            <a:r>
              <a:rPr lang="en-US" dirty="0"/>
              <a:t>... on general sport topics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Content is nearly as accurate as (human written) facts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2D4E979-2626-498C-CDA4-07382D74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361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26D3FB0-5208-F279-7CC9-0487746E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dirty="0"/>
              <a:t>Future Improvements</a:t>
            </a:r>
            <a:r>
              <a:rPr lang="de-DE" b="1" cap="none" dirty="0"/>
              <a:t>		</a:t>
            </a:r>
            <a:endParaRPr lang="de-AT" b="1" cap="non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8C7E94-0B31-B7D5-CCB2-FF953051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a different dataset for testing</a:t>
            </a:r>
          </a:p>
          <a:p>
            <a:pPr lvl="1"/>
            <a:r>
              <a:rPr lang="en-US" dirty="0"/>
              <a:t>Different query – stronger semantics</a:t>
            </a:r>
          </a:p>
          <a:p>
            <a:pPr lvl="1"/>
            <a:endParaRPr lang="en-US" dirty="0"/>
          </a:p>
          <a:p>
            <a:r>
              <a:rPr lang="en-US" dirty="0"/>
              <a:t>Get more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larger datasets to exclude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the model on general 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2D4E979-2626-498C-CDA4-07382D74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679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FE8DD54-1EFE-8BE2-89CA-278EFC7ABC3D}"/>
              </a:ext>
            </a:extLst>
          </p:cNvPr>
          <p:cNvSpPr txBox="1"/>
          <p:nvPr/>
        </p:nvSpPr>
        <p:spPr>
          <a:xfrm>
            <a:off x="1816100" y="1750814"/>
            <a:ext cx="8559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Questions?</a:t>
            </a:r>
            <a:endParaRPr lang="de-AT" sz="4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1C959FA-3DA8-1EEA-F142-747849DFFA2C}"/>
              </a:ext>
            </a:extLst>
          </p:cNvPr>
          <p:cNvSpPr txBox="1"/>
          <p:nvPr/>
        </p:nvSpPr>
        <p:spPr>
          <a:xfrm>
            <a:off x="4859021" y="3982076"/>
            <a:ext cx="45923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0" i="0" dirty="0">
                <a:effectLst/>
                <a:latin typeface="inherit"/>
                <a:hlinkClick r:id="rId3" tooltip="https://github.com/zanflo/AdvancedInformationRetriev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https://github.com/zanflo/</a:t>
            </a:r>
            <a:br>
              <a:rPr lang="it-IT" sz="2800" b="0" i="0" dirty="0">
                <a:effectLst/>
                <a:latin typeface="inherit"/>
                <a:hlinkClick r:id="rId3" tooltip="https://github.com/zanflo/AdvancedInformationRetriev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it-IT" sz="2800" b="0" i="0" dirty="0" err="1">
                <a:effectLst/>
                <a:latin typeface="inherit"/>
                <a:hlinkClick r:id="rId3" tooltip="https://github.com/zanflo/AdvancedInformationRetriev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AdvancedInformationRetrieval</a:t>
            </a:r>
            <a:endParaRPr lang="de-AT" sz="2800" dirty="0"/>
          </a:p>
        </p:txBody>
      </p:sp>
      <p:pic>
        <p:nvPicPr>
          <p:cNvPr id="5122" name="Picture 2" descr="GitHub - Wikipedia">
            <a:extLst>
              <a:ext uri="{FF2B5EF4-FFF2-40B4-BE49-F238E27FC236}">
                <a16:creationId xmlns:a16="http://schemas.microsoft.com/office/drawing/2014/main" id="{585C1F91-04C5-7B4E-790C-DA81411B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79" y="3751899"/>
            <a:ext cx="1414462" cy="14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2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3A23-A4AC-730B-0E9D-CC2E32EB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LLMs rank?</a:t>
            </a:r>
            <a:endParaRPr lang="en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B3FE-64DD-CDCC-8DFA-27583671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76474"/>
          </a:xfrm>
        </p:spPr>
        <p:txBody>
          <a:bodyPr/>
          <a:lstStyle/>
          <a:p>
            <a:r>
              <a:rPr lang="en-US" dirty="0"/>
              <a:t>Rise of Large Language Models (ChatGPT etc.)</a:t>
            </a:r>
          </a:p>
          <a:p>
            <a:r>
              <a:rPr lang="en-US" dirty="0"/>
              <a:t>Ranking of generated content</a:t>
            </a:r>
          </a:p>
          <a:p>
            <a:r>
              <a:rPr lang="en-US" dirty="0"/>
              <a:t>Relevancy of the content</a:t>
            </a:r>
          </a:p>
          <a:p>
            <a:r>
              <a:rPr lang="en-US" dirty="0"/>
              <a:t>Validation of our pipeline</a:t>
            </a:r>
          </a:p>
          <a:p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37D7-54D4-21F5-6835-4470F5F3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1</a:t>
            </a:fld>
            <a:endParaRPr lang="de-AT" dirty="0"/>
          </a:p>
        </p:txBody>
      </p:sp>
      <p:pic>
        <p:nvPicPr>
          <p:cNvPr id="1026" name="Picture 2" descr="The LLM Revolution: How AI Language Models Are Transforming Lives">
            <a:extLst>
              <a:ext uri="{FF2B5EF4-FFF2-40B4-BE49-F238E27FC236}">
                <a16:creationId xmlns:a16="http://schemas.microsoft.com/office/drawing/2014/main" id="{F809C2C6-77ED-9852-0DF4-2A87D867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0" y="3318387"/>
            <a:ext cx="4301254" cy="26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16">
            <a:extLst>
              <a:ext uri="{FF2B5EF4-FFF2-40B4-BE49-F238E27FC236}">
                <a16:creationId xmlns:a16="http://schemas.microsoft.com/office/drawing/2014/main" id="{D83C4A5D-A62B-E482-B1A8-6446DD3ECE76}"/>
              </a:ext>
            </a:extLst>
          </p:cNvPr>
          <p:cNvSpPr txBox="1"/>
          <p:nvPr/>
        </p:nvSpPr>
        <p:spPr>
          <a:xfrm>
            <a:off x="671331" y="6489610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 https://www.linkedin.com/pulse/llm-revolution-how-ai-language-models-transforming-lives-ahmed-jawed</a:t>
            </a:r>
          </a:p>
        </p:txBody>
      </p:sp>
      <p:sp>
        <p:nvSpPr>
          <p:cNvPr id="7" name="Textfeld 16">
            <a:extLst>
              <a:ext uri="{FF2B5EF4-FFF2-40B4-BE49-F238E27FC236}">
                <a16:creationId xmlns:a16="http://schemas.microsoft.com/office/drawing/2014/main" id="{7748AA70-B9AB-9534-D829-E240DBCD6BED}"/>
              </a:ext>
            </a:extLst>
          </p:cNvPr>
          <p:cNvSpPr txBox="1"/>
          <p:nvPr/>
        </p:nvSpPr>
        <p:spPr>
          <a:xfrm>
            <a:off x="9609336" y="5656307"/>
            <a:ext cx="99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</a:t>
            </a:r>
          </a:p>
        </p:txBody>
      </p:sp>
    </p:spTree>
    <p:extLst>
      <p:ext uri="{BB962C8B-B14F-4D97-AF65-F5344CB8AC3E}">
        <p14:creationId xmlns:p14="http://schemas.microsoft.com/office/powerpoint/2010/main" val="299968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8747044-B460-7047-E2AE-A5EF4CBEB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921" y="0"/>
            <a:ext cx="10227189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4C4DA8-460F-BF0E-4944-FE44B25E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0"/>
            <a:ext cx="4318829" cy="1478570"/>
          </a:xfrm>
        </p:spPr>
        <p:txBody>
          <a:bodyPr>
            <a:normAutofit/>
          </a:bodyPr>
          <a:lstStyle/>
          <a:p>
            <a:r>
              <a:rPr lang="de-DE" sz="4400" dirty="0"/>
              <a:t>Project Pipeline</a:t>
            </a:r>
            <a:endParaRPr lang="de-IT" sz="4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88A38-CC4E-4D61-261F-3384D277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05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4C56F-0B01-A704-2A8B-D82F4B17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580" y="401071"/>
            <a:ext cx="9151618" cy="1478570"/>
          </a:xfrm>
        </p:spPr>
        <p:txBody>
          <a:bodyPr/>
          <a:lstStyle/>
          <a:p>
            <a:r>
              <a:rPr lang="en-GB" b="1" dirty="0"/>
              <a:t>Choosing</a:t>
            </a:r>
            <a:r>
              <a:rPr lang="de-AT" b="1" dirty="0"/>
              <a:t> </a:t>
            </a:r>
            <a:r>
              <a:rPr lang="de-AT" b="1" dirty="0" err="1"/>
              <a:t>the</a:t>
            </a:r>
            <a:r>
              <a:rPr lang="de-AT" b="1" dirty="0"/>
              <a:t> </a:t>
            </a:r>
            <a:r>
              <a:rPr lang="en-GB" b="1" dirty="0"/>
              <a:t>Transformer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38867-D1AF-61C7-4459-12465CF0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580" y="1825625"/>
            <a:ext cx="101930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Requirements:</a:t>
            </a:r>
          </a:p>
          <a:p>
            <a:r>
              <a:rPr lang="en-US" dirty="0"/>
              <a:t>Capable of relevance classification</a:t>
            </a:r>
          </a:p>
          <a:p>
            <a:r>
              <a:rPr lang="en-US" dirty="0"/>
              <a:t>Performs well on our validation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de-AT" dirty="0" err="1"/>
              <a:t>MonoBert</a:t>
            </a:r>
            <a:r>
              <a:rPr lang="de-AT" dirty="0"/>
              <a:t> [1]: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MonoBert</a:t>
            </a:r>
            <a:r>
              <a:rPr lang="en-US" dirty="0"/>
              <a:t> adapts Bert for relevance classification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source and well 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DE3C24-9798-2D45-6BAC-27C03EE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3</a:t>
            </a:fld>
            <a:endParaRPr lang="de-AT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559697B-8303-FAE3-DEA2-E2B9B984E472}"/>
              </a:ext>
            </a:extLst>
          </p:cNvPr>
          <p:cNvSpPr txBox="1"/>
          <p:nvPr/>
        </p:nvSpPr>
        <p:spPr>
          <a:xfrm>
            <a:off x="682903" y="6489610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 https://huggingface.co/castorini/monobert-large-msmarco</a:t>
            </a:r>
          </a:p>
        </p:txBody>
      </p:sp>
    </p:spTree>
    <p:extLst>
      <p:ext uri="{BB962C8B-B14F-4D97-AF65-F5344CB8AC3E}">
        <p14:creationId xmlns:p14="http://schemas.microsoft.com/office/powerpoint/2010/main" val="351464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4C56F-0B01-A704-2A8B-D82F4B17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71"/>
            <a:ext cx="9905998" cy="1478570"/>
          </a:xfrm>
        </p:spPr>
        <p:txBody>
          <a:bodyPr/>
          <a:lstStyle/>
          <a:p>
            <a:r>
              <a:rPr lang="en-GB" b="1" cap="none" dirty="0"/>
              <a:t>Choosing the Dataset</a:t>
            </a: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DE3C24-9798-2D45-6BAC-27C03EE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4</a:t>
            </a:fld>
            <a:endParaRPr lang="de-AT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2CCFA8B-1E40-EC12-8C14-A130497FBE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94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Requirements:</a:t>
            </a:r>
          </a:p>
          <a:p>
            <a:r>
              <a:rPr lang="en-US" dirty="0"/>
              <a:t>Collection of general, broad knowledge</a:t>
            </a:r>
          </a:p>
          <a:p>
            <a:r>
              <a:rPr lang="en-US" dirty="0"/>
              <a:t>Contains queries</a:t>
            </a:r>
          </a:p>
          <a:p>
            <a:r>
              <a:rPr lang="en-US" dirty="0"/>
              <a:t>Not too large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/>
              <a:t>Wikipedia </a:t>
            </a:r>
            <a:r>
              <a:rPr lang="en-IE" dirty="0"/>
              <a:t>summary</a:t>
            </a:r>
            <a:r>
              <a:rPr lang="de-AT" dirty="0"/>
              <a:t> </a:t>
            </a:r>
            <a:r>
              <a:rPr lang="en-GB" dirty="0"/>
              <a:t>dataset [1]:</a:t>
            </a:r>
          </a:p>
          <a:p>
            <a:r>
              <a:rPr lang="en-GB" dirty="0"/>
              <a:t>Contains summaries of Wikipedia pages</a:t>
            </a:r>
          </a:p>
          <a:p>
            <a:r>
              <a:rPr lang="en-GB" dirty="0"/>
              <a:t>Titles as queries</a:t>
            </a:r>
          </a:p>
          <a:p>
            <a:r>
              <a:rPr lang="en-GB" dirty="0"/>
              <a:t>subset “sport”</a:t>
            </a:r>
          </a:p>
          <a:p>
            <a:endParaRPr lang="en-GB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66A5756-44F5-98ED-1014-1C5E15B54BF3}"/>
              </a:ext>
            </a:extLst>
          </p:cNvPr>
          <p:cNvGrpSpPr/>
          <p:nvPr/>
        </p:nvGrpSpPr>
        <p:grpSpPr>
          <a:xfrm>
            <a:off x="6311900" y="1443217"/>
            <a:ext cx="5109722" cy="4185285"/>
            <a:chOff x="6904478" y="1871753"/>
            <a:chExt cx="5109722" cy="418528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BB309DC-7516-3721-EF4C-019A0050E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011"/>
            <a:stretch/>
          </p:blipFill>
          <p:spPr>
            <a:xfrm>
              <a:off x="6955278" y="1871753"/>
              <a:ext cx="4947415" cy="3750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8B458B9-E924-03CD-834E-47DCBF8A9EA9}"/>
                </a:ext>
              </a:extLst>
            </p:cNvPr>
            <p:cNvSpPr txBox="1"/>
            <p:nvPr/>
          </p:nvSpPr>
          <p:spPr>
            <a:xfrm>
              <a:off x="6955277" y="5675947"/>
              <a:ext cx="4947415" cy="381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Wikipedia entry of “Bert“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808D41F-6FC0-C418-089E-81F81B216605}"/>
                </a:ext>
              </a:extLst>
            </p:cNvPr>
            <p:cNvSpPr/>
            <p:nvPr/>
          </p:nvSpPr>
          <p:spPr>
            <a:xfrm>
              <a:off x="6904478" y="2882900"/>
              <a:ext cx="5109722" cy="1511300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A13D29FF-8E8E-39FA-7D45-D01B81E33750}"/>
              </a:ext>
            </a:extLst>
          </p:cNvPr>
          <p:cNvSpPr txBox="1"/>
          <p:nvPr/>
        </p:nvSpPr>
        <p:spPr>
          <a:xfrm>
            <a:off x="735241" y="6035110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 https://github.com/tscheepers/Wikipedia-Summary-Dataset</a:t>
            </a:r>
          </a:p>
        </p:txBody>
      </p:sp>
      <p:sp>
        <p:nvSpPr>
          <p:cNvPr id="3" name="Textfeld 16">
            <a:extLst>
              <a:ext uri="{FF2B5EF4-FFF2-40B4-BE49-F238E27FC236}">
                <a16:creationId xmlns:a16="http://schemas.microsoft.com/office/drawing/2014/main" id="{7BA04CC5-E4AB-747D-D71B-6C5597F726EE}"/>
              </a:ext>
            </a:extLst>
          </p:cNvPr>
          <p:cNvSpPr txBox="1"/>
          <p:nvPr/>
        </p:nvSpPr>
        <p:spPr>
          <a:xfrm>
            <a:off x="735241" y="6357328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[2] https://en.wikipedia.org/wiki/BERT_(language_model)</a:t>
            </a:r>
          </a:p>
        </p:txBody>
      </p:sp>
      <p:sp>
        <p:nvSpPr>
          <p:cNvPr id="5" name="Textfeld 16">
            <a:extLst>
              <a:ext uri="{FF2B5EF4-FFF2-40B4-BE49-F238E27FC236}">
                <a16:creationId xmlns:a16="http://schemas.microsoft.com/office/drawing/2014/main" id="{90C5A3A7-E2F5-5E21-3E13-A23F07642B08}"/>
              </a:ext>
            </a:extLst>
          </p:cNvPr>
          <p:cNvSpPr txBox="1"/>
          <p:nvPr/>
        </p:nvSpPr>
        <p:spPr>
          <a:xfrm>
            <a:off x="9636236" y="5261671"/>
            <a:ext cx="99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[2]</a:t>
            </a:r>
          </a:p>
        </p:txBody>
      </p:sp>
    </p:spTree>
    <p:extLst>
      <p:ext uri="{BB962C8B-B14F-4D97-AF65-F5344CB8AC3E}">
        <p14:creationId xmlns:p14="http://schemas.microsoft.com/office/powerpoint/2010/main" val="155002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0C82-D30D-42BD-33BD-4A71ABF9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(GPT4-ALL)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F3B2-AA4C-AD43-7646-F417D6D1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Locally run, train and deploy LLMs</a:t>
            </a:r>
          </a:p>
          <a:p>
            <a:r>
              <a:rPr lang="en-US" dirty="0"/>
              <a:t>Open source </a:t>
            </a:r>
          </a:p>
          <a:p>
            <a:r>
              <a:rPr lang="en-US" dirty="0"/>
              <a:t>Maintained by </a:t>
            </a:r>
            <a:r>
              <a:rPr lang="en-US" dirty="0" err="1"/>
              <a:t>Noimic</a:t>
            </a:r>
            <a:r>
              <a:rPr lang="en-US" dirty="0"/>
              <a:t> AI</a:t>
            </a:r>
          </a:p>
          <a:p>
            <a:r>
              <a:rPr lang="en-US" dirty="0"/>
              <a:t>GPT4All-Falcon: very </a:t>
            </a:r>
            <a:r>
              <a:rPr lang="en-US" b="1" dirty="0"/>
              <a:t>fast</a:t>
            </a:r>
            <a:r>
              <a:rPr lang="en-US" dirty="0"/>
              <a:t>, good </a:t>
            </a:r>
            <a:r>
              <a:rPr lang="en-US" b="1" dirty="0"/>
              <a:t>quality</a:t>
            </a:r>
          </a:p>
          <a:p>
            <a:r>
              <a:rPr lang="en-US" dirty="0"/>
              <a:t>Processed titles from dataset to get query</a:t>
            </a:r>
          </a:p>
          <a:p>
            <a:r>
              <a:rPr lang="en-US" dirty="0"/>
              <a:t>Problems with chat session:</a:t>
            </a:r>
          </a:p>
          <a:p>
            <a:pPr lvl="1"/>
            <a:r>
              <a:rPr lang="en-US" dirty="0"/>
              <a:t>Optimized it to take less time</a:t>
            </a:r>
          </a:p>
          <a:p>
            <a:pPr lvl="1"/>
            <a:r>
              <a:rPr lang="en-US" dirty="0"/>
              <a:t>Get right format as response</a:t>
            </a:r>
          </a:p>
          <a:p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B2565-E4A7-F904-894B-8FC0C08E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501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7751-096F-D1C8-4CAE-BE73370B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our pipeline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0D4E-194A-9DAE-50B2-CD5B6599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031" y="1934663"/>
            <a:ext cx="9905999" cy="2167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Important that our model is sound</a:t>
            </a:r>
          </a:p>
          <a:p>
            <a:r>
              <a:rPr lang="en-US" dirty="0" err="1"/>
              <a:t>nDCG@k</a:t>
            </a:r>
            <a:r>
              <a:rPr lang="en-US" dirty="0"/>
              <a:t> and f1@k</a:t>
            </a:r>
          </a:p>
          <a:p>
            <a:r>
              <a:rPr lang="en-US" dirty="0"/>
              <a:t>Dataset Wikipedia articles [1]</a:t>
            </a:r>
          </a:p>
          <a:p>
            <a:r>
              <a:rPr lang="en-US" dirty="0"/>
              <a:t>Subset of the same topic</a:t>
            </a: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15722-C214-7973-C6A8-E300274B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5" name="Textfeld 16">
            <a:extLst>
              <a:ext uri="{FF2B5EF4-FFF2-40B4-BE49-F238E27FC236}">
                <a16:creationId xmlns:a16="http://schemas.microsoft.com/office/drawing/2014/main" id="{C0BB9E84-4E78-952F-AFEE-8B8FCD558EF3}"/>
              </a:ext>
            </a:extLst>
          </p:cNvPr>
          <p:cNvSpPr txBox="1"/>
          <p:nvPr/>
        </p:nvSpPr>
        <p:spPr>
          <a:xfrm>
            <a:off x="671331" y="6489610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 https://ir-datasets.com/wikir.html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DC5F1D-609D-2B98-9801-BC804C8333F2}"/>
              </a:ext>
            </a:extLst>
          </p:cNvPr>
          <p:cNvSpPr txBox="1">
            <a:spLocks/>
          </p:cNvSpPr>
          <p:nvPr/>
        </p:nvSpPr>
        <p:spPr>
          <a:xfrm>
            <a:off x="2032217" y="4271469"/>
            <a:ext cx="4620813" cy="2167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BM25</a:t>
            </a:r>
          </a:p>
          <a:p>
            <a:r>
              <a:rPr lang="en-US" dirty="0"/>
              <a:t>f1@k: 	0.824</a:t>
            </a:r>
          </a:p>
          <a:p>
            <a:r>
              <a:rPr lang="en-US" dirty="0" err="1"/>
              <a:t>nDCG@k</a:t>
            </a:r>
            <a:r>
              <a:rPr lang="en-US" dirty="0"/>
              <a:t>: 	0.9816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FA9332-031D-195C-1DAE-845718C8937E}"/>
              </a:ext>
            </a:extLst>
          </p:cNvPr>
          <p:cNvSpPr txBox="1">
            <a:spLocks/>
          </p:cNvSpPr>
          <p:nvPr/>
        </p:nvSpPr>
        <p:spPr>
          <a:xfrm>
            <a:off x="5921476" y="4220983"/>
            <a:ext cx="4620813" cy="2167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BM25 + </a:t>
            </a:r>
            <a:r>
              <a:rPr lang="en-US" b="1" dirty="0" err="1"/>
              <a:t>MonoBert</a:t>
            </a:r>
            <a:endParaRPr lang="en-US" b="1" dirty="0"/>
          </a:p>
          <a:p>
            <a:r>
              <a:rPr lang="en-US" dirty="0"/>
              <a:t>f1@k:	 0.824</a:t>
            </a:r>
          </a:p>
          <a:p>
            <a:r>
              <a:rPr lang="en-US" dirty="0" err="1"/>
              <a:t>nDCG@k</a:t>
            </a:r>
            <a:r>
              <a:rPr lang="en-US" dirty="0"/>
              <a:t>:	 0.9886</a:t>
            </a:r>
          </a:p>
        </p:txBody>
      </p:sp>
    </p:spTree>
    <p:extLst>
      <p:ext uri="{BB962C8B-B14F-4D97-AF65-F5344CB8AC3E}">
        <p14:creationId xmlns:p14="http://schemas.microsoft.com/office/powerpoint/2010/main" val="140926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E5ECC-CEAC-347F-BEEC-2586596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508254"/>
            <a:ext cx="9405588" cy="1478570"/>
          </a:xfrm>
        </p:spPr>
        <p:txBody>
          <a:bodyPr/>
          <a:lstStyle/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LLM </a:t>
            </a:r>
            <a:r>
              <a:rPr lang="de-DE" dirty="0" err="1"/>
              <a:t>documents</a:t>
            </a:r>
            <a:r>
              <a:rPr lang="de-DE" dirty="0"/>
              <a:t> [%]</a:t>
            </a:r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678225-2EFA-95CE-B074-EA93C1CB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7</a:t>
            </a:fld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8BCB4-739A-96DA-06DE-EB82E5EA2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57" y="1713810"/>
            <a:ext cx="9749004" cy="46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E634517-703A-A6E8-DF05-6675925DC191}"/>
                  </a:ext>
                </a:extLst>
              </p:cNvPr>
              <p:cNvSpPr txBox="1"/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70C0"/>
                    </a:solidFill>
                  </a:rPr>
                  <a:t>LLM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45%; </a:t>
                </a:r>
                <a:r>
                  <a:rPr lang="de-DE" dirty="0">
                    <a:solidFill>
                      <a:srgbClr val="FF6600"/>
                    </a:solidFill>
                  </a:rPr>
                  <a:t>Wiki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55%</a:t>
                </a:r>
                <a:endParaRPr lang="de-IT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E634517-703A-A6E8-DF05-6675925D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blipFill>
                <a:blip r:embed="rId3"/>
                <a:stretch>
                  <a:fillRect l="-1058" t="-8197" b="-2459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7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62079D38-B230-A751-37B2-A96848163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57" y="1591320"/>
            <a:ext cx="9749004" cy="46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FE5ECC-CEAC-347F-BEEC-2586596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508254"/>
            <a:ext cx="9405588" cy="1478570"/>
          </a:xfrm>
        </p:spPr>
        <p:txBody>
          <a:bodyPr/>
          <a:lstStyle/>
          <a:p>
            <a:r>
              <a:rPr lang="de-DE" dirty="0"/>
              <a:t>Position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LLM </a:t>
            </a:r>
            <a:r>
              <a:rPr lang="de-DE" dirty="0" err="1"/>
              <a:t>document</a:t>
            </a:r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678225-2EFA-95CE-B074-EA93C1CB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8</a:t>
            </a:fld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C1E02D2-F660-2E95-6894-671F126CB265}"/>
                  </a:ext>
                </a:extLst>
              </p:cNvPr>
              <p:cNvSpPr txBox="1"/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70C0"/>
                    </a:solidFill>
                  </a:rPr>
                  <a:t>LLM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1.47; </a:t>
                </a:r>
                <a:r>
                  <a:rPr lang="de-DE" dirty="0">
                    <a:solidFill>
                      <a:srgbClr val="FF6600"/>
                    </a:solidFill>
                  </a:rPr>
                  <a:t>Wiki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1.48</a:t>
                </a:r>
                <a:endParaRPr lang="de-IT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C1E02D2-F660-2E95-6894-671F126CB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blipFill>
                <a:blip r:embed="rId3"/>
                <a:stretch>
                  <a:fillRect l="-1058" t="-8197" b="-2459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6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Benutzerdefiniert 4">
      <a:dk1>
        <a:sysClr val="windowText" lastClr="000000"/>
      </a:dk1>
      <a:lt1>
        <a:sysClr val="window" lastClr="FFFFFF"/>
      </a:lt1>
      <a:dk2>
        <a:srgbClr val="252C36"/>
      </a:dk2>
      <a:lt2>
        <a:srgbClr val="CAD5DA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458</Words>
  <Application>Microsoft Office PowerPoint</Application>
  <PresentationFormat>Breitbild</PresentationFormat>
  <Paragraphs>106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inherit</vt:lpstr>
      <vt:lpstr>Schaltkreis</vt:lpstr>
      <vt:lpstr>Content Accuracy of the Gpt4all-Falcon Model</vt:lpstr>
      <vt:lpstr>How do LLMs rank?</vt:lpstr>
      <vt:lpstr>Project Pipeline</vt:lpstr>
      <vt:lpstr>Choosing the Transformer</vt:lpstr>
      <vt:lpstr>Choosing the Dataset</vt:lpstr>
      <vt:lpstr>LLM (GPT4-ALL)</vt:lpstr>
      <vt:lpstr>Validation of our pipeline</vt:lpstr>
      <vt:lpstr>Amount of LLM documents [%]</vt:lpstr>
      <vt:lpstr>Position of first LLM document</vt:lpstr>
      <vt:lpstr>Average position</vt:lpstr>
      <vt:lpstr>Results:</vt:lpstr>
      <vt:lpstr>Conclusion</vt:lpstr>
      <vt:lpstr>Future Improvements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Hanfstingl</dc:creator>
  <cp:lastModifiedBy>Florian Zanotti</cp:lastModifiedBy>
  <cp:revision>95</cp:revision>
  <dcterms:created xsi:type="dcterms:W3CDTF">2023-11-27T11:03:55Z</dcterms:created>
  <dcterms:modified xsi:type="dcterms:W3CDTF">2024-01-08T20:57:31Z</dcterms:modified>
</cp:coreProperties>
</file>