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D18CC4-70AB-438E-8B11-F16A319BD7C4}">
  <a:tblStyle styleId="{15D18CC4-70AB-438E-8B11-F16A319BD7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8fec55a7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8fec55a7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8fec55a7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8fec55a7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8fec55a7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8fec55a7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99921595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9992159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99921595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99921595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97c258b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97c258b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8fec55a7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8fec55a7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99a24c9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99a24c9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99921595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99921595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9992159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9992159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8fec55a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8fec55a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4f3d799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4f3d799a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9c43c90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9c43c90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8fec55a7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8fec55a7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8fec55a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8fec55a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99921595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99921595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8fec55a7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8fec55a7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99a24c9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99a24c9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99a24c9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99a24c9e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8fec55a7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8fec55a7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britannica.com/dictionary/tren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epai.org/machine-learning-glossary-and-terms/machine-learning" TargetMode="External"/><Relationship Id="rId4" Type="http://schemas.openxmlformats.org/officeDocument/2006/relationships/hyperlink" Target="https://deepai.org/machine-learning-glossary-and-terms/decision-tree" TargetMode="External"/><Relationship Id="rId5" Type="http://schemas.openxmlformats.org/officeDocument/2006/relationships/hyperlink" Target="https://deepai.org/machine-learning-glossary-and-terms/estimat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927450" y="1873714"/>
            <a:ext cx="7136700" cy="10224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25063"/>
              <a:buFont typeface="Arial"/>
              <a:buNone/>
            </a:pPr>
            <a:r>
              <a:rPr b="1" lang="en-GB" sz="4388">
                <a:solidFill>
                  <a:srgbClr val="351C75"/>
                </a:solidFill>
                <a:latin typeface="Times New Roman"/>
                <a:ea typeface="Times New Roman"/>
                <a:cs typeface="Times New Roman"/>
                <a:sym typeface="Times New Roman"/>
              </a:rPr>
              <a:t>Jordan food price</a:t>
            </a:r>
            <a:endParaRPr b="1" sz="6488">
              <a:solidFill>
                <a:srgbClr val="351C75"/>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p:nvPr/>
        </p:nvSpPr>
        <p:spPr>
          <a:xfrm>
            <a:off x="2880425" y="1440150"/>
            <a:ext cx="3132000" cy="3017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title"/>
          </p:nvPr>
        </p:nvSpPr>
        <p:spPr>
          <a:xfrm>
            <a:off x="311700" y="171150"/>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GB" sz="3450">
                <a:solidFill>
                  <a:srgbClr val="351C75"/>
                </a:solidFill>
                <a:highlight>
                  <a:srgbClr val="FFFFFF"/>
                </a:highlight>
                <a:latin typeface="Times New Roman"/>
                <a:ea typeface="Times New Roman"/>
                <a:cs typeface="Times New Roman"/>
                <a:sym typeface="Times New Roman"/>
              </a:rPr>
              <a:t>Ridge regression</a:t>
            </a:r>
            <a:endParaRPr sz="5900">
              <a:latin typeface="Times New Roman"/>
              <a:ea typeface="Times New Roman"/>
              <a:cs typeface="Times New Roman"/>
              <a:sym typeface="Times New Roman"/>
            </a:endParaRPr>
          </a:p>
        </p:txBody>
      </p:sp>
      <p:sp>
        <p:nvSpPr>
          <p:cNvPr id="128" name="Google Shape;128;p22"/>
          <p:cNvSpPr txBox="1"/>
          <p:nvPr/>
        </p:nvSpPr>
        <p:spPr>
          <a:xfrm>
            <a:off x="3379500" y="2255475"/>
            <a:ext cx="2385000" cy="19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351C75"/>
                </a:solidFill>
                <a:latin typeface="Times New Roman"/>
                <a:ea typeface="Times New Roman"/>
                <a:cs typeface="Times New Roman"/>
                <a:sym typeface="Times New Roman"/>
              </a:rPr>
              <a:t>After conducting the test, the accuracy of the model was: 0.828</a:t>
            </a:r>
            <a:endParaRPr sz="1800">
              <a:solidFill>
                <a:srgbClr val="351C75"/>
              </a:solidFill>
              <a:latin typeface="Times New Roman"/>
              <a:ea typeface="Times New Roman"/>
              <a:cs typeface="Times New Roman"/>
              <a:sym typeface="Times New Roman"/>
            </a:endParaRPr>
          </a:p>
        </p:txBody>
      </p:sp>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p:nvPr/>
        </p:nvSpPr>
        <p:spPr>
          <a:xfrm>
            <a:off x="2880425" y="1440150"/>
            <a:ext cx="3132000" cy="3017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type="title"/>
          </p:nvPr>
        </p:nvSpPr>
        <p:spPr>
          <a:xfrm>
            <a:off x="273600" y="2473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400">
                <a:solidFill>
                  <a:srgbClr val="351C75"/>
                </a:solidFill>
                <a:latin typeface="Times New Roman"/>
                <a:ea typeface="Times New Roman"/>
                <a:cs typeface="Times New Roman"/>
                <a:sym typeface="Times New Roman"/>
              </a:rPr>
              <a:t>Random forest regression</a:t>
            </a:r>
            <a:endParaRPr sz="3400">
              <a:solidFill>
                <a:srgbClr val="351C75"/>
              </a:solidFill>
              <a:latin typeface="Times New Roman"/>
              <a:ea typeface="Times New Roman"/>
              <a:cs typeface="Times New Roman"/>
              <a:sym typeface="Times New Roman"/>
            </a:endParaRPr>
          </a:p>
        </p:txBody>
      </p:sp>
      <p:sp>
        <p:nvSpPr>
          <p:cNvPr id="136" name="Google Shape;136;p23"/>
          <p:cNvSpPr txBox="1"/>
          <p:nvPr/>
        </p:nvSpPr>
        <p:spPr>
          <a:xfrm>
            <a:off x="3394800" y="2323950"/>
            <a:ext cx="2278200" cy="22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351C75"/>
                </a:solidFill>
                <a:latin typeface="Times New Roman"/>
                <a:ea typeface="Times New Roman"/>
                <a:cs typeface="Times New Roman"/>
                <a:sym typeface="Times New Roman"/>
              </a:rPr>
              <a:t>After conducting the test, the accuracy of the model was: 0.818</a:t>
            </a:r>
            <a:endParaRPr>
              <a:solidFill>
                <a:srgbClr val="351C75"/>
              </a:solidFill>
              <a:latin typeface="Open Sans"/>
              <a:ea typeface="Open Sans"/>
              <a:cs typeface="Open Sans"/>
              <a:sym typeface="Open Sans"/>
            </a:endParaRPr>
          </a:p>
        </p:txBody>
      </p:sp>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p:nvPr/>
        </p:nvSpPr>
        <p:spPr>
          <a:xfrm>
            <a:off x="2880425" y="1440150"/>
            <a:ext cx="3132000" cy="3017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4000">
                <a:solidFill>
                  <a:srgbClr val="351C75"/>
                </a:solidFill>
                <a:latin typeface="Times New Roman"/>
                <a:ea typeface="Times New Roman"/>
                <a:cs typeface="Times New Roman"/>
                <a:sym typeface="Times New Roman"/>
              </a:rPr>
              <a:t>Decision tree</a:t>
            </a:r>
            <a:endParaRPr sz="4000">
              <a:solidFill>
                <a:srgbClr val="351C75"/>
              </a:solidFill>
              <a:latin typeface="Times New Roman"/>
              <a:ea typeface="Times New Roman"/>
              <a:cs typeface="Times New Roman"/>
              <a:sym typeface="Times New Roman"/>
            </a:endParaRPr>
          </a:p>
        </p:txBody>
      </p:sp>
      <p:sp>
        <p:nvSpPr>
          <p:cNvPr id="144" name="Google Shape;144;p24"/>
          <p:cNvSpPr txBox="1"/>
          <p:nvPr>
            <p:ph idx="1" type="body"/>
          </p:nvPr>
        </p:nvSpPr>
        <p:spPr>
          <a:xfrm>
            <a:off x="3383375" y="2346875"/>
            <a:ext cx="2293500" cy="2407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solidFill>
                  <a:srgbClr val="351C75"/>
                </a:solidFill>
                <a:latin typeface="Times New Roman"/>
                <a:ea typeface="Times New Roman"/>
                <a:cs typeface="Times New Roman"/>
                <a:sym typeface="Times New Roman"/>
              </a:rPr>
              <a:t>After conducting the test, the accuracy of the model was: 0.809</a:t>
            </a:r>
            <a:endParaRPr>
              <a:solidFill>
                <a:srgbClr val="351C75"/>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solidFill>
                <a:srgbClr val="351C75"/>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45" name="Google Shape;14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p:nvPr/>
        </p:nvSpPr>
        <p:spPr>
          <a:xfrm>
            <a:off x="2880425" y="1440150"/>
            <a:ext cx="3132000" cy="3017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txBox="1"/>
          <p:nvPr>
            <p:ph type="title"/>
          </p:nvPr>
        </p:nvSpPr>
        <p:spPr>
          <a:xfrm>
            <a:off x="186125" y="155900"/>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GB" sz="3350">
                <a:solidFill>
                  <a:srgbClr val="351C75"/>
                </a:solidFill>
                <a:highlight>
                  <a:schemeClr val="lt1"/>
                </a:highlight>
                <a:latin typeface="Times New Roman"/>
                <a:ea typeface="Times New Roman"/>
                <a:cs typeface="Times New Roman"/>
                <a:sym typeface="Times New Roman"/>
              </a:rPr>
              <a:t>Neural network regression</a:t>
            </a:r>
            <a:endParaRPr sz="5800"/>
          </a:p>
        </p:txBody>
      </p:sp>
      <p:sp>
        <p:nvSpPr>
          <p:cNvPr id="152" name="Google Shape;152;p25"/>
          <p:cNvSpPr txBox="1"/>
          <p:nvPr>
            <p:ph idx="1" type="body"/>
          </p:nvPr>
        </p:nvSpPr>
        <p:spPr>
          <a:xfrm>
            <a:off x="3295775" y="2346975"/>
            <a:ext cx="2301300" cy="2209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solidFill>
                  <a:srgbClr val="351C75"/>
                </a:solidFill>
                <a:latin typeface="Times New Roman"/>
                <a:ea typeface="Times New Roman"/>
                <a:cs typeface="Times New Roman"/>
                <a:sym typeface="Times New Roman"/>
              </a:rPr>
              <a:t>After conducting the test, the accuracy of the model was: 0.754</a:t>
            </a: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p:nvPr/>
        </p:nvSpPr>
        <p:spPr>
          <a:xfrm>
            <a:off x="2880425" y="1440150"/>
            <a:ext cx="3132000" cy="3017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type="title"/>
          </p:nvPr>
        </p:nvSpPr>
        <p:spPr>
          <a:xfrm>
            <a:off x="311700" y="17277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GB" sz="3250">
                <a:solidFill>
                  <a:srgbClr val="351C75"/>
                </a:solidFill>
                <a:highlight>
                  <a:schemeClr val="lt1"/>
                </a:highlight>
                <a:latin typeface="Times New Roman"/>
                <a:ea typeface="Times New Roman"/>
                <a:cs typeface="Times New Roman"/>
                <a:sym typeface="Times New Roman"/>
              </a:rPr>
              <a:t>K-nearest neighbor (KNN)</a:t>
            </a:r>
            <a:endParaRPr sz="5700"/>
          </a:p>
        </p:txBody>
      </p:sp>
      <p:sp>
        <p:nvSpPr>
          <p:cNvPr id="160" name="Google Shape;160;p26"/>
          <p:cNvSpPr txBox="1"/>
          <p:nvPr>
            <p:ph idx="1" type="body"/>
          </p:nvPr>
        </p:nvSpPr>
        <p:spPr>
          <a:xfrm>
            <a:off x="3292025" y="2293450"/>
            <a:ext cx="2308800" cy="224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solidFill>
                  <a:srgbClr val="351C75"/>
                </a:solidFill>
                <a:latin typeface="Times New Roman"/>
                <a:ea typeface="Times New Roman"/>
                <a:cs typeface="Times New Roman"/>
                <a:sym typeface="Times New Roman"/>
              </a:rPr>
              <a:t>After conducting the test, the accuracy of the model was: 0.750</a:t>
            </a:r>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p:nvPr/>
        </p:nvSpPr>
        <p:spPr>
          <a:xfrm>
            <a:off x="2880425" y="1440150"/>
            <a:ext cx="3132000" cy="3017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ph type="title"/>
          </p:nvPr>
        </p:nvSpPr>
        <p:spPr>
          <a:xfrm>
            <a:off x="258350" y="209250"/>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GB" sz="3350">
                <a:solidFill>
                  <a:srgbClr val="351C75"/>
                </a:solidFill>
                <a:highlight>
                  <a:schemeClr val="lt1"/>
                </a:highlight>
                <a:latin typeface="Times New Roman"/>
                <a:ea typeface="Times New Roman"/>
                <a:cs typeface="Times New Roman"/>
                <a:sym typeface="Times New Roman"/>
              </a:rPr>
              <a:t>XGboost regression</a:t>
            </a:r>
            <a:endParaRPr sz="5800"/>
          </a:p>
        </p:txBody>
      </p:sp>
      <p:sp>
        <p:nvSpPr>
          <p:cNvPr id="168" name="Google Shape;168;p27"/>
          <p:cNvSpPr txBox="1"/>
          <p:nvPr>
            <p:ph idx="1" type="body"/>
          </p:nvPr>
        </p:nvSpPr>
        <p:spPr>
          <a:xfrm>
            <a:off x="3345275" y="2308900"/>
            <a:ext cx="2202300" cy="2316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solidFill>
                  <a:srgbClr val="351C75"/>
                </a:solidFill>
                <a:latin typeface="Times New Roman"/>
                <a:ea typeface="Times New Roman"/>
                <a:cs typeface="Times New Roman"/>
                <a:sym typeface="Times New Roman"/>
              </a:rPr>
              <a:t>After conducting the test, the accuracy of the model was: 0.831</a:t>
            </a:r>
            <a:endParaRPr/>
          </a:p>
        </p:txBody>
      </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70" name="Google Shape;170;p27"/>
          <p:cNvCxnSpPr/>
          <p:nvPr/>
        </p:nvCxnSpPr>
        <p:spPr>
          <a:xfrm flipH="1">
            <a:off x="5410250" y="1897375"/>
            <a:ext cx="1203900" cy="1181100"/>
          </a:xfrm>
          <a:prstGeom prst="straightConnector1">
            <a:avLst/>
          </a:prstGeom>
          <a:noFill/>
          <a:ln cap="flat" cmpd="sng" w="28575">
            <a:solidFill>
              <a:srgbClr val="9900FF"/>
            </a:solidFill>
            <a:prstDash val="solid"/>
            <a:round/>
            <a:headEnd len="med" w="med" type="none"/>
            <a:tailEnd len="med" w="med" type="stealth"/>
          </a:ln>
        </p:spPr>
      </p:cxnSp>
      <p:sp>
        <p:nvSpPr>
          <p:cNvPr id="171" name="Google Shape;171;p27"/>
          <p:cNvSpPr/>
          <p:nvPr/>
        </p:nvSpPr>
        <p:spPr>
          <a:xfrm flipH="1">
            <a:off x="6545539" y="739150"/>
            <a:ext cx="2202336" cy="1569672"/>
          </a:xfrm>
          <a:prstGeom prst="cloud">
            <a:avLst/>
          </a:prstGeom>
          <a:solidFill>
            <a:srgbClr val="EFEFEF"/>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nvSpPr>
        <p:spPr>
          <a:xfrm>
            <a:off x="6766513" y="1188725"/>
            <a:ext cx="17604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351C75"/>
                </a:solidFill>
                <a:latin typeface="Open Sans"/>
                <a:ea typeface="Open Sans"/>
                <a:cs typeface="Open Sans"/>
                <a:sym typeface="Open Sans"/>
              </a:rPr>
              <a:t>Best accuracy</a:t>
            </a:r>
            <a:endParaRPr b="1" sz="1800">
              <a:solidFill>
                <a:srgbClr val="351C75"/>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3600">
                <a:solidFill>
                  <a:srgbClr val="351C75"/>
                </a:solidFill>
                <a:latin typeface="Times New Roman"/>
                <a:ea typeface="Times New Roman"/>
                <a:cs typeface="Times New Roman"/>
                <a:sym typeface="Times New Roman"/>
              </a:rPr>
              <a:t>Feature Selection</a:t>
            </a:r>
            <a:endParaRPr sz="3600"/>
          </a:p>
        </p:txBody>
      </p:sp>
      <p:sp>
        <p:nvSpPr>
          <p:cNvPr id="178" name="Google Shape;178;p28"/>
          <p:cNvSpPr txBox="1"/>
          <p:nvPr>
            <p:ph idx="1" type="body"/>
          </p:nvPr>
        </p:nvSpPr>
        <p:spPr>
          <a:xfrm>
            <a:off x="26635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1C458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C458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GB" sz="1600">
                <a:solidFill>
                  <a:srgbClr val="1C4587"/>
                </a:solidFill>
                <a:highlight>
                  <a:srgbClr val="FFFFFF"/>
                </a:highlight>
                <a:latin typeface="Arial"/>
                <a:ea typeface="Arial"/>
                <a:cs typeface="Arial"/>
                <a:sym typeface="Arial"/>
              </a:rPr>
              <a:t> </a:t>
            </a:r>
            <a:endParaRPr sz="2300">
              <a:solidFill>
                <a:srgbClr val="1C4587"/>
              </a:solidFill>
            </a:endParaRPr>
          </a:p>
        </p:txBody>
      </p:sp>
      <p:pic>
        <p:nvPicPr>
          <p:cNvPr id="179" name="Google Shape;179;p28"/>
          <p:cNvPicPr preferRelativeResize="0"/>
          <p:nvPr/>
        </p:nvPicPr>
        <p:blipFill>
          <a:blip r:embed="rId3">
            <a:alphaModFix/>
          </a:blip>
          <a:stretch>
            <a:fillRect/>
          </a:stretch>
        </p:blipFill>
        <p:spPr>
          <a:xfrm>
            <a:off x="5132100" y="1225225"/>
            <a:ext cx="3700200" cy="3378399"/>
          </a:xfrm>
          <a:prstGeom prst="rect">
            <a:avLst/>
          </a:prstGeom>
          <a:noFill/>
          <a:ln>
            <a:noFill/>
          </a:ln>
        </p:spPr>
      </p:pic>
      <p:sp>
        <p:nvSpPr>
          <p:cNvPr id="180" name="Google Shape;180;p28"/>
          <p:cNvSpPr txBox="1"/>
          <p:nvPr/>
        </p:nvSpPr>
        <p:spPr>
          <a:xfrm>
            <a:off x="1343575" y="3893650"/>
            <a:ext cx="37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81" name="Google Shape;181;p28"/>
          <p:cNvSpPr txBox="1"/>
          <p:nvPr/>
        </p:nvSpPr>
        <p:spPr>
          <a:xfrm>
            <a:off x="408300" y="1225225"/>
            <a:ext cx="44550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600">
                <a:solidFill>
                  <a:srgbClr val="351C75"/>
                </a:solidFill>
                <a:highlight>
                  <a:srgbClr val="FFFFFF"/>
                </a:highlight>
                <a:latin typeface="Times New Roman"/>
                <a:ea typeface="Times New Roman"/>
                <a:cs typeface="Times New Roman"/>
                <a:sym typeface="Times New Roman"/>
              </a:rPr>
              <a:t>Feature selection is the process by which a subset of relevant features, or variables, are selected from a larger data set for constructing models. We use </a:t>
            </a:r>
            <a:r>
              <a:rPr lang="en-GB" sz="1600">
                <a:solidFill>
                  <a:srgbClr val="351C75"/>
                </a:solidFill>
                <a:highlight>
                  <a:schemeClr val="lt1"/>
                </a:highlight>
                <a:latin typeface="Times New Roman"/>
                <a:ea typeface="Times New Roman"/>
                <a:cs typeface="Times New Roman"/>
                <a:sym typeface="Times New Roman"/>
              </a:rPr>
              <a:t>Recursive Feature Elimination (RFE) it is iterative feature selection method that works by recursively eliminating features from the dataset. As we notice the commodity column has the highest feature score.</a:t>
            </a:r>
            <a:endParaRPr sz="1600">
              <a:solidFill>
                <a:srgbClr val="351C75"/>
              </a:solidFill>
              <a:latin typeface="Times New Roman"/>
              <a:ea typeface="Times New Roman"/>
              <a:cs typeface="Times New Roman"/>
              <a:sym typeface="Times New Roman"/>
            </a:endParaRPr>
          </a:p>
        </p:txBody>
      </p:sp>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3800">
                <a:solidFill>
                  <a:srgbClr val="351C75"/>
                </a:solidFill>
                <a:latin typeface="Times New Roman"/>
                <a:ea typeface="Times New Roman"/>
                <a:cs typeface="Times New Roman"/>
                <a:sym typeface="Times New Roman"/>
              </a:rPr>
              <a:t>Evaluation Metrics</a:t>
            </a:r>
            <a:endParaRPr sz="3800">
              <a:solidFill>
                <a:srgbClr val="351C75"/>
              </a:solidFill>
              <a:latin typeface="Times New Roman"/>
              <a:ea typeface="Times New Roman"/>
              <a:cs typeface="Times New Roman"/>
              <a:sym typeface="Times New Roman"/>
            </a:endParaRPr>
          </a:p>
        </p:txBody>
      </p:sp>
      <p:sp>
        <p:nvSpPr>
          <p:cNvPr id="188" name="Google Shape;188;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351C75"/>
                </a:solidFill>
                <a:highlight>
                  <a:schemeClr val="lt1"/>
                </a:highlight>
                <a:latin typeface="Times New Roman"/>
                <a:ea typeface="Times New Roman"/>
                <a:cs typeface="Times New Roman"/>
                <a:sym typeface="Times New Roman"/>
              </a:rPr>
              <a:t>Evaluation metrics are indeed used to measure the quality of machine learning models. When dealing with continuous data, there are several specific evaluation metrics that are commonly used:</a:t>
            </a:r>
            <a:r>
              <a:rPr lang="en-GB" sz="1600">
                <a:solidFill>
                  <a:srgbClr val="351C75"/>
                </a:solidFill>
                <a:highlight>
                  <a:srgbClr val="FFFFFF"/>
                </a:highlight>
                <a:latin typeface="Times New Roman"/>
                <a:ea typeface="Times New Roman"/>
                <a:cs typeface="Times New Roman"/>
                <a:sym typeface="Times New Roman"/>
              </a:rPr>
              <a:t> (</a:t>
            </a:r>
            <a:r>
              <a:rPr lang="en-GB" sz="1600">
                <a:solidFill>
                  <a:srgbClr val="351C75"/>
                </a:solidFill>
                <a:highlight>
                  <a:schemeClr val="lt1"/>
                </a:highlight>
                <a:latin typeface="Times New Roman"/>
                <a:ea typeface="Times New Roman"/>
                <a:cs typeface="Times New Roman"/>
                <a:sym typeface="Times New Roman"/>
              </a:rPr>
              <a:t>Root Mean Squared Error (RMSE), Mean Absolute Error (MAE), R-squared score (R²) and explained variance score.</a:t>
            </a:r>
            <a:endParaRPr sz="1600">
              <a:solidFill>
                <a:srgbClr val="351C75"/>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351C75"/>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374151"/>
              </a:solidFill>
              <a:highlight>
                <a:schemeClr val="lt1"/>
              </a:highlight>
              <a:latin typeface="Times New Roman"/>
              <a:ea typeface="Times New Roman"/>
              <a:cs typeface="Times New Roman"/>
              <a:sym typeface="Times New Roman"/>
            </a:endParaRPr>
          </a:p>
        </p:txBody>
      </p:sp>
      <p:sp>
        <p:nvSpPr>
          <p:cNvPr id="189" name="Google Shape;18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90" name="Google Shape;190;p29"/>
          <p:cNvGraphicFramePr/>
          <p:nvPr/>
        </p:nvGraphicFramePr>
        <p:xfrm>
          <a:off x="907125" y="2653400"/>
          <a:ext cx="3000000" cy="3000000"/>
        </p:xfrm>
        <a:graphic>
          <a:graphicData uri="http://schemas.openxmlformats.org/drawingml/2006/table">
            <a:tbl>
              <a:tblPr>
                <a:noFill/>
                <a:tableStyleId>{15D18CC4-70AB-438E-8B11-F16A319BD7C4}</a:tableStyleId>
              </a:tblPr>
              <a:tblGrid>
                <a:gridCol w="3619500"/>
                <a:gridCol w="3619500"/>
              </a:tblGrid>
              <a:tr h="381000">
                <a:tc>
                  <a:txBody>
                    <a:bodyPr/>
                    <a:lstStyle/>
                    <a:p>
                      <a:pPr indent="0" lvl="0" marL="0" rtl="0" algn="l">
                        <a:lnSpc>
                          <a:spcPct val="115000"/>
                        </a:lnSpc>
                        <a:spcBef>
                          <a:spcPts val="0"/>
                        </a:spcBef>
                        <a:spcAft>
                          <a:spcPts val="1200"/>
                        </a:spcAft>
                        <a:buClr>
                          <a:schemeClr val="dk1"/>
                        </a:buClr>
                        <a:buSzPts val="1100"/>
                        <a:buFont typeface="Arial"/>
                        <a:buNone/>
                      </a:pPr>
                      <a:r>
                        <a:rPr lang="en-GB" sz="1600">
                          <a:solidFill>
                            <a:srgbClr val="351C75"/>
                          </a:solidFill>
                          <a:highlight>
                            <a:schemeClr val="lt1"/>
                          </a:highlight>
                          <a:latin typeface="Times New Roman"/>
                          <a:ea typeface="Times New Roman"/>
                          <a:cs typeface="Times New Roman"/>
                          <a:sym typeface="Times New Roman"/>
                        </a:rPr>
                        <a:t>Root Mean Squared Error</a:t>
                      </a:r>
                      <a:endParaRPr/>
                    </a:p>
                  </a:txBody>
                  <a:tcPr marT="91425" marB="91425" marR="91425" marL="91425"/>
                </a:tc>
                <a:tc>
                  <a:txBody>
                    <a:bodyPr/>
                    <a:lstStyle/>
                    <a:p>
                      <a:pPr indent="0" lvl="0" marL="0" rtl="0" algn="l">
                        <a:spcBef>
                          <a:spcPts val="0"/>
                        </a:spcBef>
                        <a:spcAft>
                          <a:spcPts val="0"/>
                        </a:spcAft>
                        <a:buNone/>
                      </a:pPr>
                      <a:r>
                        <a:rPr b="1" lang="en-GB">
                          <a:solidFill>
                            <a:srgbClr val="351C75"/>
                          </a:solidFill>
                        </a:rPr>
                        <a:t>0.259</a:t>
                      </a:r>
                      <a:endParaRPr b="1">
                        <a:solidFill>
                          <a:srgbClr val="351C75"/>
                        </a:solidFill>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GB" sz="1600">
                          <a:solidFill>
                            <a:srgbClr val="351C75"/>
                          </a:solidFill>
                          <a:highlight>
                            <a:schemeClr val="lt1"/>
                          </a:highlight>
                          <a:latin typeface="Times New Roman"/>
                          <a:ea typeface="Times New Roman"/>
                          <a:cs typeface="Times New Roman"/>
                          <a:sym typeface="Times New Roman"/>
                        </a:rPr>
                        <a:t>Mean Absolute Error</a:t>
                      </a:r>
                      <a:endParaRPr/>
                    </a:p>
                  </a:txBody>
                  <a:tcPr marT="91425" marB="91425" marR="91425" marL="91425"/>
                </a:tc>
                <a:tc>
                  <a:txBody>
                    <a:bodyPr/>
                    <a:lstStyle/>
                    <a:p>
                      <a:pPr indent="0" lvl="0" marL="0" rtl="0" algn="l">
                        <a:spcBef>
                          <a:spcPts val="0"/>
                        </a:spcBef>
                        <a:spcAft>
                          <a:spcPts val="0"/>
                        </a:spcAft>
                        <a:buNone/>
                      </a:pPr>
                      <a:r>
                        <a:rPr b="1" lang="en-GB">
                          <a:solidFill>
                            <a:srgbClr val="351C75"/>
                          </a:solidFill>
                        </a:rPr>
                        <a:t>0.148</a:t>
                      </a:r>
                      <a:endParaRPr b="1">
                        <a:solidFill>
                          <a:srgbClr val="351C75"/>
                        </a:solidFill>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GB" sz="1600">
                          <a:solidFill>
                            <a:srgbClr val="351C75"/>
                          </a:solidFill>
                          <a:highlight>
                            <a:schemeClr val="lt1"/>
                          </a:highlight>
                          <a:latin typeface="Times New Roman"/>
                          <a:ea typeface="Times New Roman"/>
                          <a:cs typeface="Times New Roman"/>
                          <a:sym typeface="Times New Roman"/>
                        </a:rPr>
                        <a:t>R-squared score</a:t>
                      </a:r>
                      <a:endParaRPr/>
                    </a:p>
                  </a:txBody>
                  <a:tcPr marT="91425" marB="91425" marR="91425" marL="91425"/>
                </a:tc>
                <a:tc>
                  <a:txBody>
                    <a:bodyPr/>
                    <a:lstStyle/>
                    <a:p>
                      <a:pPr indent="0" lvl="0" marL="0" rtl="0" algn="l">
                        <a:spcBef>
                          <a:spcPts val="0"/>
                        </a:spcBef>
                        <a:spcAft>
                          <a:spcPts val="0"/>
                        </a:spcAft>
                        <a:buNone/>
                      </a:pPr>
                      <a:r>
                        <a:rPr b="1" lang="en-GB">
                          <a:solidFill>
                            <a:srgbClr val="351C75"/>
                          </a:solidFill>
                        </a:rPr>
                        <a:t>0.988</a:t>
                      </a:r>
                      <a:endParaRPr b="1">
                        <a:solidFill>
                          <a:srgbClr val="351C75"/>
                        </a:solidFill>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lang="en-GB" sz="1600">
                          <a:solidFill>
                            <a:srgbClr val="351C75"/>
                          </a:solidFill>
                          <a:highlight>
                            <a:schemeClr val="lt1"/>
                          </a:highlight>
                          <a:latin typeface="Times New Roman"/>
                          <a:ea typeface="Times New Roman"/>
                          <a:cs typeface="Times New Roman"/>
                          <a:sym typeface="Times New Roman"/>
                        </a:rPr>
                        <a:t>E</a:t>
                      </a:r>
                      <a:r>
                        <a:rPr lang="en-GB" sz="1600">
                          <a:solidFill>
                            <a:srgbClr val="351C75"/>
                          </a:solidFill>
                          <a:highlight>
                            <a:schemeClr val="lt1"/>
                          </a:highlight>
                          <a:latin typeface="Times New Roman"/>
                          <a:ea typeface="Times New Roman"/>
                          <a:cs typeface="Times New Roman"/>
                          <a:sym typeface="Times New Roman"/>
                        </a:rPr>
                        <a:t>xplained variance score</a:t>
                      </a:r>
                      <a:endParaRPr/>
                    </a:p>
                  </a:txBody>
                  <a:tcPr marT="91425" marB="91425" marR="91425" marL="91425"/>
                </a:tc>
                <a:tc>
                  <a:txBody>
                    <a:bodyPr/>
                    <a:lstStyle/>
                    <a:p>
                      <a:pPr indent="0" lvl="0" marL="0" rtl="0" algn="l">
                        <a:spcBef>
                          <a:spcPts val="0"/>
                        </a:spcBef>
                        <a:spcAft>
                          <a:spcPts val="0"/>
                        </a:spcAft>
                        <a:buNone/>
                      </a:pPr>
                      <a:r>
                        <a:rPr b="1" lang="en-GB">
                          <a:solidFill>
                            <a:srgbClr val="351C75"/>
                          </a:solidFill>
                        </a:rPr>
                        <a:t>0.989</a:t>
                      </a:r>
                      <a:endParaRPr b="1">
                        <a:solidFill>
                          <a:srgbClr val="351C75"/>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solidFill>
                  <a:srgbClr val="351C75"/>
                </a:solidFill>
                <a:latin typeface="Times New Roman"/>
                <a:ea typeface="Times New Roman"/>
                <a:cs typeface="Times New Roman"/>
                <a:sym typeface="Times New Roman"/>
              </a:rPr>
              <a:t>Deployment</a:t>
            </a:r>
            <a:endParaRPr sz="3600">
              <a:solidFill>
                <a:srgbClr val="351C75"/>
              </a:solidFill>
              <a:latin typeface="Times New Roman"/>
              <a:ea typeface="Times New Roman"/>
              <a:cs typeface="Times New Roman"/>
              <a:sym typeface="Times New Roman"/>
            </a:endParaRPr>
          </a:p>
        </p:txBody>
      </p:sp>
      <p:sp>
        <p:nvSpPr>
          <p:cNvPr id="196" name="Google Shape;196;p30"/>
          <p:cNvSpPr txBox="1"/>
          <p:nvPr>
            <p:ph idx="1" type="body"/>
          </p:nvPr>
        </p:nvSpPr>
        <p:spPr>
          <a:xfrm>
            <a:off x="311700" y="872925"/>
            <a:ext cx="8778900" cy="216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351C75"/>
                </a:solidFill>
                <a:latin typeface="Times New Roman"/>
                <a:ea typeface="Times New Roman"/>
                <a:cs typeface="Times New Roman"/>
                <a:sym typeface="Times New Roman"/>
              </a:rPr>
              <a:t>Deploying a machine learning model, known as model deployment, simply means to integrate a machine learning model and integrate it into an existing production environment where it can take in an input and return an output. The purpose of deploying your model is so that you can make the predictions from a trained ML model available to others, whether that be users, management, or other systems.</a:t>
            </a:r>
            <a:endParaRPr>
              <a:solidFill>
                <a:srgbClr val="351C75"/>
              </a:solidFill>
              <a:latin typeface="Times New Roman"/>
              <a:ea typeface="Times New Roman"/>
              <a:cs typeface="Times New Roman"/>
              <a:sym typeface="Times New Roman"/>
            </a:endParaRPr>
          </a:p>
        </p:txBody>
      </p:sp>
      <p:sp>
        <p:nvSpPr>
          <p:cNvPr id="197" name="Google Shape;19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98" name="Google Shape;198;p30"/>
          <p:cNvPicPr preferRelativeResize="0"/>
          <p:nvPr/>
        </p:nvPicPr>
        <p:blipFill>
          <a:blip r:embed="rId3">
            <a:alphaModFix/>
          </a:blip>
          <a:stretch>
            <a:fillRect/>
          </a:stretch>
        </p:blipFill>
        <p:spPr>
          <a:xfrm>
            <a:off x="311700" y="2613650"/>
            <a:ext cx="8420826" cy="25298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243100" y="1482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400">
                <a:solidFill>
                  <a:srgbClr val="351C75"/>
                </a:solidFill>
                <a:latin typeface="Times New Roman"/>
                <a:ea typeface="Times New Roman"/>
                <a:cs typeface="Times New Roman"/>
                <a:sym typeface="Times New Roman"/>
              </a:rPr>
              <a:t>Website </a:t>
            </a:r>
            <a:r>
              <a:rPr lang="en-GB" sz="3400">
                <a:solidFill>
                  <a:srgbClr val="351C75"/>
                </a:solidFill>
                <a:latin typeface="Times New Roman"/>
                <a:ea typeface="Times New Roman"/>
                <a:cs typeface="Times New Roman"/>
                <a:sym typeface="Times New Roman"/>
              </a:rPr>
              <a:t>and UI design</a:t>
            </a:r>
            <a:r>
              <a:rPr lang="en-GB" sz="3400">
                <a:solidFill>
                  <a:srgbClr val="351C75"/>
                </a:solidFill>
                <a:latin typeface="Times New Roman"/>
                <a:ea typeface="Times New Roman"/>
                <a:cs typeface="Times New Roman"/>
                <a:sym typeface="Times New Roman"/>
              </a:rPr>
              <a:t> before data upload</a:t>
            </a:r>
            <a:endParaRPr sz="3400">
              <a:solidFill>
                <a:srgbClr val="351C75"/>
              </a:solidFill>
              <a:latin typeface="Times New Roman"/>
              <a:ea typeface="Times New Roman"/>
              <a:cs typeface="Times New Roman"/>
              <a:sym typeface="Times New Roman"/>
            </a:endParaRPr>
          </a:p>
        </p:txBody>
      </p:sp>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5" name="Google Shape;205;p31"/>
          <p:cNvPicPr preferRelativeResize="0"/>
          <p:nvPr/>
        </p:nvPicPr>
        <p:blipFill>
          <a:blip r:embed="rId3">
            <a:alphaModFix/>
          </a:blip>
          <a:stretch>
            <a:fillRect/>
          </a:stretch>
        </p:blipFill>
        <p:spPr>
          <a:xfrm>
            <a:off x="0" y="1211575"/>
            <a:ext cx="8794249" cy="384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351C75"/>
                </a:solidFill>
                <a:latin typeface="Times New Roman"/>
                <a:ea typeface="Times New Roman"/>
                <a:cs typeface="Times New Roman"/>
                <a:sym typeface="Times New Roman"/>
              </a:rPr>
              <a:t>Introduction</a:t>
            </a:r>
            <a:endParaRPr>
              <a:solidFill>
                <a:srgbClr val="351C75"/>
              </a:solidFill>
              <a:latin typeface="Times New Roman"/>
              <a:ea typeface="Times New Roman"/>
              <a:cs typeface="Times New Roman"/>
              <a:sym typeface="Times New Roman"/>
            </a:endParaRPr>
          </a:p>
        </p:txBody>
      </p:sp>
      <p:sp>
        <p:nvSpPr>
          <p:cNvPr id="68" name="Google Shape;68;p14"/>
          <p:cNvSpPr txBox="1"/>
          <p:nvPr>
            <p:ph idx="1" type="body"/>
          </p:nvPr>
        </p:nvSpPr>
        <p:spPr>
          <a:xfrm>
            <a:off x="213000" y="1461425"/>
            <a:ext cx="8718000" cy="38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solidFill>
                  <a:srgbClr val="351C75"/>
                </a:solidFill>
                <a:latin typeface="Times New Roman"/>
                <a:ea typeface="Times New Roman"/>
                <a:cs typeface="Times New Roman"/>
                <a:sym typeface="Times New Roman"/>
              </a:rPr>
              <a:t>As discussed in assignment 1, the data presented relates to the prices of different types of food and fuel derivatives in the governorates of Jordan from 2011 to 2022. The data was divided into training data, which is all data in 2021 and earlier and the test data was for 2022.</a:t>
            </a:r>
            <a:endParaRPr sz="1900">
              <a:solidFill>
                <a:srgbClr val="351C75"/>
              </a:solidFill>
              <a:latin typeface="Times New Roman"/>
              <a:ea typeface="Times New Roman"/>
              <a:cs typeface="Times New Roman"/>
              <a:sym typeface="Times New Roman"/>
            </a:endParaRPr>
          </a:p>
          <a:p>
            <a:pPr indent="0" lvl="0" marL="0" rtl="0" algn="l">
              <a:spcBef>
                <a:spcPts val="1200"/>
              </a:spcBef>
              <a:spcAft>
                <a:spcPts val="0"/>
              </a:spcAft>
              <a:buNone/>
            </a:pPr>
            <a:r>
              <a:rPr lang="en-GB" sz="1900">
                <a:solidFill>
                  <a:srgbClr val="351C75"/>
                </a:solidFill>
                <a:latin typeface="Times New Roman"/>
                <a:ea typeface="Times New Roman"/>
                <a:cs typeface="Times New Roman"/>
                <a:sym typeface="Times New Roman"/>
              </a:rPr>
              <a:t>The presentation contains how we choose the best results for the prediction of price.</a:t>
            </a:r>
            <a:endParaRPr sz="1900">
              <a:solidFill>
                <a:srgbClr val="351C75"/>
              </a:solidFill>
              <a:latin typeface="Times New Roman"/>
              <a:ea typeface="Times New Roman"/>
              <a:cs typeface="Times New Roman"/>
              <a:sym typeface="Times New Roman"/>
            </a:endParaRPr>
          </a:p>
          <a:p>
            <a:pPr indent="0" lvl="0" marL="0" rtl="0" algn="l">
              <a:spcBef>
                <a:spcPts val="1200"/>
              </a:spcBef>
              <a:spcAft>
                <a:spcPts val="0"/>
              </a:spcAft>
              <a:buNone/>
            </a:pPr>
            <a:r>
              <a:rPr lang="en-GB" sz="1900">
                <a:solidFill>
                  <a:srgbClr val="351C75"/>
                </a:solidFill>
                <a:latin typeface="Times New Roman"/>
                <a:ea typeface="Times New Roman"/>
                <a:cs typeface="Times New Roman"/>
                <a:sym typeface="Times New Roman"/>
              </a:rPr>
              <a:t>Several models were tested, which we will see in the next slides.</a:t>
            </a:r>
            <a:endParaRPr sz="1900">
              <a:solidFill>
                <a:srgbClr val="351C75"/>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46750" y="68435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2352"/>
              <a:buFont typeface="Arial"/>
              <a:buNone/>
            </a:pPr>
            <a:r>
              <a:rPr lang="en-GB" sz="3400">
                <a:solidFill>
                  <a:srgbClr val="351C75"/>
                </a:solidFill>
                <a:latin typeface="Times New Roman"/>
                <a:ea typeface="Times New Roman"/>
                <a:cs typeface="Times New Roman"/>
                <a:sym typeface="Times New Roman"/>
              </a:rPr>
              <a:t>Website and UI design </a:t>
            </a:r>
            <a:r>
              <a:rPr lang="en-GB" sz="3400">
                <a:solidFill>
                  <a:srgbClr val="351C75"/>
                </a:solidFill>
                <a:latin typeface="Times New Roman"/>
                <a:ea typeface="Times New Roman"/>
                <a:cs typeface="Times New Roman"/>
                <a:sym typeface="Times New Roman"/>
              </a:rPr>
              <a:t>after data upload</a:t>
            </a:r>
            <a:endParaRPr sz="34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11" name="Google Shape;21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2" name="Google Shape;212;p32"/>
          <p:cNvPicPr preferRelativeResize="0"/>
          <p:nvPr/>
        </p:nvPicPr>
        <p:blipFill>
          <a:blip r:embed="rId3">
            <a:alphaModFix/>
          </a:blip>
          <a:stretch>
            <a:fillRect/>
          </a:stretch>
        </p:blipFill>
        <p:spPr>
          <a:xfrm>
            <a:off x="236925" y="931175"/>
            <a:ext cx="8520600" cy="4125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400">
                <a:solidFill>
                  <a:srgbClr val="351C75"/>
                </a:solidFill>
                <a:latin typeface="Times New Roman"/>
                <a:ea typeface="Times New Roman"/>
                <a:cs typeface="Times New Roman"/>
                <a:sym typeface="Times New Roman"/>
              </a:rPr>
              <a:t>Thank you</a:t>
            </a:r>
            <a:endParaRPr sz="4400">
              <a:solidFill>
                <a:srgbClr val="351C75"/>
              </a:solidFill>
              <a:latin typeface="Times New Roman"/>
              <a:ea typeface="Times New Roman"/>
              <a:cs typeface="Times New Roman"/>
              <a:sym typeface="Times New Roman"/>
            </a:endParaRPr>
          </a:p>
        </p:txBody>
      </p:sp>
      <p:sp>
        <p:nvSpPr>
          <p:cNvPr id="218" name="Google Shape;218;p33"/>
          <p:cNvSpPr txBox="1"/>
          <p:nvPr>
            <p:ph idx="1" type="body"/>
          </p:nvPr>
        </p:nvSpPr>
        <p:spPr>
          <a:xfrm>
            <a:off x="311700" y="146145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351C75"/>
                </a:solidFill>
                <a:latin typeface="Times New Roman"/>
                <a:ea typeface="Times New Roman"/>
                <a:cs typeface="Times New Roman"/>
                <a:sym typeface="Times New Roman"/>
              </a:rPr>
              <a:t>Group (1)</a:t>
            </a:r>
            <a:endParaRPr sz="2100">
              <a:solidFill>
                <a:srgbClr val="351C75"/>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2000">
                <a:solidFill>
                  <a:srgbClr val="351C75"/>
                </a:solidFill>
                <a:latin typeface="Times New Roman"/>
                <a:ea typeface="Times New Roman"/>
                <a:cs typeface="Times New Roman"/>
                <a:sym typeface="Times New Roman"/>
              </a:rPr>
              <a:t>Dana mohammad Daoud</a:t>
            </a:r>
            <a:endParaRPr sz="2000">
              <a:solidFill>
                <a:srgbClr val="351C75"/>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rgbClr val="351C75"/>
                </a:solidFill>
                <a:latin typeface="Times New Roman"/>
                <a:ea typeface="Times New Roman"/>
                <a:cs typeface="Times New Roman"/>
                <a:sym typeface="Times New Roman"/>
              </a:rPr>
              <a:t>Abdalrhman Jad</a:t>
            </a:r>
            <a:endParaRPr sz="2000">
              <a:solidFill>
                <a:srgbClr val="351C75"/>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rgbClr val="351C75"/>
                </a:solidFill>
                <a:latin typeface="Times New Roman"/>
                <a:ea typeface="Times New Roman"/>
                <a:cs typeface="Times New Roman"/>
                <a:sym typeface="Times New Roman"/>
              </a:rPr>
              <a:t>Sief Addeen Freitekh</a:t>
            </a:r>
            <a:endParaRPr sz="2000">
              <a:solidFill>
                <a:srgbClr val="351C75"/>
              </a:solidFill>
              <a:latin typeface="Times New Roman"/>
              <a:ea typeface="Times New Roman"/>
              <a:cs typeface="Times New Roman"/>
              <a:sym typeface="Times New Roman"/>
            </a:endParaRPr>
          </a:p>
          <a:p>
            <a:pPr indent="0" lvl="0" marL="0" rtl="0" algn="l">
              <a:spcBef>
                <a:spcPts val="0"/>
              </a:spcBef>
              <a:spcAft>
                <a:spcPts val="1200"/>
              </a:spcAft>
              <a:buNone/>
            </a:pPr>
            <a:r>
              <a:t/>
            </a:r>
            <a:endParaRPr sz="2100">
              <a:solidFill>
                <a:srgbClr val="351C75"/>
              </a:solidFill>
              <a:latin typeface="Times New Roman"/>
              <a:ea typeface="Times New Roman"/>
              <a:cs typeface="Times New Roman"/>
              <a:sym typeface="Times New Roman"/>
            </a:endParaRPr>
          </a:p>
        </p:txBody>
      </p:sp>
      <p:sp>
        <p:nvSpPr>
          <p:cNvPr id="219" name="Google Shape;21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351C75"/>
                </a:solidFill>
                <a:latin typeface="Times New Roman"/>
                <a:ea typeface="Times New Roman"/>
                <a:cs typeface="Times New Roman"/>
                <a:sym typeface="Times New Roman"/>
              </a:rPr>
              <a:t>O</a:t>
            </a:r>
            <a:r>
              <a:rPr lang="en-GB">
                <a:solidFill>
                  <a:srgbClr val="351C75"/>
                </a:solidFill>
                <a:latin typeface="Times New Roman"/>
                <a:ea typeface="Times New Roman"/>
                <a:cs typeface="Times New Roman"/>
                <a:sym typeface="Times New Roman"/>
              </a:rPr>
              <a:t>verview</a:t>
            </a:r>
            <a:endParaRPr>
              <a:solidFill>
                <a:srgbClr val="351C75"/>
              </a:solidFill>
              <a:latin typeface="Times New Roman"/>
              <a:ea typeface="Times New Roman"/>
              <a:cs typeface="Times New Roman"/>
              <a:sym typeface="Times New Roman"/>
            </a:endParaRPr>
          </a:p>
        </p:txBody>
      </p:sp>
      <p:sp>
        <p:nvSpPr>
          <p:cNvPr id="75" name="Google Shape;75;p15"/>
          <p:cNvSpPr txBox="1"/>
          <p:nvPr>
            <p:ph idx="1" type="body"/>
          </p:nvPr>
        </p:nvSpPr>
        <p:spPr>
          <a:xfrm>
            <a:off x="235500" y="136240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900">
                <a:solidFill>
                  <a:srgbClr val="351C75"/>
                </a:solidFill>
                <a:latin typeface="Times New Roman"/>
                <a:ea typeface="Times New Roman"/>
                <a:cs typeface="Times New Roman"/>
                <a:sym typeface="Times New Roman"/>
              </a:rPr>
              <a:t>The data that we have is labeled data, so it is of the type of supervised learning data, and it is continuous through which future values are predicted, so we must use regression models from machine learning models, but before that we must make sure that the data has been completely processed.</a:t>
            </a:r>
            <a:endParaRPr sz="1900">
              <a:solidFill>
                <a:srgbClr val="351C75"/>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900">
                <a:solidFill>
                  <a:srgbClr val="351C75"/>
                </a:solidFill>
                <a:latin typeface="Times New Roman"/>
                <a:ea typeface="Times New Roman"/>
                <a:cs typeface="Times New Roman"/>
                <a:sym typeface="Times New Roman"/>
              </a:rPr>
              <a:t>We have previously processed the data, but we still have to do the best and most appropriate encoding work to convert categorical data into numerical.</a:t>
            </a:r>
            <a:endParaRPr sz="1900">
              <a:solidFill>
                <a:srgbClr val="351C7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900">
              <a:solidFill>
                <a:srgbClr val="351C75"/>
              </a:solidFill>
              <a:latin typeface="Times New Roman"/>
              <a:ea typeface="Times New Roman"/>
              <a:cs typeface="Times New Roman"/>
              <a:sym typeface="Times New Roman"/>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351C75"/>
                </a:solidFill>
                <a:latin typeface="Times New Roman"/>
                <a:ea typeface="Times New Roman"/>
                <a:cs typeface="Times New Roman"/>
                <a:sym typeface="Times New Roman"/>
              </a:rPr>
              <a:t>Encoding</a:t>
            </a:r>
            <a:endParaRPr/>
          </a:p>
        </p:txBody>
      </p:sp>
      <p:sp>
        <p:nvSpPr>
          <p:cNvPr id="82" name="Google Shape;82;p16"/>
          <p:cNvSpPr txBox="1"/>
          <p:nvPr>
            <p:ph idx="1" type="body"/>
          </p:nvPr>
        </p:nvSpPr>
        <p:spPr>
          <a:xfrm>
            <a:off x="438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050">
                <a:highlight>
                  <a:srgbClr val="FFFFFF"/>
                </a:highlight>
                <a:latin typeface="Arial"/>
                <a:ea typeface="Arial"/>
                <a:cs typeface="Arial"/>
                <a:sym typeface="Arial"/>
              </a:rPr>
              <a:t>                                                                                                                                 </a:t>
            </a:r>
            <a:endParaRPr sz="1050">
              <a:highlight>
                <a:srgbClr val="FFFFFF"/>
              </a:highlight>
              <a:latin typeface="Arial"/>
              <a:ea typeface="Arial"/>
              <a:cs typeface="Arial"/>
              <a:sym typeface="Arial"/>
            </a:endParaRPr>
          </a:p>
          <a:p>
            <a:pPr indent="0" lvl="0" marL="0" rtl="0" algn="l">
              <a:spcBef>
                <a:spcPts val="0"/>
              </a:spcBef>
              <a:spcAft>
                <a:spcPts val="1200"/>
              </a:spcAft>
              <a:buNone/>
            </a:pPr>
            <a:r>
              <a:rPr lang="en-GB"/>
              <a:t>                  </a:t>
            </a:r>
            <a:endParaRPr/>
          </a:p>
        </p:txBody>
      </p:sp>
      <p:sp>
        <p:nvSpPr>
          <p:cNvPr id="83" name="Google Shape;83;p16"/>
          <p:cNvSpPr txBox="1"/>
          <p:nvPr/>
        </p:nvSpPr>
        <p:spPr>
          <a:xfrm>
            <a:off x="311700" y="1532275"/>
            <a:ext cx="3438000" cy="273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20124D"/>
                </a:solidFill>
                <a:latin typeface="Times New Roman"/>
                <a:ea typeface="Times New Roman"/>
                <a:cs typeface="Times New Roman"/>
                <a:sym typeface="Times New Roman"/>
              </a:rPr>
              <a:t>As we notice the highest accuracy encoding  techniques are (Target encoder ,one hot encoder and leave one out encoder). We prefer the target encoder because there is a strong relationship between the categorical variable and the target in the dataset.</a:t>
            </a:r>
            <a:endParaRPr sz="1800">
              <a:solidFill>
                <a:srgbClr val="20124D"/>
              </a:solidFill>
              <a:highlight>
                <a:schemeClr val="lt1"/>
              </a:highlight>
              <a:latin typeface="Times New Roman"/>
              <a:ea typeface="Times New Roman"/>
              <a:cs typeface="Times New Roman"/>
              <a:sym typeface="Times New Roman"/>
            </a:endParaRPr>
          </a:p>
        </p:txBody>
      </p:sp>
      <p:pic>
        <p:nvPicPr>
          <p:cNvPr id="84" name="Google Shape;84;p16" title="Chart"/>
          <p:cNvPicPr preferRelativeResize="0"/>
          <p:nvPr/>
        </p:nvPicPr>
        <p:blipFill>
          <a:blip r:embed="rId3">
            <a:alphaModFix/>
          </a:blip>
          <a:stretch>
            <a:fillRect/>
          </a:stretch>
        </p:blipFill>
        <p:spPr>
          <a:xfrm>
            <a:off x="4181400" y="1500199"/>
            <a:ext cx="4540799" cy="2810075"/>
          </a:xfrm>
          <a:prstGeom prst="rect">
            <a:avLst/>
          </a:prstGeom>
          <a:noFill/>
          <a:ln>
            <a:noFill/>
          </a:ln>
        </p:spPr>
      </p:pic>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2473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200">
                <a:solidFill>
                  <a:srgbClr val="351C75"/>
                </a:solidFill>
                <a:latin typeface="Times New Roman"/>
                <a:ea typeface="Times New Roman"/>
                <a:cs typeface="Times New Roman"/>
                <a:sym typeface="Times New Roman"/>
              </a:rPr>
              <a:t>What is ML models?</a:t>
            </a:r>
            <a:endParaRPr sz="3200">
              <a:solidFill>
                <a:srgbClr val="351C75"/>
              </a:solidFill>
              <a:latin typeface="Times New Roman"/>
              <a:ea typeface="Times New Roman"/>
              <a:cs typeface="Times New Roman"/>
              <a:sym typeface="Times New Roman"/>
            </a:endParaRPr>
          </a:p>
        </p:txBody>
      </p:sp>
      <p:sp>
        <p:nvSpPr>
          <p:cNvPr id="91" name="Google Shape;91;p17"/>
          <p:cNvSpPr txBox="1"/>
          <p:nvPr>
            <p:ph idx="1" type="body"/>
          </p:nvPr>
        </p:nvSpPr>
        <p:spPr>
          <a:xfrm>
            <a:off x="388225" y="1625300"/>
            <a:ext cx="7529100" cy="31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a:t>
            </a:r>
            <a:r>
              <a:rPr lang="en-GB" sz="2000">
                <a:solidFill>
                  <a:srgbClr val="351C75"/>
                </a:solidFill>
                <a:latin typeface="Times New Roman"/>
                <a:ea typeface="Times New Roman"/>
                <a:cs typeface="Times New Roman"/>
                <a:sym typeface="Times New Roman"/>
              </a:rPr>
              <a:t>A program that can find patterns or make decisions from a previously unseen dataset. AI models are designed to replicate human intelligence using algorithms, whereas machine learning (ML) is designed to teach machines to operate and optimize themselves.</a:t>
            </a:r>
            <a:endParaRPr sz="2000">
              <a:solidFill>
                <a:srgbClr val="351C7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351C75"/>
                </a:solidFill>
                <a:latin typeface="Times New Roman"/>
                <a:ea typeface="Times New Roman"/>
                <a:cs typeface="Times New Roman"/>
                <a:sym typeface="Times New Roman"/>
              </a:rPr>
              <a:t>ML models</a:t>
            </a:r>
            <a:endParaRPr>
              <a:solidFill>
                <a:srgbClr val="351C75"/>
              </a:solidFill>
              <a:latin typeface="Times New Roman"/>
              <a:ea typeface="Times New Roman"/>
              <a:cs typeface="Times New Roman"/>
              <a:sym typeface="Times New Roman"/>
            </a:endParaRPr>
          </a:p>
        </p:txBody>
      </p:sp>
      <p:sp>
        <p:nvSpPr>
          <p:cNvPr id="98" name="Google Shape;98;p18"/>
          <p:cNvSpPr txBox="1"/>
          <p:nvPr>
            <p:ph idx="1" type="body"/>
          </p:nvPr>
        </p:nvSpPr>
        <p:spPr>
          <a:xfrm>
            <a:off x="311700" y="1293800"/>
            <a:ext cx="8520600" cy="366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200">
                <a:solidFill>
                  <a:srgbClr val="351C75"/>
                </a:solidFill>
                <a:latin typeface="Times New Roman"/>
                <a:ea typeface="Times New Roman"/>
                <a:cs typeface="Times New Roman"/>
                <a:sym typeface="Times New Roman"/>
              </a:rPr>
              <a:t>We will define and compare the accuracy of each of these models:</a:t>
            </a:r>
            <a:endParaRPr sz="7200">
              <a:solidFill>
                <a:srgbClr val="351C75"/>
              </a:solidFill>
              <a:latin typeface="Times New Roman"/>
              <a:ea typeface="Times New Roman"/>
              <a:cs typeface="Times New Roman"/>
              <a:sym typeface="Times New Roman"/>
            </a:endParaRPr>
          </a:p>
          <a:p>
            <a:pPr indent="-330200" lvl="0" marL="457200" rtl="0" algn="l">
              <a:spcBef>
                <a:spcPts val="1200"/>
              </a:spcBef>
              <a:spcAft>
                <a:spcPts val="0"/>
              </a:spcAft>
              <a:buClr>
                <a:srgbClr val="351C75"/>
              </a:buClr>
              <a:buSzPct val="100000"/>
              <a:buFont typeface="Times New Roman"/>
              <a:buChar char="●"/>
            </a:pPr>
            <a:r>
              <a:rPr b="1" lang="en-GB" sz="6400">
                <a:solidFill>
                  <a:srgbClr val="351C75"/>
                </a:solidFill>
                <a:highlight>
                  <a:srgbClr val="FFFFFF"/>
                </a:highlight>
                <a:latin typeface="Times New Roman"/>
                <a:ea typeface="Times New Roman"/>
                <a:cs typeface="Times New Roman"/>
                <a:sym typeface="Times New Roman"/>
              </a:rPr>
              <a:t>Linear regression:</a:t>
            </a:r>
            <a:r>
              <a:rPr lang="en-GB" sz="6400">
                <a:solidFill>
                  <a:srgbClr val="351C75"/>
                </a:solidFill>
                <a:highlight>
                  <a:srgbClr val="FFFFFF"/>
                </a:highlight>
                <a:latin typeface="Times New Roman"/>
                <a:ea typeface="Times New Roman"/>
                <a:cs typeface="Times New Roman"/>
                <a:sym typeface="Times New Roman"/>
              </a:rPr>
              <a:t> a process for determining a line that best represents the general </a:t>
            </a:r>
            <a:r>
              <a:rPr lang="en-GB" sz="6400">
                <a:solidFill>
                  <a:srgbClr val="351C75"/>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trend</a:t>
            </a:r>
            <a:r>
              <a:rPr lang="en-GB" sz="6400">
                <a:solidFill>
                  <a:srgbClr val="351C75"/>
                </a:solidFill>
                <a:highlight>
                  <a:srgbClr val="FFFFFF"/>
                </a:highlight>
                <a:latin typeface="Times New Roman"/>
                <a:ea typeface="Times New Roman"/>
                <a:cs typeface="Times New Roman"/>
                <a:sym typeface="Times New Roman"/>
              </a:rPr>
              <a:t> of a data set.</a:t>
            </a:r>
            <a:endParaRPr sz="6400">
              <a:solidFill>
                <a:srgbClr val="351C75"/>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351C75"/>
              </a:buClr>
              <a:buSzPct val="100000"/>
              <a:buFont typeface="Times New Roman"/>
              <a:buChar char="●"/>
            </a:pPr>
            <a:r>
              <a:rPr b="1" lang="en-GB" sz="6400">
                <a:solidFill>
                  <a:srgbClr val="351C75"/>
                </a:solidFill>
                <a:highlight>
                  <a:srgbClr val="FFFFFF"/>
                </a:highlight>
                <a:latin typeface="Times New Roman"/>
                <a:ea typeface="Times New Roman"/>
                <a:cs typeface="Times New Roman"/>
                <a:sym typeface="Times New Roman"/>
              </a:rPr>
              <a:t>Ridge regression: </a:t>
            </a:r>
            <a:r>
              <a:rPr lang="en-GB" sz="6400">
                <a:solidFill>
                  <a:srgbClr val="351C75"/>
                </a:solidFill>
                <a:highlight>
                  <a:schemeClr val="lt1"/>
                </a:highlight>
                <a:latin typeface="Times New Roman"/>
                <a:ea typeface="Times New Roman"/>
                <a:cs typeface="Times New Roman"/>
                <a:sym typeface="Times New Roman"/>
              </a:rPr>
              <a:t>its an</a:t>
            </a:r>
            <a:r>
              <a:rPr b="1" lang="en-GB" sz="6400">
                <a:solidFill>
                  <a:srgbClr val="351C75"/>
                </a:solidFill>
                <a:highlight>
                  <a:schemeClr val="lt1"/>
                </a:highlight>
                <a:latin typeface="Times New Roman"/>
                <a:ea typeface="Times New Roman"/>
                <a:cs typeface="Times New Roman"/>
                <a:sym typeface="Times New Roman"/>
              </a:rPr>
              <a:t> </a:t>
            </a:r>
            <a:r>
              <a:rPr lang="en-GB" sz="6400">
                <a:solidFill>
                  <a:srgbClr val="351C75"/>
                </a:solidFill>
                <a:highlight>
                  <a:schemeClr val="lt1"/>
                </a:highlight>
                <a:latin typeface="Times New Roman"/>
                <a:ea typeface="Times New Roman"/>
                <a:cs typeface="Times New Roman"/>
                <a:sym typeface="Times New Roman"/>
              </a:rPr>
              <a:t>adaptation of linear regression algorithm. It enhances regular linear regression by slightly changing its cost function, which results in less overfit models.</a:t>
            </a:r>
            <a:endParaRPr sz="6400">
              <a:solidFill>
                <a:srgbClr val="351C75"/>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rgbClr val="351C75"/>
              </a:buClr>
              <a:buSzPct val="100000"/>
              <a:buFont typeface="Times New Roman"/>
              <a:buChar char="●"/>
            </a:pPr>
            <a:r>
              <a:rPr b="1" lang="en-GB" sz="6400">
                <a:solidFill>
                  <a:srgbClr val="351C75"/>
                </a:solidFill>
                <a:highlight>
                  <a:schemeClr val="lt1"/>
                </a:highlight>
                <a:latin typeface="Times New Roman"/>
                <a:ea typeface="Times New Roman"/>
                <a:cs typeface="Times New Roman"/>
                <a:sym typeface="Times New Roman"/>
              </a:rPr>
              <a:t>Decision tree: </a:t>
            </a:r>
            <a:r>
              <a:rPr lang="en-GB" sz="6400">
                <a:solidFill>
                  <a:srgbClr val="351C75"/>
                </a:solidFill>
                <a:latin typeface="Times New Roman"/>
                <a:ea typeface="Times New Roman"/>
                <a:cs typeface="Times New Roman"/>
                <a:sym typeface="Times New Roman"/>
              </a:rPr>
              <a:t>type of flowchart that shows a clear pathway to a decision. In terms of data analytics, it is a type of algorithm that includes conditional ‘control’ statements to classify data.</a:t>
            </a:r>
            <a:endParaRPr sz="6400">
              <a:solidFill>
                <a:srgbClr val="351C75"/>
              </a:solidFill>
              <a:latin typeface="Times New Roman"/>
              <a:ea typeface="Times New Roman"/>
              <a:cs typeface="Times New Roman"/>
              <a:sym typeface="Times New Roman"/>
            </a:endParaRPr>
          </a:p>
          <a:p>
            <a:pPr indent="-330200" lvl="0" marL="457200" rtl="0" algn="l">
              <a:spcBef>
                <a:spcPts val="0"/>
              </a:spcBef>
              <a:spcAft>
                <a:spcPts val="0"/>
              </a:spcAft>
              <a:buClr>
                <a:srgbClr val="351C75"/>
              </a:buClr>
              <a:buSzPct val="100000"/>
              <a:buFont typeface="Times New Roman"/>
              <a:buChar char="●"/>
            </a:pPr>
            <a:r>
              <a:rPr b="1" lang="en-GB" sz="6400">
                <a:solidFill>
                  <a:srgbClr val="351C75"/>
                </a:solidFill>
                <a:highlight>
                  <a:schemeClr val="lt1"/>
                </a:highlight>
                <a:latin typeface="Times New Roman"/>
                <a:ea typeface="Times New Roman"/>
                <a:cs typeface="Times New Roman"/>
                <a:sym typeface="Times New Roman"/>
              </a:rPr>
              <a:t>K-nearest neighbor: </a:t>
            </a:r>
            <a:r>
              <a:rPr lang="en-GB" sz="6400">
                <a:solidFill>
                  <a:srgbClr val="351C75"/>
                </a:solidFill>
                <a:highlight>
                  <a:schemeClr val="lt1"/>
                </a:highlight>
                <a:latin typeface="Times New Roman"/>
                <a:ea typeface="Times New Roman"/>
                <a:cs typeface="Times New Roman"/>
                <a:sym typeface="Times New Roman"/>
              </a:rPr>
              <a:t>is an approach to data classification that estimates how likely a data point is to be a member of one group or the other depending on what group the data points nearest to it are in</a:t>
            </a:r>
            <a:r>
              <a:rPr lang="en-GB" sz="6400">
                <a:solidFill>
                  <a:srgbClr val="424242"/>
                </a:solidFill>
                <a:highlight>
                  <a:srgbClr val="FFFFFF"/>
                </a:highlight>
                <a:latin typeface="Times New Roman"/>
                <a:ea typeface="Times New Roman"/>
                <a:cs typeface="Times New Roman"/>
                <a:sym typeface="Times New Roman"/>
              </a:rPr>
              <a:t>.</a:t>
            </a:r>
            <a:endParaRPr b="1" sz="6400">
              <a:solidFill>
                <a:srgbClr val="351C75"/>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3320">
              <a:solidFill>
                <a:srgbClr val="351C75"/>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750">
              <a:solidFill>
                <a:srgbClr val="351C75"/>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3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048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351C75"/>
                </a:solidFill>
                <a:latin typeface="Times New Roman"/>
                <a:ea typeface="Times New Roman"/>
                <a:cs typeface="Times New Roman"/>
                <a:sym typeface="Times New Roman"/>
              </a:rPr>
              <a:t>ML models</a:t>
            </a:r>
            <a:endParaRPr/>
          </a:p>
        </p:txBody>
      </p:sp>
      <p:sp>
        <p:nvSpPr>
          <p:cNvPr id="105" name="Google Shape;105;p19"/>
          <p:cNvSpPr txBox="1"/>
          <p:nvPr>
            <p:ph idx="1" type="body"/>
          </p:nvPr>
        </p:nvSpPr>
        <p:spPr>
          <a:xfrm>
            <a:off x="311700" y="1036150"/>
            <a:ext cx="8520600" cy="37647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351C75"/>
              </a:buClr>
              <a:buSzPts val="1600"/>
              <a:buFont typeface="Times New Roman"/>
              <a:buChar char="●"/>
            </a:pPr>
            <a:r>
              <a:rPr b="1" lang="en-GB" sz="1600">
                <a:solidFill>
                  <a:srgbClr val="351C75"/>
                </a:solidFill>
                <a:highlight>
                  <a:schemeClr val="lt1"/>
                </a:highlight>
                <a:latin typeface="Times New Roman"/>
                <a:ea typeface="Times New Roman"/>
                <a:cs typeface="Times New Roman"/>
                <a:sym typeface="Times New Roman"/>
              </a:rPr>
              <a:t>Random forest: </a:t>
            </a:r>
            <a:r>
              <a:rPr lang="en-GB" sz="1600">
                <a:solidFill>
                  <a:srgbClr val="351C75"/>
                </a:solidFill>
                <a:highlight>
                  <a:schemeClr val="lt1"/>
                </a:highlight>
                <a:latin typeface="Times New Roman"/>
                <a:ea typeface="Times New Roman"/>
                <a:cs typeface="Times New Roman"/>
                <a:sym typeface="Times New Roman"/>
              </a:rPr>
              <a:t>Random Forest is a robust </a:t>
            </a:r>
            <a:r>
              <a:rPr lang="en-GB" sz="1600">
                <a:solidFill>
                  <a:srgbClr val="351C75"/>
                </a:solidFill>
                <a:highlight>
                  <a:schemeClr val="lt1"/>
                </a:highlight>
                <a:uFill>
                  <a:noFill/>
                </a:uFill>
                <a:latin typeface="Times New Roman"/>
                <a:ea typeface="Times New Roman"/>
                <a:cs typeface="Times New Roman"/>
                <a:sym typeface="Times New Roman"/>
                <a:hlinkClick r:id="rId3">
                  <a:extLst>
                    <a:ext uri="{A12FA001-AC4F-418D-AE19-62706E023703}">
                      <ahyp:hlinkClr val="tx"/>
                    </a:ext>
                  </a:extLst>
                </a:hlinkClick>
              </a:rPr>
              <a:t>machine learning</a:t>
            </a:r>
            <a:r>
              <a:rPr lang="en-GB" sz="1600">
                <a:solidFill>
                  <a:srgbClr val="351C75"/>
                </a:solidFill>
                <a:highlight>
                  <a:schemeClr val="lt1"/>
                </a:highlight>
                <a:latin typeface="Times New Roman"/>
                <a:ea typeface="Times New Roman"/>
                <a:cs typeface="Times New Roman"/>
                <a:sym typeface="Times New Roman"/>
              </a:rPr>
              <a:t> algorithm that can be used for a variety of tasks including regression and classification. It is an ensemble method, meaning that a random forest model is made up of a large number of small </a:t>
            </a:r>
            <a:r>
              <a:rPr lang="en-GB" sz="1600">
                <a:solidFill>
                  <a:srgbClr val="351C75"/>
                </a:solidFill>
                <a:highlight>
                  <a:schemeClr val="lt1"/>
                </a:highlight>
                <a:uFill>
                  <a:noFill/>
                </a:uFill>
                <a:latin typeface="Times New Roman"/>
                <a:ea typeface="Times New Roman"/>
                <a:cs typeface="Times New Roman"/>
                <a:sym typeface="Times New Roman"/>
                <a:hlinkClick r:id="rId4">
                  <a:extLst>
                    <a:ext uri="{A12FA001-AC4F-418D-AE19-62706E023703}">
                      <ahyp:hlinkClr val="tx"/>
                    </a:ext>
                  </a:extLst>
                </a:hlinkClick>
              </a:rPr>
              <a:t>decision trees</a:t>
            </a:r>
            <a:r>
              <a:rPr lang="en-GB" sz="1600">
                <a:solidFill>
                  <a:srgbClr val="351C75"/>
                </a:solidFill>
                <a:highlight>
                  <a:schemeClr val="lt1"/>
                </a:highlight>
                <a:latin typeface="Times New Roman"/>
                <a:ea typeface="Times New Roman"/>
                <a:cs typeface="Times New Roman"/>
                <a:sym typeface="Times New Roman"/>
              </a:rPr>
              <a:t>, called </a:t>
            </a:r>
            <a:r>
              <a:rPr lang="en-GB" sz="1600">
                <a:solidFill>
                  <a:srgbClr val="351C75"/>
                </a:solidFill>
                <a:highlight>
                  <a:schemeClr val="lt1"/>
                </a:highlight>
                <a:uFill>
                  <a:noFill/>
                </a:uFill>
                <a:latin typeface="Times New Roman"/>
                <a:ea typeface="Times New Roman"/>
                <a:cs typeface="Times New Roman"/>
                <a:sym typeface="Times New Roman"/>
                <a:hlinkClick r:id="rId5">
                  <a:extLst>
                    <a:ext uri="{A12FA001-AC4F-418D-AE19-62706E023703}">
                      <ahyp:hlinkClr val="tx"/>
                    </a:ext>
                  </a:extLst>
                </a:hlinkClick>
              </a:rPr>
              <a:t>estimators</a:t>
            </a:r>
            <a:r>
              <a:rPr lang="en-GB" sz="1600">
                <a:solidFill>
                  <a:srgbClr val="351C75"/>
                </a:solidFill>
                <a:highlight>
                  <a:schemeClr val="lt1"/>
                </a:highlight>
                <a:latin typeface="Times New Roman"/>
                <a:ea typeface="Times New Roman"/>
                <a:cs typeface="Times New Roman"/>
                <a:sym typeface="Times New Roman"/>
              </a:rPr>
              <a:t>, which each produce their own predictions.</a:t>
            </a:r>
            <a:endParaRPr sz="1600">
              <a:solidFill>
                <a:srgbClr val="351C75"/>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rgbClr val="351C75"/>
              </a:buClr>
              <a:buSzPts val="1600"/>
              <a:buFont typeface="Times New Roman"/>
              <a:buChar char="●"/>
            </a:pPr>
            <a:r>
              <a:rPr b="1" lang="en-GB" sz="1600">
                <a:solidFill>
                  <a:srgbClr val="351C75"/>
                </a:solidFill>
                <a:highlight>
                  <a:schemeClr val="lt1"/>
                </a:highlight>
                <a:latin typeface="Times New Roman"/>
                <a:ea typeface="Times New Roman"/>
                <a:cs typeface="Times New Roman"/>
                <a:sym typeface="Times New Roman"/>
              </a:rPr>
              <a:t>Neural network regression: </a:t>
            </a:r>
            <a:r>
              <a:rPr lang="en-GB" sz="1600">
                <a:solidFill>
                  <a:srgbClr val="351C75"/>
                </a:solidFill>
                <a:highlight>
                  <a:schemeClr val="lt1"/>
                </a:highlight>
                <a:latin typeface="Times New Roman"/>
                <a:ea typeface="Times New Roman"/>
                <a:cs typeface="Times New Roman"/>
                <a:sym typeface="Times New Roman"/>
              </a:rPr>
              <a:t>Neural network regression refers to the use of neural networks, which are a type of machine learning model inspired by the human brain's structure, for solving regression problems. Regression, in general, involves predicting continuous numeric values based on input data.</a:t>
            </a:r>
            <a:endParaRPr b="1" sz="1600">
              <a:solidFill>
                <a:srgbClr val="351C75"/>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rgbClr val="351C75"/>
              </a:buClr>
              <a:buSzPts val="1600"/>
              <a:buFont typeface="Times New Roman"/>
              <a:buChar char="●"/>
            </a:pPr>
            <a:r>
              <a:rPr b="1" lang="en-GB" sz="1600">
                <a:solidFill>
                  <a:srgbClr val="351C75"/>
                </a:solidFill>
                <a:highlight>
                  <a:schemeClr val="lt1"/>
                </a:highlight>
                <a:latin typeface="Times New Roman"/>
                <a:ea typeface="Times New Roman"/>
                <a:cs typeface="Times New Roman"/>
                <a:sym typeface="Times New Roman"/>
              </a:rPr>
              <a:t>XGboost regression: </a:t>
            </a:r>
            <a:r>
              <a:rPr lang="en-GB" sz="1600">
                <a:solidFill>
                  <a:srgbClr val="351C75"/>
                </a:solidFill>
                <a:highlight>
                  <a:schemeClr val="lt1"/>
                </a:highlight>
                <a:latin typeface="Times New Roman"/>
                <a:ea typeface="Times New Roman"/>
                <a:cs typeface="Times New Roman"/>
                <a:sym typeface="Times New Roman"/>
              </a:rPr>
              <a:t>XGBoost regression refers to the application of the XGBoost algorithm for solving regression problems. XGBoost (eXtreme Gradient Boosting) is a popular and powerful machine learning algorithm that belongs to the gradient boosting framework. It is widely used for regression tasks due to its ability to handle complex nonlinear relationships and produce accurate predictions.</a:t>
            </a:r>
            <a:endParaRPr b="1" sz="1600">
              <a:solidFill>
                <a:srgbClr val="351C75"/>
              </a:solidFill>
              <a:highlight>
                <a:schemeClr val="lt1"/>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b="1" sz="1200">
              <a:solidFill>
                <a:srgbClr val="351C75"/>
              </a:solidFill>
              <a:highlight>
                <a:schemeClr val="lt1"/>
              </a:highlight>
              <a:latin typeface="Times New Roman"/>
              <a:ea typeface="Times New Roman"/>
              <a:cs typeface="Times New Roman"/>
              <a:sym typeface="Times New Roman"/>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351C75"/>
                </a:solidFill>
                <a:latin typeface="Times New Roman"/>
                <a:ea typeface="Times New Roman"/>
                <a:cs typeface="Times New Roman"/>
                <a:sym typeface="Times New Roman"/>
              </a:rPr>
              <a:t>Accuracy</a:t>
            </a:r>
            <a:endParaRPr/>
          </a:p>
        </p:txBody>
      </p:sp>
      <p:sp>
        <p:nvSpPr>
          <p:cNvPr id="112" name="Google Shape;11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351C75"/>
                </a:solidFill>
                <a:highlight>
                  <a:schemeClr val="lt1"/>
                </a:highlight>
                <a:latin typeface="Times New Roman"/>
                <a:ea typeface="Times New Roman"/>
                <a:cs typeface="Times New Roman"/>
                <a:sym typeface="Times New Roman"/>
              </a:rPr>
              <a:t>The accuracy in the next slides is the accuracy of the model's prediction within a range of 20% plus or minus. This means that if the actual value is, for example, 100, the model's prediction is considered accurate if it falls within the range of 80 to 120 (20% of 100 is 20, so 100 ± 20).</a:t>
            </a:r>
            <a:endParaRPr sz="1600">
              <a:solidFill>
                <a:srgbClr val="351C75"/>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GB" sz="1600">
                <a:solidFill>
                  <a:srgbClr val="351C75"/>
                </a:solidFill>
                <a:highlight>
                  <a:schemeClr val="lt1"/>
                </a:highlight>
                <a:latin typeface="Times New Roman"/>
                <a:ea typeface="Times New Roman"/>
                <a:cs typeface="Times New Roman"/>
                <a:sym typeface="Times New Roman"/>
              </a:rPr>
              <a:t>The range of ±20% is commonly used to provide a measure of tolerance or margin of error for regression models.</a:t>
            </a:r>
            <a:endParaRPr sz="1600">
              <a:solidFill>
                <a:srgbClr val="351C75"/>
              </a:solidFill>
              <a:highlight>
                <a:schemeClr val="lt1"/>
              </a:highlight>
              <a:latin typeface="Times New Roman"/>
              <a:ea typeface="Times New Roman"/>
              <a:cs typeface="Times New Roman"/>
              <a:sym typeface="Times New Roman"/>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2880425" y="1440150"/>
            <a:ext cx="3132000" cy="3017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type="title"/>
          </p:nvPr>
        </p:nvSpPr>
        <p:spPr>
          <a:xfrm>
            <a:off x="128050" y="1254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GB" sz="3750">
                <a:solidFill>
                  <a:srgbClr val="351C75"/>
                </a:solidFill>
                <a:highlight>
                  <a:srgbClr val="FFFFFF"/>
                </a:highlight>
                <a:latin typeface="Times New Roman"/>
                <a:ea typeface="Times New Roman"/>
                <a:cs typeface="Times New Roman"/>
                <a:sym typeface="Times New Roman"/>
              </a:rPr>
              <a:t>Linear regression</a:t>
            </a:r>
            <a:endParaRPr sz="6200"/>
          </a:p>
        </p:txBody>
      </p:sp>
      <p:sp>
        <p:nvSpPr>
          <p:cNvPr id="120" name="Google Shape;120;p21"/>
          <p:cNvSpPr txBox="1"/>
          <p:nvPr/>
        </p:nvSpPr>
        <p:spPr>
          <a:xfrm>
            <a:off x="3375600" y="2335775"/>
            <a:ext cx="2392800" cy="24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51C75"/>
                </a:solidFill>
                <a:latin typeface="Times New Roman"/>
                <a:ea typeface="Times New Roman"/>
                <a:cs typeface="Times New Roman"/>
                <a:sym typeface="Times New Roman"/>
              </a:rPr>
              <a:t>After conducting the test, the accuracy of the model was: 0.827</a:t>
            </a:r>
            <a:endParaRPr sz="1800">
              <a:solidFill>
                <a:srgbClr val="351C75"/>
              </a:solidFill>
              <a:latin typeface="Times New Roman"/>
              <a:ea typeface="Times New Roman"/>
              <a:cs typeface="Times New Roman"/>
              <a:sym typeface="Times New Roman"/>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