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42" r:id="rId3"/>
    <p:sldId id="337" r:id="rId4"/>
    <p:sldId id="348" r:id="rId5"/>
    <p:sldId id="351" r:id="rId6"/>
    <p:sldId id="338" r:id="rId7"/>
    <p:sldId id="350" r:id="rId8"/>
    <p:sldId id="339" r:id="rId9"/>
    <p:sldId id="353" r:id="rId10"/>
    <p:sldId id="340" r:id="rId11"/>
    <p:sldId id="355" r:id="rId12"/>
    <p:sldId id="341" r:id="rId13"/>
    <p:sldId id="343" r:id="rId14"/>
    <p:sldId id="344" r:id="rId15"/>
    <p:sldId id="345" r:id="rId16"/>
    <p:sldId id="346" r:id="rId17"/>
    <p:sldId id="347" r:id="rId18"/>
    <p:sldId id="354" r:id="rId19"/>
    <p:sldId id="352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4472C4"/>
    <a:srgbClr val="FF7C80"/>
    <a:srgbClr val="4A7B29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699" autoAdjust="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34822-6BCF-46B0-8743-A70B8668CB13}"/>
              </a:ext>
            </a:extLst>
          </p:cNvPr>
          <p:cNvSpPr/>
          <p:nvPr userDrawn="1"/>
        </p:nvSpPr>
        <p:spPr>
          <a:xfrm>
            <a:off x="0" y="0"/>
            <a:ext cx="12192000" cy="7802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5460" y="1887729"/>
            <a:ext cx="8141078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感谢聆听，欢迎提问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2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4515BB-404A-42B9-AA78-D36C17FB7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104" y="2402320"/>
            <a:ext cx="10175789" cy="16383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入侵检测与数字取证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大作业</a:t>
            </a:r>
            <a:endParaRPr lang="zh-CN" altLang="en-US" sz="20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D84A-84DC-4650-9612-32F65AFDD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5989" y="4908908"/>
            <a:ext cx="7240017" cy="29845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57119101 </a:t>
            </a:r>
            <a:r>
              <a:rPr lang="zh-CN" altLang="en-US" dirty="0">
                <a:latin typeface="Times New Roman" panose="02020603050405020304" pitchFamily="18" charset="0"/>
              </a:rPr>
              <a:t>王晨阳</a:t>
            </a:r>
          </a:p>
        </p:txBody>
      </p:sp>
    </p:spTree>
    <p:extLst>
      <p:ext uri="{BB962C8B-B14F-4D97-AF65-F5344CB8AC3E}">
        <p14:creationId xmlns:p14="http://schemas.microsoft.com/office/powerpoint/2010/main" val="106443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57493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6645784" y="2175912"/>
            <a:ext cx="5056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JetBrains Mono" panose="02000009000000000000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 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JetBrains Mono" panose="02000009000000000000" pitchFamily="49" charset="0"/>
              </a:rPr>
              <a:t>玄学调参</a:t>
            </a:r>
            <a:endParaRPr lang="zh-CN" altLang="en-US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'booster'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gbtree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'objective'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multi:softmax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num_class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'gamma'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0.0566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max_depth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'lambda'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'subsample'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colsample_bytree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min_child_weight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2.6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'eta'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0.092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5021E1D-8558-4D14-88EF-0A523B09B477}"/>
              </a:ext>
            </a:extLst>
          </p:cNvPr>
          <p:cNvSpPr/>
          <p:nvPr/>
        </p:nvSpPr>
        <p:spPr>
          <a:xfrm>
            <a:off x="8900461" y="2641574"/>
            <a:ext cx="2774092" cy="50556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4D0556-6642-4C7B-9AFF-11331B22F273}"/>
              </a:ext>
            </a:extLst>
          </p:cNvPr>
          <p:cNvSpPr txBox="1"/>
          <p:nvPr/>
        </p:nvSpPr>
        <p:spPr>
          <a:xfrm>
            <a:off x="422886" y="3749722"/>
            <a:ext cx="453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调参遇到的问题：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F8095E-DB76-48E7-A5AE-C171F7F54599}"/>
              </a:ext>
            </a:extLst>
          </p:cNvPr>
          <p:cNvSpPr txBox="1"/>
          <p:nvPr/>
        </p:nvSpPr>
        <p:spPr>
          <a:xfrm>
            <a:off x="422884" y="4392993"/>
            <a:ext cx="521364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10-Fold Cross-Validation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调参影响极小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8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11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10568451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训练集总数：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476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测试集总数：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训练集类别数量：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[336, 6, 18, 17, 24, 8, 57, 6, 4]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测试集类别数量：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[391, 7, 15, 14, 14, 12, 83, 4, 2]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训练集类别占比：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[0.706, 0.013, 0.038, 0.036, 0.05, 0.017, 0.12, 0.013, 0.008]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测试集类别占比：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[0.721, 0.013, 0.028, 0.026, 0.026, 0.022, 0.153, 0.007, 0.004]</a:t>
            </a:r>
          </a:p>
        </p:txBody>
      </p:sp>
    </p:spTree>
    <p:extLst>
      <p:ext uri="{BB962C8B-B14F-4D97-AF65-F5344CB8AC3E}">
        <p14:creationId xmlns:p14="http://schemas.microsoft.com/office/powerpoint/2010/main" val="28911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10568451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训练集总数：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476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测试集总数：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542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训练集类别数量：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[336, 6, 18, 17, 24, 8, 57, 6, 4]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测试集类别数量：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[391, 7, 15, 14, 14, 12, 83, 4, 2]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训练集类别占比：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[0.706, 0.013, 0.038, 0.036, 0.05, 0.017, 0.12, 0.013, 0.008]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测试集类别占比：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[0.721, 0.013, 0.028, 0.026, 0.026, 0.022, 0.153, 0.007, 0.004]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43601E-BB9D-44E0-9A1C-6E951FBE6C4D}"/>
              </a:ext>
            </a:extLst>
          </p:cNvPr>
          <p:cNvSpPr/>
          <p:nvPr/>
        </p:nvSpPr>
        <p:spPr>
          <a:xfrm>
            <a:off x="766395" y="3753867"/>
            <a:ext cx="2024572" cy="1104736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6E3E38-7189-4B7D-B26C-86D9CB7712F3}"/>
              </a:ext>
            </a:extLst>
          </p:cNvPr>
          <p:cNvSpPr txBox="1"/>
          <p:nvPr/>
        </p:nvSpPr>
        <p:spPr>
          <a:xfrm>
            <a:off x="1264483" y="4942438"/>
            <a:ext cx="102839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30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特征提取：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44C59-32D7-44D2-9262-DBF34D4888C1}"/>
              </a:ext>
            </a:extLst>
          </p:cNvPr>
          <p:cNvSpPr txBox="1"/>
          <p:nvPr/>
        </p:nvSpPr>
        <p:spPr>
          <a:xfrm>
            <a:off x="422885" y="1863377"/>
            <a:ext cx="3173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access: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连续访问次数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按小时统计访问次数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按日期统计访问次数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4D505-4485-4B37-A6F6-80A576C78338}"/>
              </a:ext>
            </a:extLst>
          </p:cNvPr>
          <p:cNvSpPr txBox="1"/>
          <p:nvPr/>
        </p:nvSpPr>
        <p:spPr>
          <a:xfrm>
            <a:off x="3041607" y="1860928"/>
            <a:ext cx="3173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flint: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480BB-A9F2-4C53-BA7A-7D4E1F57C4CE}"/>
              </a:ext>
            </a:extLst>
          </p:cNvPr>
          <p:cNvSpPr txBox="1"/>
          <p:nvPr/>
        </p:nvSpPr>
        <p:spPr>
          <a:xfrm>
            <a:off x="6130042" y="1866786"/>
            <a:ext cx="2704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fqdn: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数字个数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普通字符个数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特殊字符个数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单词字母个数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段落数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1408BA-886C-4C7D-84F4-9E4BD53E58DD}"/>
              </a:ext>
            </a:extLst>
          </p:cNvPr>
          <p:cNvSpPr txBox="1"/>
          <p:nvPr/>
        </p:nvSpPr>
        <p:spPr>
          <a:xfrm>
            <a:off x="8834233" y="1863376"/>
            <a:ext cx="3173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没有使用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941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非恶意域名分类：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57493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测试集中共找到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10192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个恶意域名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6645784" y="2175912"/>
            <a:ext cx="5056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JetBrains Mono" panose="02000009000000000000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JetBrains Mono" panose="02000009000000000000" pitchFamily="49" charset="0"/>
              </a:rPr>
              <a:t>玄学调参</a:t>
            </a:r>
            <a:endParaRPr lang="zh-CN" altLang="en-US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    'booster'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gbtree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'objective'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binary:logistic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'gamma'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max_depth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'lambda'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'subsample'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colsample_bytree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min_child_weight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'eta'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eval_metric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logloss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chemeClr val="accent1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特征提取：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44C59-32D7-44D2-9262-DBF34D4888C1}"/>
              </a:ext>
            </a:extLst>
          </p:cNvPr>
          <p:cNvSpPr txBox="1"/>
          <p:nvPr/>
        </p:nvSpPr>
        <p:spPr>
          <a:xfrm>
            <a:off x="422885" y="1863377"/>
            <a:ext cx="3173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access &amp;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连续访问次数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访问国家数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访问城市数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ISP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按小时统计访问次数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按日期统计访问次数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4D505-4485-4B37-A6F6-80A576C78338}"/>
              </a:ext>
            </a:extLst>
          </p:cNvPr>
          <p:cNvSpPr txBox="1"/>
          <p:nvPr/>
        </p:nvSpPr>
        <p:spPr>
          <a:xfrm>
            <a:off x="3041607" y="1860928"/>
            <a:ext cx="3173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flint: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480BB-A9F2-4C53-BA7A-7D4E1F57C4CE}"/>
              </a:ext>
            </a:extLst>
          </p:cNvPr>
          <p:cNvSpPr txBox="1"/>
          <p:nvPr/>
        </p:nvSpPr>
        <p:spPr>
          <a:xfrm>
            <a:off x="6130042" y="1866786"/>
            <a:ext cx="2704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fqdn: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数字个数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普通字符个数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特殊字符个数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单词字母个数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段落数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78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4" y="1301293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预处理：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57493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归一化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726264" y="2896019"/>
            <a:ext cx="1020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TRAIN_feature_normalization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  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</a:rPr>
              <a:t>MinMaxScaler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.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</a:rPr>
              <a:t>fit_transform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TRAIN_feature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112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574931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sklearn.cluster.Kmeans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8355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4682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3061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1157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710513" y="5089822"/>
            <a:ext cx="9224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label_pred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</a:rPr>
              <a:t>KMeans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latin typeface="JetBrains Mono" panose="02000009000000000000" pitchFamily="49" charset="0"/>
              </a:rPr>
              <a:t>n_clusters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.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</a:rPr>
              <a:t>fit_predict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TRAIN_feature_PCA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)</a:t>
            </a:r>
            <a:endParaRPr lang="en-US" altLang="zh-CN" b="0" dirty="0">
              <a:solidFill>
                <a:schemeClr val="accent1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86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18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“改进”：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FAF02D-F407-42BD-998E-A7AC34AF6747}"/>
              </a:ext>
            </a:extLst>
          </p:cNvPr>
          <p:cNvSpPr txBox="1"/>
          <p:nvPr/>
        </p:nvSpPr>
        <p:spPr>
          <a:xfrm>
            <a:off x="5363473" y="1962361"/>
            <a:ext cx="232714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最大值及下标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最小值及下标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58B11-796D-4334-A368-19EEC62A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2" y="2051949"/>
            <a:ext cx="4174887" cy="334284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697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19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“改进”：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8660642" y="1962361"/>
            <a:ext cx="348359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5933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5752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2394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2165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类别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1224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FAF02D-F407-42BD-998E-A7AC34AF6747}"/>
              </a:ext>
            </a:extLst>
          </p:cNvPr>
          <p:cNvSpPr txBox="1"/>
          <p:nvPr/>
        </p:nvSpPr>
        <p:spPr>
          <a:xfrm>
            <a:off x="5363473" y="1962361"/>
            <a:ext cx="232714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最大值及下标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最小值及下标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中位数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7D6142-008D-4BF6-9FDB-14C9CEBB441D}"/>
              </a:ext>
            </a:extLst>
          </p:cNvPr>
          <p:cNvSpPr txBox="1"/>
          <p:nvPr/>
        </p:nvSpPr>
        <p:spPr>
          <a:xfrm>
            <a:off x="5891020" y="5144983"/>
            <a:ext cx="517952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每类样本数量更平衡了，得分变低了！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58B11-796D-4334-A368-19EEC62A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2" y="2051949"/>
            <a:ext cx="4174887" cy="3342846"/>
          </a:xfrm>
          <a:prstGeom prst="rect">
            <a:avLst/>
          </a:prstGeom>
          <a:ln w="635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008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得分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142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Q1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84.90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95.70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Q3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11.46</a:t>
            </a:r>
          </a:p>
        </p:txBody>
      </p:sp>
    </p:spTree>
    <p:extLst>
      <p:ext uri="{BB962C8B-B14F-4D97-AF65-F5344CB8AC3E}">
        <p14:creationId xmlns:p14="http://schemas.microsoft.com/office/powerpoint/2010/main" val="177245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8F01B1-FD6F-48FC-A0E6-D992F6F8E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感谢观赏，欢迎提问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227CE23-2A4B-4A64-B35F-F4B420B7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</p:spTree>
    <p:extLst>
      <p:ext uri="{BB962C8B-B14F-4D97-AF65-F5344CB8AC3E}">
        <p14:creationId xmlns:p14="http://schemas.microsoft.com/office/powerpoint/2010/main" val="3464396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特征提取：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44C59-32D7-44D2-9262-DBF34D4888C1}"/>
              </a:ext>
            </a:extLst>
          </p:cNvPr>
          <p:cNvSpPr txBox="1"/>
          <p:nvPr/>
        </p:nvSpPr>
        <p:spPr>
          <a:xfrm>
            <a:off x="422885" y="1863377"/>
            <a:ext cx="3173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access &amp;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连续访问次数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访问国家数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访问城市数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ISP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按小时统计访问次数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按日期统计访问次数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4D505-4485-4B37-A6F6-80A576C78338}"/>
              </a:ext>
            </a:extLst>
          </p:cNvPr>
          <p:cNvSpPr txBox="1"/>
          <p:nvPr/>
        </p:nvSpPr>
        <p:spPr>
          <a:xfrm>
            <a:off x="3041607" y="1860928"/>
            <a:ext cx="3173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flint: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093BA8-3898-4FE8-802F-51458738AE90}"/>
              </a:ext>
            </a:extLst>
          </p:cNvPr>
          <p:cNvSpPr txBox="1"/>
          <p:nvPr/>
        </p:nvSpPr>
        <p:spPr>
          <a:xfrm>
            <a:off x="6089711" y="1860928"/>
            <a:ext cx="3391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whois: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域名创建日期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域名过期日期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域名更新次数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域名管理员邮箱数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域名注册国家数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域名注册邮箱数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域名注册省份数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域名注册邮箱数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服务器列表数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域名注册商数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480BB-A9F2-4C53-BA7A-7D4E1F57C4CE}"/>
              </a:ext>
            </a:extLst>
          </p:cNvPr>
          <p:cNvSpPr txBox="1"/>
          <p:nvPr/>
        </p:nvSpPr>
        <p:spPr>
          <a:xfrm>
            <a:off x="9243969" y="1860928"/>
            <a:ext cx="2704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fqdn: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数字个数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普通字符个数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特殊字符个数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单词字母个数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段落数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6241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4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特征提取：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044C59-32D7-44D2-9262-DBF34D4888C1}"/>
              </a:ext>
            </a:extLst>
          </p:cNvPr>
          <p:cNvSpPr txBox="1"/>
          <p:nvPr/>
        </p:nvSpPr>
        <p:spPr>
          <a:xfrm>
            <a:off x="422885" y="1863377"/>
            <a:ext cx="3173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access &amp;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连续访问次数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访问国家数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访问城市数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ISP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按小时统计访问次数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按日期统计访问次数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94D505-4485-4B37-A6F6-80A576C78338}"/>
              </a:ext>
            </a:extLst>
          </p:cNvPr>
          <p:cNvSpPr txBox="1"/>
          <p:nvPr/>
        </p:nvSpPr>
        <p:spPr>
          <a:xfrm>
            <a:off x="3041607" y="1860928"/>
            <a:ext cx="3173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flint: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按日期统计解析次数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093BA8-3898-4FE8-802F-51458738AE90}"/>
              </a:ext>
            </a:extLst>
          </p:cNvPr>
          <p:cNvSpPr txBox="1"/>
          <p:nvPr/>
        </p:nvSpPr>
        <p:spPr>
          <a:xfrm>
            <a:off x="6089711" y="1860928"/>
            <a:ext cx="3391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whois: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域名创建日期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域名过期日期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域名更新次数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域名管理员邮箱数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域名注册国家数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域名注册邮箱数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域名注册省份数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域名注册邮箱数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服务器列表数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DNS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域名注册商数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D480BB-A9F2-4C53-BA7A-7D4E1F57C4CE}"/>
              </a:ext>
            </a:extLst>
          </p:cNvPr>
          <p:cNvSpPr txBox="1"/>
          <p:nvPr/>
        </p:nvSpPr>
        <p:spPr>
          <a:xfrm>
            <a:off x="9243969" y="1860928"/>
            <a:ext cx="2704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fqdn:</a:t>
            </a:r>
          </a:p>
          <a:p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数字个数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普通字符个数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特殊字符个数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单词字母个数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段落数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ECFC10-9DB2-4D34-A920-E4D0C294A21E}"/>
              </a:ext>
            </a:extLst>
          </p:cNvPr>
          <p:cNvSpPr/>
          <p:nvPr/>
        </p:nvSpPr>
        <p:spPr>
          <a:xfrm>
            <a:off x="657970" y="4229362"/>
            <a:ext cx="2774092" cy="863547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5EAB9AC-E775-468F-B85A-6539A536300E}"/>
              </a:ext>
            </a:extLst>
          </p:cNvPr>
          <p:cNvSpPr/>
          <p:nvPr/>
        </p:nvSpPr>
        <p:spPr>
          <a:xfrm>
            <a:off x="3286585" y="2718868"/>
            <a:ext cx="2774092" cy="50556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A95A8D-F451-4E85-83BB-4B5B912E2826}"/>
              </a:ext>
            </a:extLst>
          </p:cNvPr>
          <p:cNvSpPr txBox="1"/>
          <p:nvPr/>
        </p:nvSpPr>
        <p:spPr>
          <a:xfrm>
            <a:off x="3857560" y="5194740"/>
            <a:ext cx="180665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未做任何处理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E8209CA7-62C4-4B69-9C3E-5BF2E5D3F922}"/>
              </a:ext>
            </a:extLst>
          </p:cNvPr>
          <p:cNvSpPr/>
          <p:nvPr/>
        </p:nvSpPr>
        <p:spPr>
          <a:xfrm>
            <a:off x="4640177" y="3224432"/>
            <a:ext cx="570872" cy="1956861"/>
          </a:xfrm>
          <a:custGeom>
            <a:avLst/>
            <a:gdLst>
              <a:gd name="connsiteX0" fmla="*/ 0 w 570872"/>
              <a:gd name="connsiteY0" fmla="*/ 0 h 1903862"/>
              <a:gd name="connsiteX1" fmla="*/ 511791 w 570872"/>
              <a:gd name="connsiteY1" fmla="*/ 641445 h 1903862"/>
              <a:gd name="connsiteX2" fmla="*/ 539087 w 570872"/>
              <a:gd name="connsiteY2" fmla="*/ 1903862 h 190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872" h="1903862">
                <a:moveTo>
                  <a:pt x="0" y="0"/>
                </a:moveTo>
                <a:cubicBezTo>
                  <a:pt x="210971" y="162067"/>
                  <a:pt x="421943" y="324135"/>
                  <a:pt x="511791" y="641445"/>
                </a:cubicBezTo>
                <a:cubicBezTo>
                  <a:pt x="601639" y="958755"/>
                  <a:pt x="570363" y="1431308"/>
                  <a:pt x="539087" y="1903862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F58C200-F026-488E-B2E2-CE2A7B5AF5C9}"/>
              </a:ext>
            </a:extLst>
          </p:cNvPr>
          <p:cNvSpPr/>
          <p:nvPr/>
        </p:nvSpPr>
        <p:spPr>
          <a:xfrm>
            <a:off x="2333767" y="5090615"/>
            <a:ext cx="1528549" cy="341512"/>
          </a:xfrm>
          <a:custGeom>
            <a:avLst/>
            <a:gdLst>
              <a:gd name="connsiteX0" fmla="*/ 0 w 1528549"/>
              <a:gd name="connsiteY0" fmla="*/ 0 h 341512"/>
              <a:gd name="connsiteX1" fmla="*/ 525439 w 1528549"/>
              <a:gd name="connsiteY1" fmla="*/ 286603 h 341512"/>
              <a:gd name="connsiteX2" fmla="*/ 1528549 w 1528549"/>
              <a:gd name="connsiteY2" fmla="*/ 341194 h 34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549" h="341512">
                <a:moveTo>
                  <a:pt x="0" y="0"/>
                </a:moveTo>
                <a:cubicBezTo>
                  <a:pt x="135340" y="114868"/>
                  <a:pt x="270681" y="229737"/>
                  <a:pt x="525439" y="286603"/>
                </a:cubicBezTo>
                <a:cubicBezTo>
                  <a:pt x="780197" y="343469"/>
                  <a:pt x="1154373" y="342331"/>
                  <a:pt x="1528549" y="341194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3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5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非恶意域名分类：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1038309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将所有无标签的数据均看作非恶意域名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每次随机抽取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个，与有标签的数据组成训练集，然后对所有无标签数据进行预测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轮，测试集标签取平均值后四舍五入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74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非恶意域名分类：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1038309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将所有无标签的数据均看作非恶意域名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每次随机抽取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个，与有标签的数据组成训练集，然后对所有无标签数据进行预测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轮，测试集标签取平均值后四舍五入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475075-5603-467B-9FDD-B603366679BB}"/>
              </a:ext>
            </a:extLst>
          </p:cNvPr>
          <p:cNvSpPr/>
          <p:nvPr/>
        </p:nvSpPr>
        <p:spPr>
          <a:xfrm>
            <a:off x="2118280" y="2343800"/>
            <a:ext cx="1546144" cy="632648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43EA98-DE25-412C-8B98-13BE8E1ABB2F}"/>
              </a:ext>
            </a:extLst>
          </p:cNvPr>
          <p:cNvSpPr txBox="1"/>
          <p:nvPr/>
        </p:nvSpPr>
        <p:spPr>
          <a:xfrm>
            <a:off x="5614433" y="1349702"/>
            <a:ext cx="483302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最后能提取出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500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个左右的恶意域名</a:t>
            </a:r>
            <a:endParaRPr lang="en-US" altLang="zh-CN" sz="200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BC329-88FE-4A69-86D1-C71E5CECE861}"/>
              </a:ext>
            </a:extLst>
          </p:cNvPr>
          <p:cNvSpPr txBox="1"/>
          <p:nvPr/>
        </p:nvSpPr>
        <p:spPr>
          <a:xfrm>
            <a:off x="422884" y="4572006"/>
            <a:ext cx="178122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每轮约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4 Sec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4423979-D9E1-4510-AFA5-DE1E5F859344}"/>
              </a:ext>
            </a:extLst>
          </p:cNvPr>
          <p:cNvSpPr/>
          <p:nvPr/>
        </p:nvSpPr>
        <p:spPr>
          <a:xfrm>
            <a:off x="1345208" y="2905891"/>
            <a:ext cx="1015855" cy="53271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01443F-992A-4B5B-A780-4F5CC7F621B5}"/>
              </a:ext>
            </a:extLst>
          </p:cNvPr>
          <p:cNvSpPr/>
          <p:nvPr/>
        </p:nvSpPr>
        <p:spPr>
          <a:xfrm>
            <a:off x="3207224" y="1753737"/>
            <a:ext cx="3077570" cy="600502"/>
          </a:xfrm>
          <a:custGeom>
            <a:avLst/>
            <a:gdLst>
              <a:gd name="connsiteX0" fmla="*/ 0 w 3077570"/>
              <a:gd name="connsiteY0" fmla="*/ 600502 h 600502"/>
              <a:gd name="connsiteX1" fmla="*/ 402609 w 3077570"/>
              <a:gd name="connsiteY1" fmla="*/ 47767 h 600502"/>
              <a:gd name="connsiteX2" fmla="*/ 2347415 w 3077570"/>
              <a:gd name="connsiteY2" fmla="*/ 368490 h 600502"/>
              <a:gd name="connsiteX3" fmla="*/ 3077570 w 3077570"/>
              <a:gd name="connsiteY3" fmla="*/ 0 h 60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7570" h="600502">
                <a:moveTo>
                  <a:pt x="0" y="600502"/>
                </a:moveTo>
                <a:cubicBezTo>
                  <a:pt x="5686" y="343469"/>
                  <a:pt x="11373" y="86436"/>
                  <a:pt x="402609" y="47767"/>
                </a:cubicBezTo>
                <a:cubicBezTo>
                  <a:pt x="793845" y="9098"/>
                  <a:pt x="1901588" y="376451"/>
                  <a:pt x="2347415" y="368490"/>
                </a:cubicBezTo>
                <a:cubicBezTo>
                  <a:pt x="2793242" y="360529"/>
                  <a:pt x="2935406" y="180264"/>
                  <a:pt x="3077570" y="0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8662073-1A55-453A-BE58-6AF3A574C1D8}"/>
              </a:ext>
            </a:extLst>
          </p:cNvPr>
          <p:cNvSpPr/>
          <p:nvPr/>
        </p:nvSpPr>
        <p:spPr>
          <a:xfrm>
            <a:off x="1241946" y="3418764"/>
            <a:ext cx="341194" cy="1139588"/>
          </a:xfrm>
          <a:custGeom>
            <a:avLst/>
            <a:gdLst>
              <a:gd name="connsiteX0" fmla="*/ 341194 w 341194"/>
              <a:gd name="connsiteY0" fmla="*/ 0 h 1139588"/>
              <a:gd name="connsiteX1" fmla="*/ 81887 w 341194"/>
              <a:gd name="connsiteY1" fmla="*/ 470848 h 1139588"/>
              <a:gd name="connsiteX2" fmla="*/ 0 w 341194"/>
              <a:gd name="connsiteY2" fmla="*/ 1139588 h 113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194" h="1139588">
                <a:moveTo>
                  <a:pt x="341194" y="0"/>
                </a:moveTo>
                <a:cubicBezTo>
                  <a:pt x="239973" y="140458"/>
                  <a:pt x="138753" y="280917"/>
                  <a:pt x="81887" y="470848"/>
                </a:cubicBezTo>
                <a:cubicBezTo>
                  <a:pt x="25021" y="660779"/>
                  <a:pt x="12510" y="900183"/>
                  <a:pt x="0" y="1139588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8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6" y="1289796"/>
            <a:ext cx="453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非恶意域名分类：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464043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测试集中共找到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542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个恶意域名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6645784" y="2175912"/>
            <a:ext cx="5056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JetBrains Mono" panose="02000009000000000000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JetBrains Mono" panose="02000009000000000000" pitchFamily="49" charset="0"/>
              </a:rPr>
              <a:t>玄学调参</a:t>
            </a:r>
            <a:endParaRPr lang="zh-CN" altLang="en-US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    'booster'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gbtree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'objective'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binary:logistic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'gamma'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max_depth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'lambda'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'subsample'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colsample_bytree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min_child_weight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'eta'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eval_metric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logloss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chemeClr val="accent1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0C2CFE-74CC-4F08-B7F8-2189383BDA6D}"/>
              </a:ext>
            </a:extLst>
          </p:cNvPr>
          <p:cNvSpPr/>
          <p:nvPr/>
        </p:nvSpPr>
        <p:spPr>
          <a:xfrm>
            <a:off x="8900461" y="2641574"/>
            <a:ext cx="2774092" cy="50556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4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8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6" y="1289796"/>
            <a:ext cx="453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 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-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非恶意域名分类：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464043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测试集中共找到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542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个恶意域名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6645784" y="2175912"/>
            <a:ext cx="5056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JetBrains Mono" panose="02000009000000000000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JetBrains Mono" panose="02000009000000000000" pitchFamily="49" charset="0"/>
              </a:rPr>
              <a:t>玄学调参</a:t>
            </a:r>
            <a:endParaRPr lang="zh-CN" altLang="en-US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    'booster'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gbtree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'objective'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binary:logistic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'gamma'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max_depth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'lambda'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'subsample'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colsample_bytree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min_child_weight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'eta'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eval_metric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logloss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}</a:t>
            </a:r>
            <a:endParaRPr lang="en-US" altLang="zh-CN" b="0" dirty="0">
              <a:solidFill>
                <a:schemeClr val="accent1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9B911E-2881-4FC3-B1D8-8B2ED53739FB}"/>
              </a:ext>
            </a:extLst>
          </p:cNvPr>
          <p:cNvSpPr txBox="1"/>
          <p:nvPr/>
        </p:nvSpPr>
        <p:spPr>
          <a:xfrm>
            <a:off x="422886" y="3749722"/>
            <a:ext cx="453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Why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xgboost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B7FCFC-C1C0-44F5-9046-56819DC2D521}"/>
              </a:ext>
            </a:extLst>
          </p:cNvPr>
          <p:cNvSpPr txBox="1"/>
          <p:nvPr/>
        </p:nvSpPr>
        <p:spPr>
          <a:xfrm>
            <a:off x="422884" y="4392993"/>
            <a:ext cx="464043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一梭子带走！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省去数据处理的麻烦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42C8BC-6674-42E6-B18D-2848238D40DF}"/>
              </a:ext>
            </a:extLst>
          </p:cNvPr>
          <p:cNvSpPr/>
          <p:nvPr/>
        </p:nvSpPr>
        <p:spPr>
          <a:xfrm>
            <a:off x="8900461" y="2641574"/>
            <a:ext cx="2774092" cy="50556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4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Q1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入侵检测与数字取证 </a:t>
            </a:r>
            <a:r>
              <a:rPr lang="en-US" altLang="zh-CN" dirty="0"/>
              <a:t>– </a:t>
            </a:r>
            <a:r>
              <a:rPr lang="zh-CN" altLang="en-US" dirty="0"/>
              <a:t>大作业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9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422885" y="1289796"/>
            <a:ext cx="776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恶意域名分类：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DA72F5-C1A3-4D70-8392-814CB9A0E920}"/>
              </a:ext>
            </a:extLst>
          </p:cNvPr>
          <p:cNvSpPr txBox="1"/>
          <p:nvPr/>
        </p:nvSpPr>
        <p:spPr>
          <a:xfrm>
            <a:off x="422884" y="1933067"/>
            <a:ext cx="574931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0BE3-37AE-493B-A944-863AC807953B}"/>
              </a:ext>
            </a:extLst>
          </p:cNvPr>
          <p:cNvSpPr/>
          <p:nvPr/>
        </p:nvSpPr>
        <p:spPr>
          <a:xfrm>
            <a:off x="6645784" y="2175912"/>
            <a:ext cx="5056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JetBrains Mono" panose="02000009000000000000" pitchFamily="49" charset="0"/>
              </a:rPr>
              <a:t>params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 </a:t>
            </a:r>
            <a:r>
              <a:rPr lang="en-US" altLang="zh-CN" dirty="0">
                <a:solidFill>
                  <a:srgbClr val="008000"/>
                </a:solidFill>
                <a:latin typeface="JetBrains Mono" panose="02000009000000000000" pitchFamily="49" charset="0"/>
              </a:rPr>
              <a:t># </a:t>
            </a:r>
            <a:r>
              <a:rPr lang="zh-CN" altLang="en-US" dirty="0">
                <a:solidFill>
                  <a:srgbClr val="008000"/>
                </a:solidFill>
                <a:latin typeface="JetBrains Mono" panose="02000009000000000000" pitchFamily="49" charset="0"/>
              </a:rPr>
              <a:t>玄学调参</a:t>
            </a:r>
            <a:endParaRPr lang="zh-CN" altLang="en-US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'booster'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gbtree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'objective'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multi:softmax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num_class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'gamma'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0.0566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max_depth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'lambda'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'subsample'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colsample_bytree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 err="1">
                <a:solidFill>
                  <a:srgbClr val="A31515"/>
                </a:solidFill>
                <a:latin typeface="JetBrains Mono" panose="02000009000000000000" pitchFamily="49" charset="0"/>
              </a:rPr>
              <a:t>min_child_weight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2.6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A31515"/>
                </a:solidFill>
                <a:latin typeface="JetBrains Mono" panose="02000009000000000000" pitchFamily="49" charset="0"/>
              </a:rPr>
              <a:t>'eta'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: 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0.092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chemeClr val="accent1"/>
                </a:solidFill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5021E1D-8558-4D14-88EF-0A523B09B477}"/>
              </a:ext>
            </a:extLst>
          </p:cNvPr>
          <p:cNvSpPr/>
          <p:nvPr/>
        </p:nvSpPr>
        <p:spPr>
          <a:xfrm>
            <a:off x="8900461" y="2641574"/>
            <a:ext cx="2774092" cy="505564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2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1673</Words>
  <Application>Microsoft Office PowerPoint</Application>
  <PresentationFormat>宽屏</PresentationFormat>
  <Paragraphs>351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方正综艺_GBK</vt:lpstr>
      <vt:lpstr>微软雅黑</vt:lpstr>
      <vt:lpstr>Arial</vt:lpstr>
      <vt:lpstr>JetBrains Mono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323</cp:revision>
  <dcterms:created xsi:type="dcterms:W3CDTF">2022-04-24T15:46:34Z</dcterms:created>
  <dcterms:modified xsi:type="dcterms:W3CDTF">2022-06-16T17:14:37Z</dcterms:modified>
</cp:coreProperties>
</file>