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42" r:id="rId3"/>
    <p:sldId id="353" r:id="rId4"/>
    <p:sldId id="351" r:id="rId5"/>
    <p:sldId id="352" r:id="rId6"/>
    <p:sldId id="343" r:id="rId7"/>
    <p:sldId id="344" r:id="rId8"/>
    <p:sldId id="348" r:id="rId9"/>
    <p:sldId id="345" r:id="rId10"/>
    <p:sldId id="346" r:id="rId11"/>
    <p:sldId id="347" r:id="rId12"/>
    <p:sldId id="349" r:id="rId13"/>
    <p:sldId id="350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AFB1"/>
    <a:srgbClr val="FF7C80"/>
    <a:srgbClr val="4A7B29"/>
    <a:srgbClr val="FC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699" autoAdjust="0"/>
  </p:normalViewPr>
  <p:slideViewPr>
    <p:cSldViewPr snapToGrid="0">
      <p:cViewPr varScale="1">
        <p:scale>
          <a:sx n="112" d="100"/>
          <a:sy n="112" d="100"/>
        </p:scale>
        <p:origin x="9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408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D6E6D-9AFE-41FB-8538-238A067D68F2}" type="datetimeFigureOut">
              <a:rPr lang="zh-CN" altLang="en-US" smtClean="0"/>
              <a:t>2022/6/17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C2A3-7857-427F-B60D-9617C602B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28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31C762-7F2B-48F9-BAA1-20C81FF42EC1}"/>
              </a:ext>
            </a:extLst>
          </p:cNvPr>
          <p:cNvSpPr/>
          <p:nvPr userDrawn="1"/>
        </p:nvSpPr>
        <p:spPr>
          <a:xfrm>
            <a:off x="0" y="0"/>
            <a:ext cx="12192000" cy="468172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02012" y="1908049"/>
            <a:ext cx="5387975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大标题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606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C2C1041-34F5-4626-BB3D-F85AF84DCD97}"/>
              </a:ext>
            </a:extLst>
          </p:cNvPr>
          <p:cNvSpPr/>
          <p:nvPr userDrawn="1"/>
        </p:nvSpPr>
        <p:spPr>
          <a:xfrm>
            <a:off x="0" y="6394361"/>
            <a:ext cx="12192000" cy="463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834822-6BCF-46B0-8743-A70B8668CB13}"/>
              </a:ext>
            </a:extLst>
          </p:cNvPr>
          <p:cNvSpPr/>
          <p:nvPr userDrawn="1"/>
        </p:nvSpPr>
        <p:spPr>
          <a:xfrm>
            <a:off x="0" y="0"/>
            <a:ext cx="12192000" cy="7802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D41497-DB5D-417D-A7AE-09DA5AEB15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7744" y="133762"/>
            <a:ext cx="11710416" cy="5127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05C2C4-5C98-46B5-B712-B147CC686137}"/>
              </a:ext>
            </a:extLst>
          </p:cNvPr>
          <p:cNvGrpSpPr/>
          <p:nvPr userDrawn="1"/>
        </p:nvGrpSpPr>
        <p:grpSpPr>
          <a:xfrm>
            <a:off x="9321802" y="6459127"/>
            <a:ext cx="2870198" cy="334106"/>
            <a:chOff x="9041764" y="6463410"/>
            <a:chExt cx="2870198" cy="33410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5EA3415-2F04-4EAF-8C1A-D537017BCD23}"/>
                </a:ext>
              </a:extLst>
            </p:cNvPr>
            <p:cNvSpPr txBox="1"/>
            <p:nvPr userDrawn="1"/>
          </p:nvSpPr>
          <p:spPr>
            <a:xfrm>
              <a:off x="10275570" y="6463410"/>
              <a:ext cx="1423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4472C4"/>
                  </a:solidFill>
                  <a:latin typeface="方正综艺_GBK" panose="03000509000000000000" pitchFamily="65" charset="-122"/>
                  <a:ea typeface="方正综艺_GBK" panose="03000509000000000000" pitchFamily="65" charset="-122"/>
                </a:rPr>
                <a:t>网络空间安全学院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FF32FBA-ECDE-42C1-B282-32033B43CF8A}"/>
                </a:ext>
              </a:extLst>
            </p:cNvPr>
            <p:cNvSpPr/>
            <p:nvPr userDrawn="1"/>
          </p:nvSpPr>
          <p:spPr>
            <a:xfrm>
              <a:off x="10035540" y="6496608"/>
              <a:ext cx="256540" cy="25654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8A18A60-8812-4D0F-A72D-9A83A7AECA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764" y="6496608"/>
              <a:ext cx="820420" cy="251833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6C8CB0-ECCB-4A5C-936E-A804F3BFE4C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52672" y="6499211"/>
              <a:ext cx="0" cy="2539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AFCA0D8-CFBA-4065-9675-A022DE3EBACF}"/>
                </a:ext>
              </a:extLst>
            </p:cNvPr>
            <p:cNvSpPr txBox="1"/>
            <p:nvPr userDrawn="1"/>
          </p:nvSpPr>
          <p:spPr>
            <a:xfrm>
              <a:off x="10281285" y="6628239"/>
              <a:ext cx="16306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b="0" kern="0" spc="60" baseline="0" dirty="0">
                  <a:solidFill>
                    <a:srgbClr val="4472C4"/>
                  </a:solidFill>
                  <a:latin typeface="+mn-lt"/>
                  <a:ea typeface="微软雅黑" panose="020B0503020204020204" pitchFamily="34" charset="-122"/>
                </a:rPr>
                <a:t>School Of Cyber Science and Engineering</a:t>
              </a:r>
              <a:endParaRPr lang="zh-CN" altLang="en-US" sz="500" b="0" kern="0" spc="60" baseline="0" dirty="0">
                <a:solidFill>
                  <a:srgbClr val="4472C4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572B68F-FA96-4220-9605-9CB9631AF6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6438176"/>
            <a:ext cx="4090036" cy="2518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文档标题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F56529-2808-4725-9D7D-BC5A056A486B}"/>
              </a:ext>
            </a:extLst>
          </p:cNvPr>
          <p:cNvSpPr txBox="1"/>
          <p:nvPr userDrawn="1"/>
        </p:nvSpPr>
        <p:spPr>
          <a:xfrm>
            <a:off x="5709793" y="6453140"/>
            <a:ext cx="7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200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       页</a:t>
            </a:r>
          </a:p>
        </p:txBody>
      </p:sp>
      <p:sp>
        <p:nvSpPr>
          <p:cNvPr id="21" name="文本占位符 17">
            <a:extLst>
              <a:ext uri="{FF2B5EF4-FFF2-40B4-BE49-F238E27FC236}">
                <a16:creationId xmlns:a16="http://schemas.microsoft.com/office/drawing/2014/main" id="{506FE2CB-5B04-4806-9E52-DA21808CD3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639599"/>
            <a:ext cx="4090035" cy="16927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22" name="日期占位符 3">
            <a:extLst>
              <a:ext uri="{FF2B5EF4-FFF2-40B4-BE49-F238E27FC236}">
                <a16:creationId xmlns:a16="http://schemas.microsoft.com/office/drawing/2014/main" id="{959E4AAA-AF95-4A8D-9EF5-0CDDEB134AB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5540121" y="6633074"/>
            <a:ext cx="1105663" cy="182326"/>
          </a:xfrm>
          <a:prstGeom prst="rect">
            <a:avLst/>
          </a:prstGeom>
        </p:spPr>
        <p:txBody>
          <a:bodyPr/>
          <a:lstStyle>
            <a:lvl1pPr algn="ctr">
              <a:defRPr sz="7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AAFF023E-7AFE-4ACB-B9A9-479F3E6D0A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5891020" y="6449330"/>
            <a:ext cx="397383" cy="246258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D079EC-2C0A-4DB9-B5EC-E72AF52E7855}" type="slidenum">
              <a:rPr lang="zh-CN" altLang="en-US" sz="1050" smtClean="0"/>
              <a:pPr/>
              <a:t>‹#›</a:t>
            </a:fld>
            <a:endParaRPr lang="zh-CN" altLang="en-US" dirty="0"/>
          </a:p>
        </p:txBody>
      </p:sp>
      <p:sp>
        <p:nvSpPr>
          <p:cNvPr id="25" name="等腰三角形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76A69E-B0E9-4F8F-B80D-08A3ED0E0835}"/>
              </a:ext>
            </a:extLst>
          </p:cNvPr>
          <p:cNvSpPr/>
          <p:nvPr userDrawn="1"/>
        </p:nvSpPr>
        <p:spPr>
          <a:xfrm rot="5400000">
            <a:off x="6525936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9CB7DD-61E9-4C05-94A1-C32158411B6F}"/>
              </a:ext>
            </a:extLst>
          </p:cNvPr>
          <p:cNvSpPr/>
          <p:nvPr userDrawn="1"/>
        </p:nvSpPr>
        <p:spPr>
          <a:xfrm rot="5400000" flipV="1">
            <a:off x="5572552" y="6548264"/>
            <a:ext cx="93514" cy="45719"/>
          </a:xfrm>
          <a:prstGeom prst="triangle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6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31C762-7F2B-48F9-BAA1-20C81FF42EC1}"/>
              </a:ext>
            </a:extLst>
          </p:cNvPr>
          <p:cNvSpPr/>
          <p:nvPr userDrawn="1"/>
        </p:nvSpPr>
        <p:spPr>
          <a:xfrm>
            <a:off x="0" y="0"/>
            <a:ext cx="12192000" cy="468172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E94A6689-2571-4B89-9BFA-120FD52E23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25460" y="1887729"/>
            <a:ext cx="8141078" cy="27134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1" spc="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感谢聆听，欢迎提问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B14C048-CAB9-424B-B3C0-7671C23726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2280" y="4883150"/>
            <a:ext cx="3627438" cy="29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DF7183-61CD-4EDB-A7BC-B69DCA019307}"/>
              </a:ext>
            </a:extLst>
          </p:cNvPr>
          <p:cNvGrpSpPr/>
          <p:nvPr userDrawn="1"/>
        </p:nvGrpSpPr>
        <p:grpSpPr>
          <a:xfrm>
            <a:off x="191945" y="169382"/>
            <a:ext cx="1016369" cy="456964"/>
            <a:chOff x="191945" y="169382"/>
            <a:chExt cx="1016369" cy="456964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72591C-A7A5-42F0-8819-1165F54AFA40}"/>
                </a:ext>
              </a:extLst>
            </p:cNvPr>
            <p:cNvSpPr/>
            <p:nvPr userDrawn="1"/>
          </p:nvSpPr>
          <p:spPr>
            <a:xfrm>
              <a:off x="751350" y="169382"/>
              <a:ext cx="456964" cy="4569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36CAA3B-206A-4BB5-949F-65FFF9A7E9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45" y="169382"/>
              <a:ext cx="456964" cy="456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32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6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4515BB-404A-42B9-AA78-D36C17FB7F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104" y="2402320"/>
            <a:ext cx="10175789" cy="16383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信息隐藏与数字水印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变换域的图像数字水印</a:t>
            </a:r>
            <a:endParaRPr lang="zh-CN" altLang="en-US" sz="2000" b="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CD84A-84DC-4650-9612-32F65AFDD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5989" y="4908908"/>
            <a:ext cx="7240017" cy="29845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57119101 </a:t>
            </a:r>
            <a:r>
              <a:rPr lang="zh-CN" altLang="en-US" dirty="0">
                <a:latin typeface="Times New Roman" panose="02020603050405020304" pitchFamily="18" charset="0"/>
              </a:rPr>
              <a:t>王晨阳</a:t>
            </a:r>
          </a:p>
        </p:txBody>
      </p:sp>
    </p:spTree>
    <p:extLst>
      <p:ext uri="{BB962C8B-B14F-4D97-AF65-F5344CB8AC3E}">
        <p14:creationId xmlns:p14="http://schemas.microsoft.com/office/powerpoint/2010/main" val="106443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10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579975" y="1289720"/>
            <a:ext cx="18790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高斯低通滤波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DC1DDD-D718-4D1F-AB02-A1EA9A63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1466072"/>
            <a:ext cx="1590932" cy="21212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B51C0B-94B6-41FE-8065-D11E50DEF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4040831"/>
            <a:ext cx="1590932" cy="1590932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E74015C8-0F31-47A0-BDFB-22992195EE53}"/>
              </a:ext>
            </a:extLst>
          </p:cNvPr>
          <p:cNvSpPr/>
          <p:nvPr/>
        </p:nvSpPr>
        <p:spPr>
          <a:xfrm>
            <a:off x="4481448" y="2242488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8AC39F9-C562-42A8-8ECA-5E6D612BD2A9}"/>
              </a:ext>
            </a:extLst>
          </p:cNvPr>
          <p:cNvSpPr/>
          <p:nvPr/>
        </p:nvSpPr>
        <p:spPr>
          <a:xfrm>
            <a:off x="4481448" y="4552092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27AE2C-0CC2-47AF-8CAF-1966CADF3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1466072"/>
            <a:ext cx="1590931" cy="21212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EBAAEE-4DC2-4B22-A52A-8B5894D30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4042811"/>
            <a:ext cx="1590932" cy="15909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F59B0-B3F9-454E-AB51-85D32151B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795" y="2186637"/>
            <a:ext cx="3476190" cy="29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8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11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579975" y="1289720"/>
            <a:ext cx="18790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JPEG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压缩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DC1DDD-D718-4D1F-AB02-A1EA9A63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1466072"/>
            <a:ext cx="1590932" cy="21212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B51C0B-94B6-41FE-8065-D11E50DEF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4040831"/>
            <a:ext cx="1590932" cy="1590932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E74015C8-0F31-47A0-BDFB-22992195EE53}"/>
              </a:ext>
            </a:extLst>
          </p:cNvPr>
          <p:cNvSpPr/>
          <p:nvPr/>
        </p:nvSpPr>
        <p:spPr>
          <a:xfrm>
            <a:off x="4481448" y="2242488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8AC39F9-C562-42A8-8ECA-5E6D612BD2A9}"/>
              </a:ext>
            </a:extLst>
          </p:cNvPr>
          <p:cNvSpPr/>
          <p:nvPr/>
        </p:nvSpPr>
        <p:spPr>
          <a:xfrm>
            <a:off x="4481448" y="4552092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27AE2C-0CC2-47AF-8CAF-1966CADF3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1466072"/>
            <a:ext cx="1590931" cy="21212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EBAAEE-4DC2-4B22-A52A-8B5894D30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4042811"/>
            <a:ext cx="1590932" cy="15909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F59B0-B3F9-454E-AB51-85D32151B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795" y="2186637"/>
            <a:ext cx="3476189" cy="290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12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579975" y="1289720"/>
            <a:ext cx="18790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裁剪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DC1DDD-D718-4D1F-AB02-A1EA9A63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1466072"/>
            <a:ext cx="1590932" cy="21212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B51C0B-94B6-41FE-8065-D11E50DEF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4040831"/>
            <a:ext cx="1590932" cy="1590932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E74015C8-0F31-47A0-BDFB-22992195EE53}"/>
              </a:ext>
            </a:extLst>
          </p:cNvPr>
          <p:cNvSpPr/>
          <p:nvPr/>
        </p:nvSpPr>
        <p:spPr>
          <a:xfrm>
            <a:off x="4481448" y="2242488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8AC39F9-C562-42A8-8ECA-5E6D612BD2A9}"/>
              </a:ext>
            </a:extLst>
          </p:cNvPr>
          <p:cNvSpPr/>
          <p:nvPr/>
        </p:nvSpPr>
        <p:spPr>
          <a:xfrm>
            <a:off x="4481448" y="4552092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27AE2C-0CC2-47AF-8CAF-1966CADF3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1466072"/>
            <a:ext cx="1590930" cy="212124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EBAAEE-4DC2-4B22-A52A-8B5894D30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4042811"/>
            <a:ext cx="1590932" cy="15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3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13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579975" y="1289720"/>
            <a:ext cx="18790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旋转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DC1DDD-D718-4D1F-AB02-A1EA9A63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1466072"/>
            <a:ext cx="1590932" cy="21212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B51C0B-94B6-41FE-8065-D11E50DEF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4040831"/>
            <a:ext cx="1590932" cy="1590932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E74015C8-0F31-47A0-BDFB-22992195EE53}"/>
              </a:ext>
            </a:extLst>
          </p:cNvPr>
          <p:cNvSpPr/>
          <p:nvPr/>
        </p:nvSpPr>
        <p:spPr>
          <a:xfrm>
            <a:off x="4481448" y="2242488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8AC39F9-C562-42A8-8ECA-5E6D612BD2A9}"/>
              </a:ext>
            </a:extLst>
          </p:cNvPr>
          <p:cNvSpPr/>
          <p:nvPr/>
        </p:nvSpPr>
        <p:spPr>
          <a:xfrm>
            <a:off x="4481448" y="4552092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27AE2C-0CC2-47AF-8CAF-1966CADF3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1466072"/>
            <a:ext cx="1590930" cy="21212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EBAAEE-4DC2-4B22-A52A-8B5894D30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4042811"/>
            <a:ext cx="1590932" cy="15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D8F01B1-FD6F-48FC-A0E6-D992F6F8E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感谢观赏，欢迎提问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227CE23-2A4B-4A64-B35F-F4B420B7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</p:spTree>
    <p:extLst>
      <p:ext uri="{BB962C8B-B14F-4D97-AF65-F5344CB8AC3E}">
        <p14:creationId xmlns:p14="http://schemas.microsoft.com/office/powerpoint/2010/main" val="346439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2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623224" y="2605714"/>
            <a:ext cx="10932974" cy="1884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任务是实现对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640×480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的灰度图像（样本自选，可以是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lena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图像）进行数字水印设计。水印本体选择用东南大学校徽图像，大小自定 。应用变换域数字水印方法，例如基于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DCT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方法等进行实验并测试 。对上述技术和方法进行实验 、 结果分析等，特别是对其的健壮性、抗攻击进行分析 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45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3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9C1B87-5417-43CB-A32B-A56A8E633A93}"/>
              </a:ext>
            </a:extLst>
          </p:cNvPr>
          <p:cNvSpPr/>
          <p:nvPr/>
        </p:nvSpPr>
        <p:spPr>
          <a:xfrm>
            <a:off x="1321686" y="1783006"/>
            <a:ext cx="1351128" cy="734105"/>
          </a:xfrm>
          <a:prstGeom prst="rect">
            <a:avLst/>
          </a:prstGeom>
          <a:noFill/>
          <a:ln w="635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179C5A-542B-4287-BA21-601B962AE2D3}"/>
              </a:ext>
            </a:extLst>
          </p:cNvPr>
          <p:cNvSpPr/>
          <p:nvPr/>
        </p:nvSpPr>
        <p:spPr>
          <a:xfrm>
            <a:off x="3396146" y="1780734"/>
            <a:ext cx="1351128" cy="734105"/>
          </a:xfrm>
          <a:prstGeom prst="rect">
            <a:avLst/>
          </a:prstGeom>
          <a:noFill/>
          <a:ln w="635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8×8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DA100D-0898-4F9B-92A2-AB7AA1D45768}"/>
              </a:ext>
            </a:extLst>
          </p:cNvPr>
          <p:cNvSpPr/>
          <p:nvPr/>
        </p:nvSpPr>
        <p:spPr>
          <a:xfrm>
            <a:off x="5467940" y="1780325"/>
            <a:ext cx="1351128" cy="734105"/>
          </a:xfrm>
          <a:prstGeom prst="rect">
            <a:avLst/>
          </a:prstGeom>
          <a:noFill/>
          <a:ln w="635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CA1918-533B-4B14-98D2-E6C53B830CBC}"/>
              </a:ext>
            </a:extLst>
          </p:cNvPr>
          <p:cNvSpPr/>
          <p:nvPr/>
        </p:nvSpPr>
        <p:spPr>
          <a:xfrm>
            <a:off x="7587502" y="3298794"/>
            <a:ext cx="1351128" cy="734105"/>
          </a:xfrm>
          <a:prstGeom prst="rect">
            <a:avLst/>
          </a:prstGeom>
          <a:noFill/>
          <a:ln w="635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嵌入水印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9E94E6-3AC8-41B8-97D7-189C754E50F4}"/>
              </a:ext>
            </a:extLst>
          </p:cNvPr>
          <p:cNvSpPr/>
          <p:nvPr/>
        </p:nvSpPr>
        <p:spPr>
          <a:xfrm>
            <a:off x="7587502" y="1780325"/>
            <a:ext cx="1351128" cy="734105"/>
          </a:xfrm>
          <a:prstGeom prst="rect">
            <a:avLst/>
          </a:prstGeom>
          <a:noFill/>
          <a:ln w="635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中低频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A378F5-BCDE-43BC-AB81-22F548ED9461}"/>
              </a:ext>
            </a:extLst>
          </p:cNvPr>
          <p:cNvSpPr/>
          <p:nvPr/>
        </p:nvSpPr>
        <p:spPr>
          <a:xfrm>
            <a:off x="9707065" y="3298794"/>
            <a:ext cx="1351128" cy="734105"/>
          </a:xfrm>
          <a:prstGeom prst="rect">
            <a:avLst/>
          </a:prstGeom>
          <a:noFill/>
          <a:ln w="635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BEDD5C-824E-43E9-941A-2B1E443918B6}"/>
              </a:ext>
            </a:extLst>
          </p:cNvPr>
          <p:cNvSpPr/>
          <p:nvPr/>
        </p:nvSpPr>
        <p:spPr>
          <a:xfrm>
            <a:off x="5467940" y="4765169"/>
            <a:ext cx="1351128" cy="734105"/>
          </a:xfrm>
          <a:prstGeom prst="rect">
            <a:avLst/>
          </a:prstGeom>
          <a:noFill/>
          <a:ln w="635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IDCT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A23956-9E10-4EA7-AECD-01CBF6432748}"/>
              </a:ext>
            </a:extLst>
          </p:cNvPr>
          <p:cNvSpPr/>
          <p:nvPr/>
        </p:nvSpPr>
        <p:spPr>
          <a:xfrm>
            <a:off x="3396146" y="4765169"/>
            <a:ext cx="1351128" cy="734105"/>
          </a:xfrm>
          <a:prstGeom prst="rect">
            <a:avLst/>
          </a:prstGeom>
          <a:noFill/>
          <a:ln w="635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8×8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5BCACF-83F9-4CE8-8248-B1E0BB4EE3E5}"/>
              </a:ext>
            </a:extLst>
          </p:cNvPr>
          <p:cNvSpPr/>
          <p:nvPr/>
        </p:nvSpPr>
        <p:spPr>
          <a:xfrm>
            <a:off x="1321686" y="4765168"/>
            <a:ext cx="1351128" cy="734105"/>
          </a:xfrm>
          <a:prstGeom prst="rect">
            <a:avLst/>
          </a:prstGeom>
          <a:noFill/>
          <a:ln w="635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水印图像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FA41116-1D90-49A1-8514-F4657E50E5A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2672814" y="2147787"/>
            <a:ext cx="723332" cy="2272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B6C8B5-9279-4455-BE4E-C704E2D0214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47274" y="2147378"/>
            <a:ext cx="720666" cy="409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D071E7B-D475-42DE-B771-246466EC720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819068" y="2147378"/>
            <a:ext cx="768434" cy="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C247493-7C4D-4876-9F8F-67F7C284B44E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8263066" y="2514430"/>
            <a:ext cx="0" cy="784364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9D5BEE-7DB2-46F1-BA09-25BA4C078EAE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8938630" y="3665847"/>
            <a:ext cx="768435" cy="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82FAC0A-4CE9-4482-BCDF-6BEB643C76C3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>
            <a:off x="4747274" y="5132222"/>
            <a:ext cx="720666" cy="0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FFC56A0-DF02-42E5-983B-68D380A594FA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2672814" y="5132221"/>
            <a:ext cx="723332" cy="1"/>
          </a:xfrm>
          <a:prstGeom prst="straightConnector1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CD5B229-394C-4565-841A-6185BAFEF36D}"/>
              </a:ext>
            </a:extLst>
          </p:cNvPr>
          <p:cNvCxnSpPr>
            <a:stCxn id="12" idx="2"/>
            <a:endCxn id="15" idx="3"/>
          </p:cNvCxnSpPr>
          <p:nvPr/>
        </p:nvCxnSpPr>
        <p:spPr>
          <a:xfrm rot="5400000">
            <a:off x="6991406" y="3860561"/>
            <a:ext cx="1099323" cy="1443998"/>
          </a:xfrm>
          <a:prstGeom prst="bentConnector2">
            <a:avLst/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9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4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C142D2-972F-4BAB-A3F9-1316F202C00A}"/>
              </a:ext>
            </a:extLst>
          </p:cNvPr>
          <p:cNvSpPr/>
          <p:nvPr/>
        </p:nvSpPr>
        <p:spPr>
          <a:xfrm>
            <a:off x="3153031" y="1516141"/>
            <a:ext cx="60342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=(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)*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=(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)*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watermark_img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i</a:t>
            </a:r>
            <a:r>
              <a:rPr lang="en-US" altLang="zh-CN" dirty="0" err="1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)==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=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k1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else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=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k2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end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)+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alpha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*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)+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alpha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*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)+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alpha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*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)+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alpha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*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)+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alpha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*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)+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alpha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*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)+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alpha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*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)+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alpha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*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  <a:endParaRPr lang="en-US" altLang="zh-CN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6C94A3-A8E3-47F6-B750-CF4B2F3DBD42}"/>
              </a:ext>
            </a:extLst>
          </p:cNvPr>
          <p:cNvSpPr txBox="1"/>
          <p:nvPr/>
        </p:nvSpPr>
        <p:spPr>
          <a:xfrm>
            <a:off x="579975" y="1289720"/>
            <a:ext cx="18790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嵌入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24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5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C142D2-972F-4BAB-A3F9-1316F202C00A}"/>
              </a:ext>
            </a:extLst>
          </p:cNvPr>
          <p:cNvSpPr/>
          <p:nvPr/>
        </p:nvSpPr>
        <p:spPr>
          <a:xfrm>
            <a:off x="3153030" y="1516141"/>
            <a:ext cx="779505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=(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)*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=(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-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)*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7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before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8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+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corr2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k1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)&gt;</a:t>
            </a:r>
            <a:r>
              <a:rPr lang="en-US" altLang="zh-CN" dirty="0">
                <a:solidFill>
                  <a:srgbClr val="795E26"/>
                </a:solidFill>
                <a:latin typeface="JetBrains Mono" panose="02000009000000000000" pitchFamily="49" charset="0"/>
              </a:rPr>
              <a:t>corr2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after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>
                <a:solidFill>
                  <a:srgbClr val="001080"/>
                </a:solidFill>
                <a:latin typeface="JetBrains Mono" panose="02000009000000000000" pitchFamily="49" charset="0"/>
              </a:rPr>
              <a:t>k2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watermark_img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i</a:t>
            </a:r>
            <a:r>
              <a:rPr lang="en-US" altLang="zh-CN" dirty="0" err="1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else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    </a:t>
            </a:r>
            <a:r>
              <a:rPr lang="en-US" altLang="zh-CN" dirty="0" err="1">
                <a:solidFill>
                  <a:srgbClr val="795E26"/>
                </a:solidFill>
                <a:latin typeface="JetBrains Mono" panose="02000009000000000000" pitchFamily="49" charset="0"/>
              </a:rPr>
              <a:t>watermark_img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i</a:t>
            </a:r>
            <a:r>
              <a:rPr lang="en-US" altLang="zh-CN" dirty="0" err="1">
                <a:solidFill>
                  <a:srgbClr val="000000"/>
                </a:solidFill>
                <a:latin typeface="JetBrains Mono" panose="02000009000000000000" pitchFamily="49" charset="0"/>
              </a:rPr>
              <a:t>,</a:t>
            </a:r>
            <a:r>
              <a:rPr lang="en-US" altLang="zh-CN" dirty="0" err="1">
                <a:solidFill>
                  <a:srgbClr val="001080"/>
                </a:solidFill>
                <a:latin typeface="JetBrains Mono" panose="02000009000000000000" pitchFamily="49" charset="0"/>
              </a:rPr>
              <a:t>j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)=</a:t>
            </a:r>
            <a:r>
              <a:rPr lang="en-US" altLang="zh-CN" dirty="0">
                <a:solidFill>
                  <a:srgbClr val="098658"/>
                </a:solidFill>
                <a:latin typeface="JetBrains Mono" panose="02000009000000000000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JetBrains Mono" panose="02000009000000000000" pitchFamily="49" charset="0"/>
              </a:rPr>
              <a:t>;</a:t>
            </a:r>
          </a:p>
          <a:p>
            <a:r>
              <a:rPr lang="en-US" altLang="zh-CN" dirty="0">
                <a:solidFill>
                  <a:srgbClr val="AF00DB"/>
                </a:solidFill>
                <a:latin typeface="JetBrains Mono" panose="02000009000000000000" pitchFamily="49" charset="0"/>
              </a:rPr>
              <a:t>end</a:t>
            </a:r>
            <a:endParaRPr lang="en-US" altLang="zh-CN" dirty="0">
              <a:solidFill>
                <a:srgbClr val="000000"/>
              </a:solidFill>
              <a:latin typeface="JetBrains Mono" panose="02000009000000000000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6C94A3-A8E3-47F6-B750-CF4B2F3DBD42}"/>
              </a:ext>
            </a:extLst>
          </p:cNvPr>
          <p:cNvSpPr txBox="1"/>
          <p:nvPr/>
        </p:nvSpPr>
        <p:spPr>
          <a:xfrm>
            <a:off x="579975" y="1289720"/>
            <a:ext cx="18790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提取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40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实验数据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6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2409899" y="4675472"/>
            <a:ext cx="232386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lena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640×480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0FB29D-DE54-49E8-BEAF-4E2EB745133B}"/>
              </a:ext>
            </a:extLst>
          </p:cNvPr>
          <p:cNvSpPr txBox="1"/>
          <p:nvPr/>
        </p:nvSpPr>
        <p:spPr>
          <a:xfrm>
            <a:off x="7250264" y="4675472"/>
            <a:ext cx="2323862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校徽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60×60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3FED5B-491E-4A44-8793-4A8E8A994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097" y="1510949"/>
            <a:ext cx="2267466" cy="30232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250EBC-6C5C-4A3A-9C7F-C94CF972E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64" y="1967119"/>
            <a:ext cx="2267466" cy="22674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F65086-9AF5-400D-B60E-3A43311444A5}"/>
                  </a:ext>
                </a:extLst>
              </p:cNvPr>
              <p:cNvSpPr txBox="1"/>
              <p:nvPr/>
            </p:nvSpPr>
            <p:spPr>
              <a:xfrm>
                <a:off x="7909654" y="5480222"/>
                <a:ext cx="100508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480</m:t>
                          </m:r>
                        </m:num>
                        <m:den>
                          <m:r>
                            <a:rPr lang="zh-CN" alt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CN" alt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F65086-9AF5-400D-B60E-3A4331144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654" y="5480222"/>
                <a:ext cx="1005082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727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7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579975" y="1289720"/>
            <a:ext cx="18790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正常恢复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DC1DDD-D718-4D1F-AB02-A1EA9A63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1466072"/>
            <a:ext cx="1590932" cy="21212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B51C0B-94B6-41FE-8065-D11E50DEF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4040831"/>
            <a:ext cx="1590932" cy="1590932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E74015C8-0F31-47A0-BDFB-22992195EE53}"/>
              </a:ext>
            </a:extLst>
          </p:cNvPr>
          <p:cNvSpPr/>
          <p:nvPr/>
        </p:nvSpPr>
        <p:spPr>
          <a:xfrm>
            <a:off x="4481448" y="2242488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8AC39F9-C562-42A8-8ECA-5E6D612BD2A9}"/>
              </a:ext>
            </a:extLst>
          </p:cNvPr>
          <p:cNvSpPr/>
          <p:nvPr/>
        </p:nvSpPr>
        <p:spPr>
          <a:xfrm>
            <a:off x="4481448" y="4552092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27AE2C-0CC2-47AF-8CAF-1966CADF3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1466072"/>
            <a:ext cx="1590932" cy="212124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EBAAEE-4DC2-4B22-A52A-8B5894D30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4042811"/>
            <a:ext cx="1590932" cy="15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91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8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579975" y="1289720"/>
            <a:ext cx="18790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嵌入深度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DC1DDD-D718-4D1F-AB02-A1EA9A63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1466072"/>
            <a:ext cx="1590932" cy="21212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B51C0B-94B6-41FE-8065-D11E50DEF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4040831"/>
            <a:ext cx="1590932" cy="1590932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E74015C8-0F31-47A0-BDFB-22992195EE53}"/>
              </a:ext>
            </a:extLst>
          </p:cNvPr>
          <p:cNvSpPr/>
          <p:nvPr/>
        </p:nvSpPr>
        <p:spPr>
          <a:xfrm>
            <a:off x="4481448" y="2242488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8AC39F9-C562-42A8-8ECA-5E6D612BD2A9}"/>
              </a:ext>
            </a:extLst>
          </p:cNvPr>
          <p:cNvSpPr/>
          <p:nvPr/>
        </p:nvSpPr>
        <p:spPr>
          <a:xfrm>
            <a:off x="4481448" y="4552092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27AE2C-0CC2-47AF-8CAF-1966CADF3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1466072"/>
            <a:ext cx="1590931" cy="21212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EBAAEE-4DC2-4B22-A52A-8B5894D30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4042811"/>
            <a:ext cx="1590932" cy="15909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F59B0-B3F9-454E-AB51-85D32151B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795" y="2187418"/>
            <a:ext cx="347619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7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139B9E8-B46C-4ABA-82CD-E4A00A1D0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2CE99-5E85-400F-9330-A4EA5AA38C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信息隐藏与数字水印 </a:t>
            </a:r>
            <a:r>
              <a:rPr lang="en-US" altLang="zh-CN" dirty="0"/>
              <a:t>– </a:t>
            </a:r>
            <a:r>
              <a:rPr lang="zh-CN" altLang="en-US" dirty="0"/>
              <a:t>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F0C70F-ED36-4F70-B1A7-62A4C5C8FE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57119101 </a:t>
            </a:r>
            <a:r>
              <a:rPr lang="zh-CN" altLang="en-US" dirty="0"/>
              <a:t>王晨阳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8FEDF4-1D8D-4521-BDEC-37C509B3C7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EE65667-4B09-49DB-BA7E-4C3FC7C7F00A}" type="datetime2">
              <a:rPr lang="zh-CN" altLang="en-US" smtClean="0"/>
              <a:pPr/>
              <a:t>2022年6月17日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AF45E-93C0-4370-9FF3-B38593EC43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CD079EC-2C0A-4DB9-B5EC-E72AF52E7855}" type="slidenum">
              <a:rPr lang="zh-CN" altLang="en-US" sz="1050" smtClean="0"/>
              <a:pPr/>
              <a:t>9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C4EB9-B080-4E36-862D-4D51431E469A}"/>
              </a:ext>
            </a:extLst>
          </p:cNvPr>
          <p:cNvSpPr txBox="1"/>
          <p:nvPr/>
        </p:nvSpPr>
        <p:spPr>
          <a:xfrm>
            <a:off x="579975" y="1289720"/>
            <a:ext cx="1879019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高斯白噪声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DC1DDD-D718-4D1F-AB02-A1EA9A63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1466072"/>
            <a:ext cx="1590932" cy="21212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B51C0B-94B6-41FE-8065-D11E50DEF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75" y="4040831"/>
            <a:ext cx="1590932" cy="1590932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E74015C8-0F31-47A0-BDFB-22992195EE53}"/>
              </a:ext>
            </a:extLst>
          </p:cNvPr>
          <p:cNvSpPr/>
          <p:nvPr/>
        </p:nvSpPr>
        <p:spPr>
          <a:xfrm>
            <a:off x="4481448" y="2242488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8AC39F9-C562-42A8-8ECA-5E6D612BD2A9}"/>
              </a:ext>
            </a:extLst>
          </p:cNvPr>
          <p:cNvSpPr/>
          <p:nvPr/>
        </p:nvSpPr>
        <p:spPr>
          <a:xfrm>
            <a:off x="4481448" y="4552092"/>
            <a:ext cx="930876" cy="56841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27AE2C-0CC2-47AF-8CAF-1966CADF3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1466072"/>
            <a:ext cx="1590932" cy="21212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EBAAEE-4DC2-4B22-A52A-8B5894D306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565" y="4042811"/>
            <a:ext cx="1590932" cy="15909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F59B0-B3F9-454E-AB51-85D32151B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795" y="2182656"/>
            <a:ext cx="3476190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0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734</Words>
  <Application>Microsoft Office PowerPoint</Application>
  <PresentationFormat>宽屏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方正综艺_GBK</vt:lpstr>
      <vt:lpstr>微软雅黑</vt:lpstr>
      <vt:lpstr>Arial</vt:lpstr>
      <vt:lpstr>Cambria Math</vt:lpstr>
      <vt:lpstr>JetBrains Mono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王晨阳</dc:creator>
  <cp:lastModifiedBy>王晨阳</cp:lastModifiedBy>
  <cp:revision>335</cp:revision>
  <dcterms:created xsi:type="dcterms:W3CDTF">2022-04-24T15:46:34Z</dcterms:created>
  <dcterms:modified xsi:type="dcterms:W3CDTF">2022-06-16T18:19:03Z</dcterms:modified>
</cp:coreProperties>
</file>