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bookmarkIdSeed="5">
  <p:sldMasterIdLst>
    <p:sldMasterId id="2147483648" r:id="rId1"/>
  </p:sldMasterIdLst>
  <p:notesMasterIdLst>
    <p:notesMasterId r:id="rId23"/>
  </p:notesMasterIdLst>
  <p:handoutMasterIdLst>
    <p:handoutMasterId r:id="rId24"/>
  </p:handoutMasterIdLst>
  <p:sldIdLst>
    <p:sldId id="817" r:id="rId2"/>
    <p:sldId id="887" r:id="rId3"/>
    <p:sldId id="1003" r:id="rId4"/>
    <p:sldId id="993" r:id="rId5"/>
    <p:sldId id="1007" r:id="rId6"/>
    <p:sldId id="1008" r:id="rId7"/>
    <p:sldId id="1009" r:id="rId8"/>
    <p:sldId id="1010" r:id="rId9"/>
    <p:sldId id="1011" r:id="rId10"/>
    <p:sldId id="1013" r:id="rId11"/>
    <p:sldId id="1014" r:id="rId12"/>
    <p:sldId id="1015" r:id="rId13"/>
    <p:sldId id="1016" r:id="rId14"/>
    <p:sldId id="1012" r:id="rId15"/>
    <p:sldId id="1017" r:id="rId16"/>
    <p:sldId id="1018" r:id="rId17"/>
    <p:sldId id="1019" r:id="rId18"/>
    <p:sldId id="1020" r:id="rId19"/>
    <p:sldId id="1021" r:id="rId20"/>
    <p:sldId id="1006" r:id="rId21"/>
    <p:sldId id="980" r:id="rId22"/>
  </p:sldIdLst>
  <p:sldSz cx="12192000" cy="6858000"/>
  <p:notesSz cx="6858000" cy="9947275"/>
  <p:embeddedFontLst>
    <p:embeddedFont>
      <p:font typeface="Cambria Math" panose="02040503050406030204" pitchFamily="18" charset="0"/>
      <p:regular r:id="rId25"/>
    </p:embeddedFont>
    <p:embeddedFont>
      <p:font typeface="Georgia" panose="02040502050405020303" pitchFamily="18" charset="0"/>
      <p:regular r:id="rId26"/>
      <p:bold r:id="rId27"/>
      <p:italic r:id="rId28"/>
      <p:boldItalic r:id="rId29"/>
    </p:embeddedFont>
    <p:embeddedFont>
      <p:font typeface="等线" panose="02010600030101010101" pitchFamily="2" charset="-122"/>
      <p:regular r:id="rId30"/>
      <p:bold r:id="rId31"/>
    </p:embeddedFont>
    <p:embeddedFont>
      <p:font typeface="微软雅黑" panose="020B0503020204020204" pitchFamily="34" charset="-122"/>
      <p:regular r:id="rId32"/>
      <p:bold r:id="rId33"/>
    </p:embeddedFont>
  </p:embeddedFontLst>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宋体"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宋体"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宋体"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宋体"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Breeze Chen" initials="BC" lastIdx="68" clrIdx="0">
    <p:extLst>
      <p:ext uri="{19B8F6BF-5375-455C-9EA6-DF929625EA0E}">
        <p15:presenceInfo xmlns:p15="http://schemas.microsoft.com/office/powerpoint/2012/main" userId="9f76343b279d5a50" providerId="Windows Live"/>
      </p:ext>
    </p:extLst>
  </p:cmAuthor>
  <p:cmAuthor id="3" name="Password" initials="P" lastIdx="3" clrIdx="1">
    <p:extLst>
      <p:ext uri="{19B8F6BF-5375-455C-9EA6-DF929625EA0E}">
        <p15:presenceInfo xmlns:p15="http://schemas.microsoft.com/office/powerpoint/2012/main" userId="Password" providerId="None"/>
      </p:ext>
    </p:extLst>
  </p:cmAuthor>
  <p:cmAuthor id="4" name="Gao Wei" initials="GW" lastIdx="5" clrIdx="2">
    <p:extLst>
      <p:ext uri="{19B8F6BF-5375-455C-9EA6-DF929625EA0E}">
        <p15:presenceInfo xmlns:p15="http://schemas.microsoft.com/office/powerpoint/2012/main" userId="73574a8e4aa483a6" providerId="Windows Live"/>
      </p:ext>
    </p:extLst>
  </p:cmAuthor>
  <p:cmAuthor id="5" name="喻 桠煊" initials="喻" lastIdx="1" clrIdx="3">
    <p:extLst>
      <p:ext uri="{19B8F6BF-5375-455C-9EA6-DF929625EA0E}">
        <p15:presenceInfo xmlns:p15="http://schemas.microsoft.com/office/powerpoint/2012/main" userId="c6e97a55fcebc1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ED7D31"/>
    <a:srgbClr val="4472C4"/>
    <a:srgbClr val="5B9BD5"/>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6" autoAdjust="0"/>
    <p:restoredTop sz="87903" autoAdjust="0"/>
  </p:normalViewPr>
  <p:slideViewPr>
    <p:cSldViewPr snapToGrid="0">
      <p:cViewPr varScale="1">
        <p:scale>
          <a:sx n="75" d="100"/>
          <a:sy n="75" d="100"/>
        </p:scale>
        <p:origin x="1018" y="67"/>
      </p:cViewPr>
      <p:guideLst>
        <p:guide orient="horz" pos="2137"/>
        <p:guide pos="3840"/>
      </p:guideLst>
    </p:cSldViewPr>
  </p:slideViewPr>
  <p:notesTextViewPr>
    <p:cViewPr>
      <p:scale>
        <a:sx n="100" d="100"/>
        <a:sy n="100" d="100"/>
      </p:scale>
      <p:origin x="0" y="0"/>
    </p:cViewPr>
  </p:notesTextViewPr>
  <p:notesViewPr>
    <p:cSldViewPr snapToGrid="0">
      <p:cViewPr varScale="1">
        <p:scale>
          <a:sx n="61" d="100"/>
          <a:sy n="61" d="100"/>
        </p:scale>
        <p:origin x="3245"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1395150C-8D4B-4582-BB42-AB560D704243}" type="datetimeFigureOut">
              <a:rPr lang="zh-CN" altLang="en-US"/>
              <a:pPr>
                <a:defRPr/>
              </a:pPr>
              <a:t>2022/5/29</a:t>
            </a:fld>
            <a:endParaRPr lang="zh-CN" altLang="en-US"/>
          </a:p>
        </p:txBody>
      </p:sp>
      <p:sp>
        <p:nvSpPr>
          <p:cNvPr id="4" name="页脚占位符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9448800"/>
            <a:ext cx="2971800" cy="4984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3F192BCA-433E-4C8E-93CE-26B0A49E6230}" type="slidenum">
              <a:rPr lang="zh-CN" altLang="en-US"/>
              <a:pPr>
                <a:defRPr/>
              </a:pPr>
              <a:t>‹#›</a:t>
            </a:fld>
            <a:endParaRPr lang="zh-CN" altLang="en-US"/>
          </a:p>
        </p:txBody>
      </p:sp>
    </p:spTree>
    <p:extLst>
      <p:ext uri="{BB962C8B-B14F-4D97-AF65-F5344CB8AC3E}">
        <p14:creationId xmlns:p14="http://schemas.microsoft.com/office/powerpoint/2010/main" val="2748841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98475"/>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A6DD62DE-52CB-4B04-9BAE-A01A962298C4}" type="datetimeFigureOut">
              <a:rPr lang="zh-CN" altLang="en-US"/>
              <a:pPr>
                <a:defRPr/>
              </a:pPr>
              <a:t>2022/5/29</a:t>
            </a:fld>
            <a:endParaRPr lang="zh-CN" altLang="en-US"/>
          </a:p>
        </p:txBody>
      </p:sp>
      <p:sp>
        <p:nvSpPr>
          <p:cNvPr id="4" name="幻灯片图像占位符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787900"/>
            <a:ext cx="5486400" cy="3916363"/>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8800"/>
            <a:ext cx="2971800" cy="498475"/>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9448800"/>
            <a:ext cx="2971800" cy="4984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51EED02-756C-42E9-92B0-372DB02614BA}" type="slidenum">
              <a:rPr lang="zh-CN" altLang="en-US"/>
              <a:pPr>
                <a:defRPr/>
              </a:pPr>
              <a:t>‹#›</a:t>
            </a:fld>
            <a:endParaRPr lang="zh-CN" altLang="en-US"/>
          </a:p>
        </p:txBody>
      </p:sp>
    </p:spTree>
    <p:extLst>
      <p:ext uri="{BB962C8B-B14F-4D97-AF65-F5344CB8AC3E}">
        <p14:creationId xmlns:p14="http://schemas.microsoft.com/office/powerpoint/2010/main" val="2759792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1</a:t>
            </a:fld>
            <a:endParaRPr kumimoji="1" lang="zh-CN" altLang="en-US"/>
          </a:p>
        </p:txBody>
      </p:sp>
    </p:spTree>
    <p:extLst>
      <p:ext uri="{BB962C8B-B14F-4D97-AF65-F5344CB8AC3E}">
        <p14:creationId xmlns:p14="http://schemas.microsoft.com/office/powerpoint/2010/main" val="3115937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11</a:t>
            </a:fld>
            <a:endParaRPr kumimoji="1" lang="zh-CN" altLang="en-US"/>
          </a:p>
        </p:txBody>
      </p:sp>
    </p:spTree>
    <p:extLst>
      <p:ext uri="{BB962C8B-B14F-4D97-AF65-F5344CB8AC3E}">
        <p14:creationId xmlns:p14="http://schemas.microsoft.com/office/powerpoint/2010/main" val="2649975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12</a:t>
            </a:fld>
            <a:endParaRPr kumimoji="1" lang="zh-CN" altLang="en-US"/>
          </a:p>
        </p:txBody>
      </p:sp>
    </p:spTree>
    <p:extLst>
      <p:ext uri="{BB962C8B-B14F-4D97-AF65-F5344CB8AC3E}">
        <p14:creationId xmlns:p14="http://schemas.microsoft.com/office/powerpoint/2010/main" val="1827942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14</a:t>
            </a:fld>
            <a:endParaRPr kumimoji="1" lang="zh-CN" altLang="en-US"/>
          </a:p>
        </p:txBody>
      </p:sp>
    </p:spTree>
    <p:extLst>
      <p:ext uri="{BB962C8B-B14F-4D97-AF65-F5344CB8AC3E}">
        <p14:creationId xmlns:p14="http://schemas.microsoft.com/office/powerpoint/2010/main" val="2705049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15</a:t>
            </a:fld>
            <a:endParaRPr kumimoji="1" lang="zh-CN" altLang="en-US"/>
          </a:p>
        </p:txBody>
      </p:sp>
    </p:spTree>
    <p:extLst>
      <p:ext uri="{BB962C8B-B14F-4D97-AF65-F5344CB8AC3E}">
        <p14:creationId xmlns:p14="http://schemas.microsoft.com/office/powerpoint/2010/main" val="2678614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16</a:t>
            </a:fld>
            <a:endParaRPr kumimoji="1" lang="zh-CN" altLang="en-US"/>
          </a:p>
        </p:txBody>
      </p:sp>
    </p:spTree>
    <p:extLst>
      <p:ext uri="{BB962C8B-B14F-4D97-AF65-F5344CB8AC3E}">
        <p14:creationId xmlns:p14="http://schemas.microsoft.com/office/powerpoint/2010/main" val="33830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17</a:t>
            </a:fld>
            <a:endParaRPr kumimoji="1" lang="zh-CN" altLang="en-US"/>
          </a:p>
        </p:txBody>
      </p:sp>
    </p:spTree>
    <p:extLst>
      <p:ext uri="{BB962C8B-B14F-4D97-AF65-F5344CB8AC3E}">
        <p14:creationId xmlns:p14="http://schemas.microsoft.com/office/powerpoint/2010/main" val="2155246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18</a:t>
            </a:fld>
            <a:endParaRPr kumimoji="1" lang="zh-CN" altLang="en-US"/>
          </a:p>
        </p:txBody>
      </p:sp>
    </p:spTree>
    <p:extLst>
      <p:ext uri="{BB962C8B-B14F-4D97-AF65-F5344CB8AC3E}">
        <p14:creationId xmlns:p14="http://schemas.microsoft.com/office/powerpoint/2010/main" val="3194219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19</a:t>
            </a:fld>
            <a:endParaRPr kumimoji="1" lang="zh-CN" altLang="en-US"/>
          </a:p>
        </p:txBody>
      </p:sp>
    </p:spTree>
    <p:extLst>
      <p:ext uri="{BB962C8B-B14F-4D97-AF65-F5344CB8AC3E}">
        <p14:creationId xmlns:p14="http://schemas.microsoft.com/office/powerpoint/2010/main" val="91449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2</a:t>
            </a:fld>
            <a:endParaRPr kumimoji="1" lang="zh-CN" altLang="en-US"/>
          </a:p>
        </p:txBody>
      </p:sp>
    </p:spTree>
    <p:extLst>
      <p:ext uri="{BB962C8B-B14F-4D97-AF65-F5344CB8AC3E}">
        <p14:creationId xmlns:p14="http://schemas.microsoft.com/office/powerpoint/2010/main" val="3837072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3</a:t>
            </a:fld>
            <a:endParaRPr kumimoji="1" lang="zh-CN" altLang="en-US"/>
          </a:p>
        </p:txBody>
      </p:sp>
    </p:spTree>
    <p:extLst>
      <p:ext uri="{BB962C8B-B14F-4D97-AF65-F5344CB8AC3E}">
        <p14:creationId xmlns:p14="http://schemas.microsoft.com/office/powerpoint/2010/main" val="26887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4</a:t>
            </a:fld>
            <a:endParaRPr kumimoji="1" lang="zh-CN" altLang="en-US"/>
          </a:p>
        </p:txBody>
      </p:sp>
    </p:spTree>
    <p:extLst>
      <p:ext uri="{BB962C8B-B14F-4D97-AF65-F5344CB8AC3E}">
        <p14:creationId xmlns:p14="http://schemas.microsoft.com/office/powerpoint/2010/main" val="277183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6</a:t>
            </a:fld>
            <a:endParaRPr kumimoji="1" lang="zh-CN" altLang="en-US"/>
          </a:p>
        </p:txBody>
      </p:sp>
    </p:spTree>
    <p:extLst>
      <p:ext uri="{BB962C8B-B14F-4D97-AF65-F5344CB8AC3E}">
        <p14:creationId xmlns:p14="http://schemas.microsoft.com/office/powerpoint/2010/main" val="835314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7</a:t>
            </a:fld>
            <a:endParaRPr kumimoji="1" lang="zh-CN" altLang="en-US"/>
          </a:p>
        </p:txBody>
      </p:sp>
    </p:spTree>
    <p:extLst>
      <p:ext uri="{BB962C8B-B14F-4D97-AF65-F5344CB8AC3E}">
        <p14:creationId xmlns:p14="http://schemas.microsoft.com/office/powerpoint/2010/main" val="512506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8</a:t>
            </a:fld>
            <a:endParaRPr kumimoji="1" lang="zh-CN" altLang="en-US"/>
          </a:p>
        </p:txBody>
      </p:sp>
    </p:spTree>
    <p:extLst>
      <p:ext uri="{BB962C8B-B14F-4D97-AF65-F5344CB8AC3E}">
        <p14:creationId xmlns:p14="http://schemas.microsoft.com/office/powerpoint/2010/main" val="1521143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9</a:t>
            </a:fld>
            <a:endParaRPr kumimoji="1" lang="zh-CN" altLang="en-US"/>
          </a:p>
        </p:txBody>
      </p:sp>
    </p:spTree>
    <p:extLst>
      <p:ext uri="{BB962C8B-B14F-4D97-AF65-F5344CB8AC3E}">
        <p14:creationId xmlns:p14="http://schemas.microsoft.com/office/powerpoint/2010/main" val="254130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8D9688-DE50-654A-81AD-AB511ADB0D6E}" type="slidenum">
              <a:rPr kumimoji="1" lang="zh-CN" altLang="en-US" smtClean="0"/>
              <a:t>10</a:t>
            </a:fld>
            <a:endParaRPr kumimoji="1" lang="zh-CN" altLang="en-US"/>
          </a:p>
        </p:txBody>
      </p:sp>
    </p:spTree>
    <p:extLst>
      <p:ext uri="{BB962C8B-B14F-4D97-AF65-F5344CB8AC3E}">
        <p14:creationId xmlns:p14="http://schemas.microsoft.com/office/powerpoint/2010/main" val="2788993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封面">
    <p:spTree>
      <p:nvGrpSpPr>
        <p:cNvPr id="1" name=""/>
        <p:cNvGrpSpPr/>
        <p:nvPr/>
      </p:nvGrpSpPr>
      <p:grpSpPr>
        <a:xfrm>
          <a:off x="0" y="0"/>
          <a:ext cx="0" cy="0"/>
          <a:chOff x="0" y="0"/>
          <a:chExt cx="0" cy="0"/>
        </a:xfrm>
      </p:grpSpPr>
      <p:sp>
        <p:nvSpPr>
          <p:cNvPr id="3" name="矩形 13"/>
          <p:cNvSpPr>
            <a:spLocks noChangeArrowheads="1"/>
          </p:cNvSpPr>
          <p:nvPr userDrawn="1"/>
        </p:nvSpPr>
        <p:spPr bwMode="auto">
          <a:xfrm>
            <a:off x="3048000" y="6750050"/>
            <a:ext cx="9144000" cy="107950"/>
          </a:xfrm>
          <a:prstGeom prst="rect">
            <a:avLst/>
          </a:prstGeom>
          <a:solidFill>
            <a:srgbClr val="EAEAEA"/>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defRPr/>
            </a:pPr>
            <a:endParaRPr lang="zh-CN" altLang="en-US">
              <a:solidFill>
                <a:srgbClr val="FFFFFF"/>
              </a:solidFill>
              <a:latin typeface="Arial" panose="020B0604020202020204" pitchFamily="34" charset="0"/>
            </a:endParaRPr>
          </a:p>
        </p:txBody>
      </p:sp>
      <p:sp>
        <p:nvSpPr>
          <p:cNvPr id="5" name="矩形 4"/>
          <p:cNvSpPr/>
          <p:nvPr userDrawn="1"/>
        </p:nvSpPr>
        <p:spPr>
          <a:xfrm>
            <a:off x="5695207" y="5175509"/>
            <a:ext cx="6169097" cy="499111"/>
          </a:xfrm>
          <a:prstGeom prst="rect">
            <a:avLst/>
          </a:prstGeom>
        </p:spPr>
        <p:txBody>
          <a:bodyPr>
            <a:spAutoFit/>
          </a:bodyPr>
          <a:lstStyle/>
          <a:p>
            <a:pPr algn="r" eaLnBrk="1" fontAlgn="auto" hangingPunct="1">
              <a:lnSpc>
                <a:spcPct val="150000"/>
              </a:lnSpc>
              <a:spcBef>
                <a:spcPts val="0"/>
              </a:spcBef>
              <a:spcAft>
                <a:spcPts val="0"/>
              </a:spcAft>
              <a:defRPr/>
            </a:pPr>
            <a:r>
              <a:rPr lang="zh-CN" altLang="en-US" sz="2000" b="0" dirty="0">
                <a:solidFill>
                  <a:srgbClr val="44546A"/>
                </a:solidFill>
                <a:latin typeface="Arial" panose="020B0604020202020204" pitchFamily="34" charset="0"/>
                <a:ea typeface="微软雅黑" panose="020B0503020204020204" pitchFamily="34" charset="-122"/>
                <a:cs typeface="Arial" panose="020B0604020202020204" pitchFamily="34" charset="0"/>
              </a:rPr>
              <a:t>东南大学 网络空间安全学院</a:t>
            </a:r>
            <a:endParaRPr lang="en-US" altLang="zh-CN" sz="2000" b="0" dirty="0">
              <a:solidFill>
                <a:srgbClr val="44546A"/>
              </a:solidFill>
              <a:latin typeface="微软雅黑" pitchFamily="34" charset="-122"/>
              <a:ea typeface="微软雅黑" pitchFamily="34" charset="-122"/>
            </a:endParaRPr>
          </a:p>
        </p:txBody>
      </p:sp>
      <p:pic>
        <p:nvPicPr>
          <p:cNvPr id="6" name="图片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48625" y="298450"/>
            <a:ext cx="40481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3"/>
          <p:cNvSpPr>
            <a:spLocks noGrp="1"/>
          </p:cNvSpPr>
          <p:nvPr>
            <p:ph type="dt" sz="half" idx="2"/>
          </p:nvPr>
        </p:nvSpPr>
        <p:spPr>
          <a:xfrm>
            <a:off x="8195733" y="5674620"/>
            <a:ext cx="3692375" cy="365125"/>
          </a:xfrm>
          <a:prstGeom prst="rect">
            <a:avLst/>
          </a:prstGeom>
        </p:spPr>
        <p:txBody>
          <a:bodyPr vert="horz" lIns="91440" tIns="45720" rIns="91440" bIns="45720" rtlCol="0" anchor="ctr"/>
          <a:lstStyle>
            <a:lvl1pPr algn="r">
              <a:defRPr sz="2000">
                <a:solidFill>
                  <a:srgbClr val="44546A"/>
                </a:solidFill>
                <a:latin typeface="微软雅黑" panose="020B0503020204020204" pitchFamily="34" charset="-122"/>
                <a:ea typeface="微软雅黑" panose="020B0503020204020204" pitchFamily="34" charset="-122"/>
              </a:defRPr>
            </a:lvl1pPr>
          </a:lstStyle>
          <a:p>
            <a:fld id="{BF41CD77-7CE1-48FB-BFC7-0625F079AE99}" type="datetime2">
              <a:rPr lang="zh-CN" altLang="en-US" smtClean="0"/>
              <a:pPr/>
              <a:t>2022年5月29日</a:t>
            </a:fld>
            <a:endParaRPr lang="zh-CN" altLang="en-US" dirty="0"/>
          </a:p>
        </p:txBody>
      </p:sp>
      <p:sp>
        <p:nvSpPr>
          <p:cNvPr id="9" name="标题 1"/>
          <p:cNvSpPr>
            <a:spLocks noGrp="1"/>
          </p:cNvSpPr>
          <p:nvPr>
            <p:ph type="title"/>
          </p:nvPr>
        </p:nvSpPr>
        <p:spPr>
          <a:xfrm>
            <a:off x="840922" y="1637843"/>
            <a:ext cx="10515600" cy="1325563"/>
          </a:xfrm>
          <a:prstGeom prst="rect">
            <a:avLst/>
          </a:prstGeom>
        </p:spPr>
        <p:txBody>
          <a:bodyPr/>
          <a:lstStyle>
            <a:lvl1pPr algn="ctr">
              <a:lnSpc>
                <a:spcPct val="100000"/>
              </a:lnSpc>
              <a:defRPr sz="6000" b="1">
                <a:solidFill>
                  <a:srgbClr val="44546A"/>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022242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相关">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27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结束封底">
    <p:spTree>
      <p:nvGrpSpPr>
        <p:cNvPr id="1" name=""/>
        <p:cNvGrpSpPr/>
        <p:nvPr/>
      </p:nvGrpSpPr>
      <p:grpSpPr>
        <a:xfrm>
          <a:off x="0" y="0"/>
          <a:ext cx="0" cy="0"/>
          <a:chOff x="0" y="0"/>
          <a:chExt cx="0" cy="0"/>
        </a:xfrm>
      </p:grpSpPr>
      <p:pic>
        <p:nvPicPr>
          <p:cNvPr id="2" name="Picture 2" descr="C:\Users\xuqibin\Desktop\大礼堂.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582863"/>
            <a:ext cx="12117388"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10848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6"/>
          <p:cNvSpPr>
            <a:spLocks noChangeArrowheads="1"/>
          </p:cNvSpPr>
          <p:nvPr userDrawn="1"/>
        </p:nvSpPr>
        <p:spPr bwMode="auto">
          <a:xfrm>
            <a:off x="11170611" y="6478475"/>
            <a:ext cx="673582" cy="246221"/>
          </a:xfrm>
          <a:prstGeom prst="rect">
            <a:avLst/>
          </a:prstGeom>
          <a:noFill/>
          <a:ln w="9525">
            <a:noFill/>
            <a:miter lim="800000"/>
            <a:headEnd/>
            <a:tailEnd/>
          </a:ln>
          <a:effectLst/>
        </p:spPr>
        <p:txBody>
          <a:bodyPr wrap="none" anchor="ctr">
            <a:spAutoFit/>
          </a:bodyPr>
          <a:lstStyle/>
          <a:p>
            <a:pPr algn="r" eaLnBrk="1" fontAlgn="auto" hangingPunct="1">
              <a:spcBef>
                <a:spcPts val="0"/>
              </a:spcBef>
              <a:spcAft>
                <a:spcPts val="0"/>
              </a:spcAft>
              <a:defRPr/>
            </a:pPr>
            <a:r>
              <a:rPr lang="en-US" altLang="zh-CN" sz="1000" kern="10" dirty="0">
                <a:ln w="9525">
                  <a:noFill/>
                  <a:round/>
                  <a:headEnd/>
                  <a:tailEnd/>
                </a:ln>
                <a:gradFill rotWithShape="1">
                  <a:gsLst>
                    <a:gs pos="0">
                      <a:schemeClr val="tx1">
                        <a:lumMod val="50000"/>
                        <a:lumOff val="50000"/>
                      </a:schemeClr>
                    </a:gs>
                    <a:gs pos="100000">
                      <a:schemeClr val="tx1">
                        <a:lumMod val="50000"/>
                        <a:lumOff val="50000"/>
                      </a:schemeClr>
                    </a:gs>
                  </a:gsLst>
                  <a:lin ang="5400000" scaled="1"/>
                </a:gradFill>
                <a:latin typeface="Arial" pitchFamily="34" charset="0"/>
                <a:ea typeface="微软雅黑" pitchFamily="34" charset="-122"/>
                <a:cs typeface="Arial" pitchFamily="34" charset="0"/>
              </a:rPr>
              <a:t>Page </a:t>
            </a:r>
            <a:fld id="{8DCA9947-DDDE-465B-B93F-AC37CD026A9B}" type="slidenum">
              <a:rPr lang="en-US" altLang="zh-CN" sz="1000" kern="10">
                <a:ln w="9525">
                  <a:noFill/>
                  <a:round/>
                  <a:headEnd/>
                  <a:tailEnd/>
                </a:ln>
                <a:gradFill rotWithShape="1">
                  <a:gsLst>
                    <a:gs pos="0">
                      <a:schemeClr val="tx1">
                        <a:lumMod val="50000"/>
                        <a:lumOff val="50000"/>
                      </a:schemeClr>
                    </a:gs>
                    <a:gs pos="100000">
                      <a:schemeClr val="tx1">
                        <a:lumMod val="50000"/>
                        <a:lumOff val="50000"/>
                      </a:schemeClr>
                    </a:gs>
                  </a:gsLst>
                  <a:lin ang="5400000" scaled="1"/>
                </a:gradFill>
                <a:latin typeface="Arial" pitchFamily="34" charset="0"/>
                <a:ea typeface="微软雅黑" pitchFamily="34" charset="-122"/>
                <a:cs typeface="Arial" pitchFamily="34" charset="0"/>
              </a:rPr>
              <a:pPr algn="r" eaLnBrk="1" fontAlgn="auto" hangingPunct="1">
                <a:spcBef>
                  <a:spcPts val="0"/>
                </a:spcBef>
                <a:spcAft>
                  <a:spcPts val="0"/>
                </a:spcAft>
                <a:defRPr/>
              </a:pPr>
              <a:t>‹#›</a:t>
            </a:fld>
            <a:endParaRPr lang="en-US" altLang="zh-CN" sz="1000" kern="10" dirty="0">
              <a:ln w="9525">
                <a:noFill/>
                <a:round/>
                <a:headEnd/>
                <a:tailEnd/>
              </a:ln>
              <a:gradFill rotWithShape="1">
                <a:gsLst>
                  <a:gs pos="0">
                    <a:schemeClr val="tx1">
                      <a:lumMod val="50000"/>
                      <a:lumOff val="50000"/>
                    </a:schemeClr>
                  </a:gs>
                  <a:gs pos="100000">
                    <a:schemeClr val="tx1">
                      <a:lumMod val="50000"/>
                      <a:lumOff val="50000"/>
                    </a:schemeClr>
                  </a:gs>
                </a:gsLst>
                <a:lin ang="5400000" scaled="1"/>
              </a:gradFill>
              <a:latin typeface="Arial" pitchFamily="34" charset="0"/>
              <a:ea typeface="微软雅黑" pitchFamily="34" charset="-122"/>
              <a:cs typeface="Arial" pitchFamily="34" charset="0"/>
            </a:endParaRPr>
          </a:p>
        </p:txBody>
      </p:sp>
      <p:cxnSp>
        <p:nvCxnSpPr>
          <p:cNvPr id="10" name="直接连接符 9"/>
          <p:cNvCxnSpPr/>
          <p:nvPr userDrawn="1"/>
        </p:nvCxnSpPr>
        <p:spPr>
          <a:xfrm>
            <a:off x="430213" y="1068388"/>
            <a:ext cx="44132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28" name="图片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48625" y="298450"/>
            <a:ext cx="40481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2" r:id="rId1"/>
    <p:sldLayoutId id="2147483921" r:id="rId2"/>
    <p:sldLayoutId id="2147483923" r:id="rId3"/>
  </p:sldLayoutIdLst>
  <p:hf sldNum="0" hdr="0"/>
  <p:txStyles>
    <p:titleStyle>
      <a:lvl1pPr algn="l" rtl="0" eaLnBrk="0" fontAlgn="base" hangingPunct="0">
        <a:lnSpc>
          <a:spcPct val="90000"/>
        </a:lnSpc>
        <a:spcBef>
          <a:spcPct val="0"/>
        </a:spcBef>
        <a:spcAft>
          <a:spcPct val="0"/>
        </a:spcAft>
        <a:defRPr sz="4400" kern="1200">
          <a:solidFill>
            <a:schemeClr val="tx1"/>
          </a:solidFill>
          <a:latin typeface="Arial" panose="020B0604020202020204" pitchFamily="34" charset="0"/>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922" y="1637843"/>
            <a:ext cx="10515600" cy="1896467"/>
          </a:xfrm>
        </p:spPr>
        <p:txBody>
          <a:bodyPr/>
          <a:lstStyle/>
          <a:p>
            <a:pPr marL="87313" lvl="0" algn="ctr" eaLnBrk="1" hangingPunct="1"/>
            <a:r>
              <a:rPr lang="zh-CN" altLang="en-US" dirty="0">
                <a:latin typeface="Arial" panose="020B0604020202020204" pitchFamily="34" charset="0"/>
                <a:cs typeface="Arial" panose="020B0604020202020204" pitchFamily="34" charset="0"/>
              </a:rPr>
              <a:t>实验一：组流实验</a:t>
            </a:r>
            <a:br>
              <a:rPr lang="en-US" altLang="zh-CN" dirty="0">
                <a:latin typeface="Arial" panose="020B0604020202020204" pitchFamily="34" charset="0"/>
                <a:cs typeface="Arial" panose="020B0604020202020204" pitchFamily="34" charset="0"/>
              </a:rPr>
            </a:br>
            <a:endParaRPr lang="zh-CN" altLang="en-US" dirty="0"/>
          </a:p>
        </p:txBody>
      </p:sp>
      <p:sp>
        <p:nvSpPr>
          <p:cNvPr id="3" name="日期占位符 2"/>
          <p:cNvSpPr>
            <a:spLocks noGrp="1"/>
          </p:cNvSpPr>
          <p:nvPr>
            <p:ph type="dt" sz="half" idx="2"/>
          </p:nvPr>
        </p:nvSpPr>
        <p:spPr/>
        <p:txBody>
          <a:bodyPr/>
          <a:lstStyle/>
          <a:p>
            <a:fld id="{9F3460FC-265D-46F9-8BA6-731C54E85D5C}" type="datetime2">
              <a:rPr lang="zh-CN" altLang="en-US" smtClean="0"/>
              <a:t>2022年5月29日</a:t>
            </a:fld>
            <a:endParaRPr lang="zh-CN" altLang="en-US" dirty="0"/>
          </a:p>
        </p:txBody>
      </p:sp>
    </p:spTree>
    <p:extLst>
      <p:ext uri="{BB962C8B-B14F-4D97-AF65-F5344CB8AC3E}">
        <p14:creationId xmlns:p14="http://schemas.microsoft.com/office/powerpoint/2010/main" val="138293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应用分析</a:t>
            </a:r>
          </a:p>
        </p:txBody>
      </p:sp>
      <p:sp>
        <p:nvSpPr>
          <p:cNvPr id="6" name="文本框 5">
            <a:extLst>
              <a:ext uri="{FF2B5EF4-FFF2-40B4-BE49-F238E27FC236}">
                <a16:creationId xmlns:a16="http://schemas.microsoft.com/office/drawing/2014/main" id="{82C95941-5C79-4992-A6D7-48BF89AFBAC1}"/>
              </a:ext>
            </a:extLst>
          </p:cNvPr>
          <p:cNvSpPr txBox="1"/>
          <p:nvPr/>
        </p:nvSpPr>
        <p:spPr bwMode="auto">
          <a:xfrm>
            <a:off x="446235" y="1389390"/>
            <a:ext cx="10099845" cy="410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algn="just">
              <a:lnSpc>
                <a:spcPct val="150000"/>
              </a:lnSpc>
              <a:spcBef>
                <a:spcPct val="20000"/>
              </a:spcBef>
            </a:pPr>
            <a:r>
              <a:rPr lang="zh-CN" altLang="en-US" sz="2400" b="1" dirty="0">
                <a:solidFill>
                  <a:srgbClr val="333333"/>
                </a:solidFill>
                <a:latin typeface="Arial" panose="020B0604020202020204" pitchFamily="34" charset="0"/>
              </a:rPr>
              <a:t>主机探测</a:t>
            </a:r>
            <a:endParaRPr lang="en-US" altLang="zh-CN" sz="2400" b="1" dirty="0">
              <a:solidFill>
                <a:srgbClr val="333333"/>
              </a:solidFill>
              <a:latin typeface="Arial" panose="020B0604020202020204" pitchFamily="34" charset="0"/>
            </a:endParaRPr>
          </a:p>
          <a:p>
            <a:pPr algn="just">
              <a:lnSpc>
                <a:spcPct val="150000"/>
              </a:lnSpc>
              <a:spcBef>
                <a:spcPct val="20000"/>
              </a:spcBef>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ARP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扫描：向目标主机发送</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ARP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请求，若返回其</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MAC</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地址表明主机处于活动状态</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a:lnSpc>
                <a:spcPct val="150000"/>
              </a:lnSpc>
              <a:spcBef>
                <a:spcPct val="20000"/>
              </a:spcBef>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a:lnSpc>
                <a:spcPct val="150000"/>
              </a:lnSpc>
              <a:spcBef>
                <a:spcPct val="20000"/>
              </a:spcBef>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a:lnSpc>
                <a:spcPct val="150000"/>
              </a:lnSpc>
              <a:spcBef>
                <a:spcPct val="20000"/>
              </a:spcBef>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ICMP Ping</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ICMP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是工作在三层的协议，确认</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IP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报文是否成功到达目标地址，若收到应答则认为对方在线</a:t>
            </a:r>
          </a:p>
        </p:txBody>
      </p:sp>
      <p:sp>
        <p:nvSpPr>
          <p:cNvPr id="10" name="文本框 9">
            <a:extLst>
              <a:ext uri="{FF2B5EF4-FFF2-40B4-BE49-F238E27FC236}">
                <a16:creationId xmlns:a16="http://schemas.microsoft.com/office/drawing/2014/main" id="{B4B3AE21-FA9B-E72B-E9E0-C5280CD5A23F}"/>
              </a:ext>
            </a:extLst>
          </p:cNvPr>
          <p:cNvSpPr txBox="1"/>
          <p:nvPr/>
        </p:nvSpPr>
        <p:spPr>
          <a:xfrm>
            <a:off x="634197" y="3127131"/>
            <a:ext cx="10322560" cy="461665"/>
          </a:xfrm>
          <a:prstGeom prst="rect">
            <a:avLst/>
          </a:prstGeom>
          <a:noFill/>
        </p:spPr>
        <p:txBody>
          <a:bodyPr wrap="square">
            <a:spAutoFit/>
          </a:bodyPr>
          <a:lstStyle/>
          <a:p>
            <a:r>
              <a:rPr lang="en-US" altLang="zh-CN" sz="2400" dirty="0"/>
              <a:t>packet=</a:t>
            </a:r>
            <a:r>
              <a:rPr lang="en-US" altLang="zh-CN" sz="2400" dirty="0" err="1"/>
              <a:t>srp</a:t>
            </a:r>
            <a:r>
              <a:rPr lang="en-US" altLang="zh-CN" sz="2400" dirty="0"/>
              <a:t>(Ether(</a:t>
            </a:r>
            <a:r>
              <a:rPr lang="en-US" altLang="zh-CN" sz="2400" dirty="0" err="1"/>
              <a:t>dst</a:t>
            </a:r>
            <a:r>
              <a:rPr lang="en-US" altLang="zh-CN" sz="2400" dirty="0"/>
              <a:t>="</a:t>
            </a:r>
            <a:r>
              <a:rPr lang="en-US" altLang="zh-CN" sz="2400" dirty="0" err="1"/>
              <a:t>ff:ff:ff:ff:ff:ff</a:t>
            </a:r>
            <a:r>
              <a:rPr lang="en-US" altLang="zh-CN" sz="2400" dirty="0"/>
              <a:t>")/ARP(</a:t>
            </a:r>
            <a:r>
              <a:rPr lang="en-US" altLang="zh-CN" sz="2400" dirty="0" err="1"/>
              <a:t>pdst</a:t>
            </a:r>
            <a:r>
              <a:rPr lang="en-US" altLang="zh-CN" sz="2400" dirty="0"/>
              <a:t>="192.168.1.0/24"),timeout=5)</a:t>
            </a:r>
            <a:endParaRPr lang="zh-CN" altLang="en-US" sz="2400" dirty="0"/>
          </a:p>
        </p:txBody>
      </p:sp>
      <p:sp>
        <p:nvSpPr>
          <p:cNvPr id="11" name="文本框 10">
            <a:extLst>
              <a:ext uri="{FF2B5EF4-FFF2-40B4-BE49-F238E27FC236}">
                <a16:creationId xmlns:a16="http://schemas.microsoft.com/office/drawing/2014/main" id="{0EBA272F-B17C-54EF-B972-6163A14E61FA}"/>
              </a:ext>
            </a:extLst>
          </p:cNvPr>
          <p:cNvSpPr txBox="1"/>
          <p:nvPr/>
        </p:nvSpPr>
        <p:spPr>
          <a:xfrm>
            <a:off x="1739095" y="5772736"/>
            <a:ext cx="7514123" cy="461665"/>
          </a:xfrm>
          <a:prstGeom prst="rect">
            <a:avLst/>
          </a:prstGeom>
          <a:noFill/>
        </p:spPr>
        <p:txBody>
          <a:bodyPr wrap="square">
            <a:spAutoFit/>
          </a:bodyPr>
          <a:lstStyle/>
          <a:p>
            <a:r>
              <a:rPr lang="en-US" altLang="zh-CN" sz="2400" dirty="0"/>
              <a:t>packet=</a:t>
            </a:r>
            <a:r>
              <a:rPr lang="en-US" altLang="zh-CN" sz="2400" dirty="0" err="1"/>
              <a:t>sr</a:t>
            </a:r>
            <a:r>
              <a:rPr lang="en-US" altLang="zh-CN" sz="2400" dirty="0"/>
              <a:t>(IP(</a:t>
            </a:r>
            <a:r>
              <a:rPr lang="en-US" altLang="zh-CN" sz="2400" dirty="0" err="1"/>
              <a:t>dst</a:t>
            </a:r>
            <a:r>
              <a:rPr lang="en-US" altLang="zh-CN" sz="2400" dirty="0"/>
              <a:t>=“192.168.1.1”)/ICMP(),timeout=1)</a:t>
            </a:r>
          </a:p>
        </p:txBody>
      </p:sp>
    </p:spTree>
    <p:extLst>
      <p:ext uri="{BB962C8B-B14F-4D97-AF65-F5344CB8AC3E}">
        <p14:creationId xmlns:p14="http://schemas.microsoft.com/office/powerpoint/2010/main" val="48387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应用分析</a:t>
            </a:r>
          </a:p>
        </p:txBody>
      </p:sp>
      <p:sp>
        <p:nvSpPr>
          <p:cNvPr id="6" name="文本框 5">
            <a:extLst>
              <a:ext uri="{FF2B5EF4-FFF2-40B4-BE49-F238E27FC236}">
                <a16:creationId xmlns:a16="http://schemas.microsoft.com/office/drawing/2014/main" id="{82C95941-5C79-4992-A6D7-48BF89AFBAC1}"/>
              </a:ext>
            </a:extLst>
          </p:cNvPr>
          <p:cNvSpPr txBox="1"/>
          <p:nvPr/>
        </p:nvSpPr>
        <p:spPr bwMode="auto">
          <a:xfrm>
            <a:off x="446235" y="1389390"/>
            <a:ext cx="10099845" cy="410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algn="just">
              <a:lnSpc>
                <a:spcPct val="150000"/>
              </a:lnSpc>
              <a:spcBef>
                <a:spcPct val="20000"/>
              </a:spcBef>
            </a:pPr>
            <a:r>
              <a:rPr lang="zh-CN" altLang="en-US" sz="2400" b="1" dirty="0">
                <a:solidFill>
                  <a:srgbClr val="333333"/>
                </a:solidFill>
                <a:latin typeface="Arial" panose="020B0604020202020204" pitchFamily="34" charset="0"/>
              </a:rPr>
              <a:t>路由追踪</a:t>
            </a:r>
            <a:endParaRPr lang="en-US" altLang="zh-CN" sz="2400" b="1" dirty="0">
              <a:solidFill>
                <a:srgbClr val="333333"/>
              </a:solidFill>
              <a:latin typeface="Arial" panose="020B0604020202020204" pitchFamily="34" charset="0"/>
            </a:endParaRPr>
          </a:p>
          <a:p>
            <a:pPr algn="just">
              <a:lnSpc>
                <a:spcPct val="150000"/>
              </a:lnSpc>
              <a:spcBef>
                <a:spcPct val="20000"/>
              </a:spcBef>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TCP traceroute</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：发送多个具有不同</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TTL</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值的</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SYN</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报文到目标地址，分析返回列表中的所有报文即可明确数据传输的路径</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a:lnSpc>
                <a:spcPct val="150000"/>
              </a:lnSpc>
              <a:spcBef>
                <a:spcPct val="20000"/>
              </a:spcBef>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a:lnSpc>
                <a:spcPct val="150000"/>
              </a:lnSpc>
              <a:spcBef>
                <a:spcPct val="20000"/>
              </a:spcBef>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a:lnSpc>
                <a:spcPct val="150000"/>
              </a:lnSpc>
              <a:spcBef>
                <a:spcPct val="20000"/>
              </a:spcBef>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UDP traceroute</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UDP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没有三次握手，因此需要增加应用层的负载（如</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DNS</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ISAKMP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NTP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等）才能获得响应</a:t>
            </a:r>
          </a:p>
        </p:txBody>
      </p:sp>
      <p:sp>
        <p:nvSpPr>
          <p:cNvPr id="10" name="文本框 9">
            <a:extLst>
              <a:ext uri="{FF2B5EF4-FFF2-40B4-BE49-F238E27FC236}">
                <a16:creationId xmlns:a16="http://schemas.microsoft.com/office/drawing/2014/main" id="{B4B3AE21-FA9B-E72B-E9E0-C5280CD5A23F}"/>
              </a:ext>
            </a:extLst>
          </p:cNvPr>
          <p:cNvSpPr txBox="1"/>
          <p:nvPr/>
        </p:nvSpPr>
        <p:spPr>
          <a:xfrm>
            <a:off x="1219200" y="3429000"/>
            <a:ext cx="9895840" cy="461665"/>
          </a:xfrm>
          <a:prstGeom prst="rect">
            <a:avLst/>
          </a:prstGeom>
          <a:noFill/>
        </p:spPr>
        <p:txBody>
          <a:bodyPr wrap="square">
            <a:spAutoFit/>
          </a:bodyPr>
          <a:lstStyle/>
          <a:p>
            <a:r>
              <a:rPr lang="en-US" altLang="zh-CN" sz="2400" dirty="0" err="1"/>
              <a:t>ans</a:t>
            </a:r>
            <a:r>
              <a:rPr lang="en-US" altLang="zh-CN" sz="2400" dirty="0"/>
              <a:t>, </a:t>
            </a:r>
            <a:r>
              <a:rPr lang="en-US" altLang="zh-CN" sz="2400" dirty="0" err="1"/>
              <a:t>unans</a:t>
            </a:r>
            <a:r>
              <a:rPr lang="en-US" altLang="zh-CN" sz="2400" dirty="0"/>
              <a:t> = </a:t>
            </a:r>
            <a:r>
              <a:rPr lang="en-US" altLang="zh-CN" sz="2400" dirty="0" err="1"/>
              <a:t>sr</a:t>
            </a:r>
            <a:r>
              <a:rPr lang="en-US" altLang="zh-CN" sz="2400" dirty="0"/>
              <a:t>(IP(</a:t>
            </a:r>
            <a:r>
              <a:rPr lang="en-US" altLang="zh-CN" sz="2400" dirty="0" err="1"/>
              <a:t>dst</a:t>
            </a:r>
            <a:r>
              <a:rPr lang="en-US" altLang="zh-CN" sz="2400" dirty="0"/>
              <a:t>="4.2.2.1",ttl=(1,10))/TCP(</a:t>
            </a:r>
            <a:r>
              <a:rPr lang="en-US" altLang="zh-CN" sz="2400" dirty="0" err="1"/>
              <a:t>dport</a:t>
            </a:r>
            <a:r>
              <a:rPr lang="en-US" altLang="zh-CN" sz="2400" dirty="0"/>
              <a:t>=53,flags="S"))</a:t>
            </a:r>
            <a:endParaRPr lang="zh-CN" altLang="en-US" sz="2400" dirty="0"/>
          </a:p>
        </p:txBody>
      </p:sp>
      <p:sp>
        <p:nvSpPr>
          <p:cNvPr id="11" name="文本框 10">
            <a:extLst>
              <a:ext uri="{FF2B5EF4-FFF2-40B4-BE49-F238E27FC236}">
                <a16:creationId xmlns:a16="http://schemas.microsoft.com/office/drawing/2014/main" id="{0EBA272F-B17C-54EF-B972-6163A14E61FA}"/>
              </a:ext>
            </a:extLst>
          </p:cNvPr>
          <p:cNvSpPr txBox="1"/>
          <p:nvPr/>
        </p:nvSpPr>
        <p:spPr>
          <a:xfrm>
            <a:off x="1219200" y="5588070"/>
            <a:ext cx="7509045" cy="830997"/>
          </a:xfrm>
          <a:prstGeom prst="rect">
            <a:avLst/>
          </a:prstGeom>
          <a:noFill/>
        </p:spPr>
        <p:txBody>
          <a:bodyPr wrap="square">
            <a:spAutoFit/>
          </a:bodyPr>
          <a:lstStyle/>
          <a:p>
            <a:r>
              <a:rPr lang="en-US" altLang="zh-CN" sz="2400" dirty="0"/>
              <a:t>res, </a:t>
            </a:r>
            <a:r>
              <a:rPr lang="en-US" altLang="zh-CN" sz="2400" dirty="0" err="1"/>
              <a:t>unans</a:t>
            </a:r>
            <a:r>
              <a:rPr lang="en-US" altLang="zh-CN" sz="2400" dirty="0"/>
              <a:t> = </a:t>
            </a:r>
            <a:r>
              <a:rPr lang="en-US" altLang="zh-CN" sz="2400" dirty="0" err="1"/>
              <a:t>sr</a:t>
            </a:r>
            <a:r>
              <a:rPr lang="en-US" altLang="zh-CN" sz="2400" dirty="0"/>
              <a:t>(IP(</a:t>
            </a:r>
            <a:r>
              <a:rPr lang="en-US" altLang="zh-CN" sz="2400" dirty="0" err="1"/>
              <a:t>dst</a:t>
            </a:r>
            <a:r>
              <a:rPr lang="en-US" altLang="zh-CN" sz="2400" dirty="0"/>
              <a:t>="target", </a:t>
            </a:r>
            <a:r>
              <a:rPr lang="en-US" altLang="zh-CN" sz="2400" dirty="0" err="1"/>
              <a:t>ttl</a:t>
            </a:r>
            <a:r>
              <a:rPr lang="en-US" altLang="zh-CN" sz="2400" dirty="0"/>
              <a:t>=(1,20))/UDP()</a:t>
            </a:r>
          </a:p>
          <a:p>
            <a:r>
              <a:rPr lang="en-US" altLang="zh-CN" sz="2400" dirty="0"/>
              <a:t>		/DNS(</a:t>
            </a:r>
            <a:r>
              <a:rPr lang="en-US" altLang="zh-CN" sz="2400" dirty="0" err="1"/>
              <a:t>qd</a:t>
            </a:r>
            <a:r>
              <a:rPr lang="en-US" altLang="zh-CN" sz="2400" dirty="0"/>
              <a:t>=DNSQR(</a:t>
            </a:r>
            <a:r>
              <a:rPr lang="en-US" altLang="zh-CN" sz="2400" dirty="0" err="1"/>
              <a:t>qname</a:t>
            </a:r>
            <a:r>
              <a:rPr lang="en-US" altLang="zh-CN" sz="2400" dirty="0"/>
              <a:t>="test.com"))</a:t>
            </a:r>
          </a:p>
        </p:txBody>
      </p:sp>
    </p:spTree>
    <p:extLst>
      <p:ext uri="{BB962C8B-B14F-4D97-AF65-F5344CB8AC3E}">
        <p14:creationId xmlns:p14="http://schemas.microsoft.com/office/powerpoint/2010/main" val="91976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应用分析</a:t>
            </a:r>
          </a:p>
        </p:txBody>
      </p:sp>
      <p:sp>
        <p:nvSpPr>
          <p:cNvPr id="6" name="文本框 5">
            <a:extLst>
              <a:ext uri="{FF2B5EF4-FFF2-40B4-BE49-F238E27FC236}">
                <a16:creationId xmlns:a16="http://schemas.microsoft.com/office/drawing/2014/main" id="{82C95941-5C79-4992-A6D7-48BF89AFBAC1}"/>
              </a:ext>
            </a:extLst>
          </p:cNvPr>
          <p:cNvSpPr txBox="1"/>
          <p:nvPr/>
        </p:nvSpPr>
        <p:spPr bwMode="auto">
          <a:xfrm>
            <a:off x="446235" y="1389390"/>
            <a:ext cx="10099845" cy="292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algn="just">
              <a:lnSpc>
                <a:spcPct val="150000"/>
              </a:lnSpc>
              <a:spcBef>
                <a:spcPct val="20000"/>
              </a:spcBef>
            </a:pPr>
            <a:r>
              <a:rPr lang="zh-CN" altLang="en-US" sz="2400" b="1" dirty="0">
                <a:solidFill>
                  <a:srgbClr val="333333"/>
                </a:solidFill>
                <a:latin typeface="Arial" panose="020B0604020202020204" pitchFamily="34" charset="0"/>
              </a:rPr>
              <a:t>模拟攻击</a:t>
            </a:r>
            <a:endParaRPr lang="en-US" altLang="zh-CN" sz="2400" b="1" dirty="0">
              <a:solidFill>
                <a:srgbClr val="333333"/>
              </a:solidFill>
              <a:latin typeface="Arial" panose="020B0604020202020204" pitchFamily="34" charset="0"/>
            </a:endParaRPr>
          </a:p>
          <a:p>
            <a:pPr algn="just">
              <a:lnSpc>
                <a:spcPct val="150000"/>
              </a:lnSpc>
              <a:spcBef>
                <a:spcPct val="20000"/>
              </a:spcBef>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ARP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欺骗：伪造</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ARP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数据包，利用</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IP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和</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MAC</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地址虚假的映射关系欺骗主机或网关。</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a:lnSpc>
                <a:spcPct val="150000"/>
              </a:lnSpc>
              <a:spcBef>
                <a:spcPct val="20000"/>
              </a:spcBef>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a:lnSpc>
                <a:spcPct val="150000"/>
              </a:lnSpc>
              <a:spcBef>
                <a:spcPct val="20000"/>
              </a:spcBef>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p:txBody>
      </p:sp>
      <p:sp>
        <p:nvSpPr>
          <p:cNvPr id="10" name="文本框 9">
            <a:extLst>
              <a:ext uri="{FF2B5EF4-FFF2-40B4-BE49-F238E27FC236}">
                <a16:creationId xmlns:a16="http://schemas.microsoft.com/office/drawing/2014/main" id="{B4B3AE21-FA9B-E72B-E9E0-C5280CD5A23F}"/>
              </a:ext>
            </a:extLst>
          </p:cNvPr>
          <p:cNvSpPr txBox="1"/>
          <p:nvPr/>
        </p:nvSpPr>
        <p:spPr>
          <a:xfrm>
            <a:off x="1676400" y="2946400"/>
            <a:ext cx="8981440" cy="1569660"/>
          </a:xfrm>
          <a:prstGeom prst="rect">
            <a:avLst/>
          </a:prstGeom>
          <a:noFill/>
        </p:spPr>
        <p:txBody>
          <a:bodyPr wrap="square">
            <a:spAutoFit/>
          </a:bodyPr>
          <a:lstStyle/>
          <a:p>
            <a:r>
              <a:rPr lang="en-US" altLang="zh-CN" sz="2400" dirty="0"/>
              <a:t>pkt = Ether(</a:t>
            </a:r>
            <a:r>
              <a:rPr lang="en-US" altLang="zh-CN" sz="2400" dirty="0" err="1"/>
              <a:t>src</a:t>
            </a:r>
            <a:r>
              <a:rPr lang="en-US" altLang="zh-CN" sz="2400" dirty="0"/>
              <a:t>=</a:t>
            </a:r>
            <a:r>
              <a:rPr lang="en-US" altLang="zh-CN" sz="2400" dirty="0" err="1"/>
              <a:t>src_mac</a:t>
            </a:r>
            <a:r>
              <a:rPr lang="en-US" altLang="zh-CN" sz="2400" dirty="0"/>
              <a:t>, </a:t>
            </a:r>
            <a:r>
              <a:rPr lang="en-US" altLang="zh-CN" sz="2400" dirty="0" err="1"/>
              <a:t>dst</a:t>
            </a:r>
            <a:r>
              <a:rPr lang="en-US" altLang="zh-CN" sz="2400" dirty="0"/>
              <a:t>=</a:t>
            </a:r>
            <a:r>
              <a:rPr lang="en-US" altLang="zh-CN" sz="2400" dirty="0" err="1"/>
              <a:t>tgt_mac</a:t>
            </a:r>
            <a:r>
              <a:rPr lang="en-US" altLang="zh-CN" sz="2400" dirty="0"/>
              <a:t>)</a:t>
            </a:r>
          </a:p>
          <a:p>
            <a:r>
              <a:rPr lang="en-US" altLang="zh-CN" sz="2400" dirty="0"/>
              <a:t> 	/ ARP(</a:t>
            </a:r>
            <a:r>
              <a:rPr lang="en-US" altLang="zh-CN" sz="2400" dirty="0" err="1"/>
              <a:t>hwsrc</a:t>
            </a:r>
            <a:r>
              <a:rPr lang="en-US" altLang="zh-CN" sz="2400" dirty="0"/>
              <a:t>=</a:t>
            </a:r>
            <a:r>
              <a:rPr lang="en-US" altLang="zh-CN" sz="2400" dirty="0" err="1"/>
              <a:t>src_mac</a:t>
            </a:r>
            <a:r>
              <a:rPr lang="en-US" altLang="zh-CN" sz="2400" dirty="0"/>
              <a:t>, </a:t>
            </a:r>
            <a:r>
              <a:rPr lang="en-US" altLang="zh-CN" sz="2400" dirty="0" err="1"/>
              <a:t>psrc</a:t>
            </a:r>
            <a:r>
              <a:rPr lang="en-US" altLang="zh-CN" sz="2400" dirty="0"/>
              <a:t>=</a:t>
            </a:r>
            <a:r>
              <a:rPr lang="en-US" altLang="zh-CN" sz="2400" dirty="0" err="1"/>
              <a:t>gateway_ip</a:t>
            </a:r>
            <a:r>
              <a:rPr lang="en-US" altLang="zh-CN" sz="2400" dirty="0"/>
              <a:t>, </a:t>
            </a:r>
            <a:r>
              <a:rPr lang="en-US" altLang="zh-CN" sz="2400" dirty="0" err="1"/>
              <a:t>hwdst</a:t>
            </a:r>
            <a:r>
              <a:rPr lang="en-US" altLang="zh-CN" sz="2400" dirty="0"/>
              <a:t>=</a:t>
            </a:r>
            <a:r>
              <a:rPr lang="en-US" altLang="zh-CN" sz="2400" dirty="0" err="1"/>
              <a:t>tgt_mac</a:t>
            </a:r>
            <a:r>
              <a:rPr lang="en-US" altLang="zh-CN" sz="2400" dirty="0"/>
              <a:t>, 	</a:t>
            </a:r>
            <a:r>
              <a:rPr lang="en-US" altLang="zh-CN" sz="2400" dirty="0" err="1"/>
              <a:t>pdst</a:t>
            </a:r>
            <a:r>
              <a:rPr lang="en-US" altLang="zh-CN" sz="2400" dirty="0"/>
              <a:t>=</a:t>
            </a:r>
            <a:r>
              <a:rPr lang="en-US" altLang="zh-CN" sz="2400" dirty="0" err="1"/>
              <a:t>tgt_ip</a:t>
            </a:r>
            <a:r>
              <a:rPr lang="en-US" altLang="zh-CN" sz="2400" dirty="0"/>
              <a:t>, op="is-at")</a:t>
            </a:r>
          </a:p>
          <a:p>
            <a:endParaRPr lang="en-US" altLang="zh-CN" sz="2400" dirty="0"/>
          </a:p>
        </p:txBody>
      </p:sp>
      <p:sp>
        <p:nvSpPr>
          <p:cNvPr id="11" name="文本框 10">
            <a:extLst>
              <a:ext uri="{FF2B5EF4-FFF2-40B4-BE49-F238E27FC236}">
                <a16:creationId xmlns:a16="http://schemas.microsoft.com/office/drawing/2014/main" id="{0EBA272F-B17C-54EF-B972-6163A14E61FA}"/>
              </a:ext>
            </a:extLst>
          </p:cNvPr>
          <p:cNvSpPr txBox="1"/>
          <p:nvPr/>
        </p:nvSpPr>
        <p:spPr>
          <a:xfrm>
            <a:off x="1148080" y="5657571"/>
            <a:ext cx="10048240" cy="830997"/>
          </a:xfrm>
          <a:prstGeom prst="rect">
            <a:avLst/>
          </a:prstGeom>
          <a:noFill/>
        </p:spPr>
        <p:txBody>
          <a:bodyPr wrap="square">
            <a:spAutoFit/>
          </a:bodyPr>
          <a:lstStyle/>
          <a:p>
            <a:r>
              <a:rPr lang="en-US" altLang="zh-CN" sz="2400" dirty="0"/>
              <a:t>packet=(IP(</a:t>
            </a:r>
            <a:r>
              <a:rPr lang="en-US" altLang="zh-CN" sz="2400" dirty="0" err="1"/>
              <a:t>dst</a:t>
            </a:r>
            <a:r>
              <a:rPr lang="en-US" altLang="zh-CN" sz="2400" dirty="0"/>
              <a:t>=</a:t>
            </a:r>
            <a:r>
              <a:rPr lang="en-US" altLang="zh-CN" sz="2400" dirty="0" err="1"/>
              <a:t>Server_IP,src</a:t>
            </a:r>
            <a:r>
              <a:rPr lang="en-US" altLang="zh-CN" sz="2400" dirty="0"/>
              <a:t>=</a:t>
            </a:r>
            <a:r>
              <a:rPr lang="en-US" altLang="zh-CN" sz="2400" dirty="0" err="1"/>
              <a:t>target_IP</a:t>
            </a:r>
            <a:r>
              <a:rPr lang="en-US" altLang="zh-CN" sz="2400" dirty="0"/>
              <a:t>)/UDP()/DNS(</a:t>
            </a:r>
            <a:r>
              <a:rPr lang="en-US" altLang="zh-CN" sz="2400" dirty="0" err="1"/>
              <a:t>rd</a:t>
            </a:r>
            <a:r>
              <a:rPr lang="en-US" altLang="zh-CN" sz="2400" dirty="0"/>
              <a:t>=1, 	</a:t>
            </a:r>
            <a:r>
              <a:rPr lang="en-US" altLang="zh-CN" sz="2400" dirty="0" err="1"/>
              <a:t>qr</a:t>
            </a:r>
            <a:r>
              <a:rPr lang="en-US" altLang="zh-CN" sz="2400" dirty="0"/>
              <a:t>=0,qdcount=1,qd=DNSQR(</a:t>
            </a:r>
            <a:r>
              <a:rPr lang="en-US" altLang="zh-CN" sz="2400" dirty="0" err="1"/>
              <a:t>qname</a:t>
            </a:r>
            <a:r>
              <a:rPr lang="en-US" altLang="zh-CN" sz="2400" dirty="0"/>
              <a:t>=</a:t>
            </a:r>
            <a:r>
              <a:rPr lang="en-US" altLang="zh-CN" sz="2400" dirty="0" err="1"/>
              <a:t>Domain_Name,qtype</a:t>
            </a:r>
            <a:r>
              <a:rPr lang="en-US" altLang="zh-CN" sz="2400" dirty="0"/>
              <a:t>=“TXT”)))</a:t>
            </a:r>
          </a:p>
        </p:txBody>
      </p:sp>
      <p:sp>
        <p:nvSpPr>
          <p:cNvPr id="7" name="文本框 6">
            <a:extLst>
              <a:ext uri="{FF2B5EF4-FFF2-40B4-BE49-F238E27FC236}">
                <a16:creationId xmlns:a16="http://schemas.microsoft.com/office/drawing/2014/main" id="{2B75A111-51F5-3847-4634-355E535C978E}"/>
              </a:ext>
            </a:extLst>
          </p:cNvPr>
          <p:cNvSpPr txBox="1"/>
          <p:nvPr/>
        </p:nvSpPr>
        <p:spPr>
          <a:xfrm>
            <a:off x="390354" y="4315704"/>
            <a:ext cx="10211605" cy="1289905"/>
          </a:xfrm>
          <a:prstGeom prst="rect">
            <a:avLst/>
          </a:prstGeom>
          <a:noFill/>
        </p:spPr>
        <p:txBody>
          <a:bodyPr wrap="square">
            <a:spAutoFit/>
          </a:bodyPr>
          <a:lstStyle/>
          <a:p>
            <a:pPr algn="just">
              <a:lnSpc>
                <a:spcPct val="150000"/>
              </a:lnSpc>
              <a:spcBef>
                <a:spcPct val="20000"/>
              </a:spcBef>
            </a:pPr>
            <a:r>
              <a:rPr lang="en-US" altLang="zh-CN" sz="18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DNS</a:t>
            </a:r>
            <a:r>
              <a:rPr lang="zh-CN" altLang="en-US" sz="18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放大攻击：假设</a:t>
            </a:r>
            <a:r>
              <a:rPr lang="en-US" altLang="zh-CN" sz="18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DNS</a:t>
            </a:r>
            <a:r>
              <a:rPr lang="zh-CN" altLang="en-US" sz="18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服务器上存储有一条特别大的文本记录，现伪造被攻击主机的</a:t>
            </a:r>
            <a:r>
              <a:rPr lang="en-US" altLang="zh-CN" sz="18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IP</a:t>
            </a:r>
            <a:r>
              <a:rPr lang="zh-CN" altLang="en-US" sz="18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向</a:t>
            </a:r>
            <a:r>
              <a:rPr lang="en-US" altLang="zh-CN" sz="18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DNS</a:t>
            </a:r>
            <a:r>
              <a:rPr lang="zh-CN" altLang="en-US" sz="18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服务器发送查询该文本记录的</a:t>
            </a:r>
            <a:r>
              <a:rPr lang="en-US" altLang="zh-CN" sz="18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DNS</a:t>
            </a:r>
            <a:r>
              <a:rPr lang="zh-CN" altLang="en-US" sz="18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请求，</a:t>
            </a:r>
            <a:r>
              <a:rPr lang="en-US" altLang="zh-CN" sz="18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DNS</a:t>
            </a:r>
            <a:r>
              <a:rPr lang="zh-CN" altLang="en-US" sz="18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就会返回含有大文本记录的查询结果导致被攻击主机因巨大流量堵塞</a:t>
            </a:r>
          </a:p>
        </p:txBody>
      </p:sp>
    </p:spTree>
    <p:extLst>
      <p:ext uri="{BB962C8B-B14F-4D97-AF65-F5344CB8AC3E}">
        <p14:creationId xmlns:p14="http://schemas.microsoft.com/office/powerpoint/2010/main" val="204457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实验要求</a:t>
            </a:r>
          </a:p>
        </p:txBody>
      </p:sp>
      <p:sp>
        <p:nvSpPr>
          <p:cNvPr id="7" name="文本框 6">
            <a:extLst>
              <a:ext uri="{FF2B5EF4-FFF2-40B4-BE49-F238E27FC236}">
                <a16:creationId xmlns:a16="http://schemas.microsoft.com/office/drawing/2014/main" id="{170C3E1C-5928-47A2-92A4-F3BAA439C9C5}"/>
              </a:ext>
            </a:extLst>
          </p:cNvPr>
          <p:cNvSpPr txBox="1"/>
          <p:nvPr/>
        </p:nvSpPr>
        <p:spPr bwMode="auto">
          <a:xfrm>
            <a:off x="1047099" y="1736068"/>
            <a:ext cx="9661541" cy="52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marL="285750" indent="-285750" algn="just">
              <a:lnSpc>
                <a:spcPct val="150000"/>
              </a:lnSpc>
              <a:spcBef>
                <a:spcPct val="20000"/>
              </a:spcBef>
              <a:buFont typeface="Arial" panose="020B0604020202020204" pitchFamily="34" charset="0"/>
              <a:buChar char="•"/>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1.</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在</a:t>
            </a:r>
            <a:r>
              <a:rPr lang="en-US" altLang="zh-CN" sz="2400"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scapy</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的四种经典应用中（端口扫描、主机扫描、路由跟踪、模拟攻击）任选三种场景进行尝试</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spcBef>
                <a:spcPct val="20000"/>
              </a:spcBef>
              <a:buFont typeface="Arial" panose="020B0604020202020204" pitchFamily="34" charset="0"/>
              <a:buChar char="•"/>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2.</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程序满足一定的性能需求，最好使用多线程进行，给出具体的程序运行消耗的时间。</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a:spcBef>
                <a:spcPct val="20000"/>
              </a:spcBef>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r>
              <a:rPr lang="en-US" altLang="zh-CN" sz="2400"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sz="2400"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尽量考虑多种输入，有一定的输入鲁棒性。如输入的是单个</a:t>
            </a:r>
            <a:r>
              <a:rPr lang="en-US" altLang="zh-CN" sz="2400" dirty="0" err="1">
                <a:solidFill>
                  <a:srgbClr val="44546A"/>
                </a:solidFill>
                <a:latin typeface="微软雅黑" panose="020B0503020204020204" pitchFamily="34" charset="-122"/>
                <a:ea typeface="微软雅黑" panose="020B0503020204020204" pitchFamily="34" charset="-122"/>
                <a:sym typeface="Wingdings" panose="05000000000000000000" pitchFamily="2" charset="2"/>
              </a:rPr>
              <a:t>ip</a:t>
            </a:r>
            <a:r>
              <a:rPr lang="zh-CN" altLang="en-US" sz="2400"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还是网段，输入的是包含特定端口的列表还是一个端口范围，能够做成参数列表形式最好。</a:t>
            </a:r>
          </a:p>
          <a:p>
            <a:pPr marL="285750" indent="-285750" algn="just">
              <a:lnSpc>
                <a:spcPct val="150000"/>
              </a:lnSpc>
              <a:spcBef>
                <a:spcPct val="20000"/>
              </a:spcBef>
              <a:buFont typeface="Arial" panose="020B0604020202020204" pitchFamily="34" charset="0"/>
              <a:buChar char="•"/>
            </a:pPr>
            <a:endParaRPr lang="en-US" altLang="zh-CN" sz="2400" dirty="0">
              <a:solidFill>
                <a:srgbClr val="44546A"/>
              </a:solidFill>
              <a:latin typeface="微软雅黑" panose="020B0503020204020204" pitchFamily="34" charset="-122"/>
              <a:ea typeface="微软雅黑" panose="020B0503020204020204" pitchFamily="34" charset="-122"/>
              <a:sym typeface="Wingdings" panose="05000000000000000000" pitchFamily="2" charset="2"/>
            </a:endParaRPr>
          </a:p>
        </p:txBody>
      </p:sp>
    </p:spTree>
    <p:extLst>
      <p:ext uri="{BB962C8B-B14F-4D97-AF65-F5344CB8AC3E}">
        <p14:creationId xmlns:p14="http://schemas.microsoft.com/office/powerpoint/2010/main" val="331134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922" y="1637843"/>
            <a:ext cx="10515600" cy="1896467"/>
          </a:xfrm>
        </p:spPr>
        <p:txBody>
          <a:bodyPr/>
          <a:lstStyle/>
          <a:p>
            <a:pPr marL="87313" lvl="0" algn="ctr" eaLnBrk="1" hangingPunct="1"/>
            <a:r>
              <a:rPr lang="zh-CN" altLang="en-US" dirty="0">
                <a:latin typeface="Arial" panose="020B0604020202020204" pitchFamily="34" charset="0"/>
                <a:cs typeface="Arial" panose="020B0604020202020204" pitchFamily="34" charset="0"/>
              </a:rPr>
              <a:t>实验三：</a:t>
            </a:r>
            <a:r>
              <a:rPr lang="en-US" altLang="zh-CN" dirty="0">
                <a:latin typeface="Arial" panose="020B0604020202020204" pitchFamily="34" charset="0"/>
                <a:cs typeface="Arial" panose="020B0604020202020204" pitchFamily="34" charset="0"/>
              </a:rPr>
              <a:t>RTT</a:t>
            </a:r>
            <a:r>
              <a:rPr lang="zh-CN" altLang="en-US" dirty="0">
                <a:latin typeface="Arial" panose="020B0604020202020204" pitchFamily="34" charset="0"/>
                <a:cs typeface="Arial" panose="020B0604020202020204" pitchFamily="34" charset="0"/>
              </a:rPr>
              <a:t>测量</a:t>
            </a:r>
            <a:br>
              <a:rPr lang="en-US" altLang="zh-CN" dirty="0">
                <a:latin typeface="Arial" panose="020B0604020202020204" pitchFamily="34" charset="0"/>
                <a:cs typeface="Arial" panose="020B0604020202020204" pitchFamily="34" charset="0"/>
              </a:rPr>
            </a:br>
            <a:endParaRPr lang="zh-CN" altLang="en-US" dirty="0"/>
          </a:p>
        </p:txBody>
      </p:sp>
      <p:sp>
        <p:nvSpPr>
          <p:cNvPr id="3" name="日期占位符 2"/>
          <p:cNvSpPr>
            <a:spLocks noGrp="1"/>
          </p:cNvSpPr>
          <p:nvPr>
            <p:ph type="dt" sz="half" idx="2"/>
          </p:nvPr>
        </p:nvSpPr>
        <p:spPr/>
        <p:txBody>
          <a:bodyPr/>
          <a:lstStyle/>
          <a:p>
            <a:fld id="{9F3460FC-265D-46F9-8BA6-731C54E85D5C}" type="datetime2">
              <a:rPr lang="zh-CN" altLang="en-US" smtClean="0"/>
              <a:t>2022年5月29日</a:t>
            </a:fld>
            <a:endParaRPr lang="zh-CN" altLang="en-US" dirty="0"/>
          </a:p>
        </p:txBody>
      </p:sp>
    </p:spTree>
    <p:extLst>
      <p:ext uri="{BB962C8B-B14F-4D97-AF65-F5344CB8AC3E}">
        <p14:creationId xmlns:p14="http://schemas.microsoft.com/office/powerpoint/2010/main" val="138702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en-US" altLang="zh-CN"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RTT</a:t>
            </a:r>
            <a:endPar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文本框 5">
            <a:extLst>
              <a:ext uri="{FF2B5EF4-FFF2-40B4-BE49-F238E27FC236}">
                <a16:creationId xmlns:a16="http://schemas.microsoft.com/office/drawing/2014/main" id="{82C95941-5C79-4992-A6D7-48BF89AFBAC1}"/>
              </a:ext>
            </a:extLst>
          </p:cNvPr>
          <p:cNvSpPr txBox="1"/>
          <p:nvPr/>
        </p:nvSpPr>
        <p:spPr bwMode="auto">
          <a:xfrm>
            <a:off x="588817" y="1456467"/>
            <a:ext cx="10319815" cy="396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indent="720000" algn="just" fontAlgn="base">
              <a:lnSpc>
                <a:spcPct val="150000"/>
              </a:lnSpc>
              <a:spcBef>
                <a:spcPct val="20000"/>
              </a:spcBef>
              <a:spcAft>
                <a:spcPct val="0"/>
              </a:spcAft>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RTT</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Round-Trip Time</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，往返时间）表示从发送端发送数据开始，直到接收确认所经历的时间（接收端收到数据立即发送确认），是网络传输中的重要指标，能在一定程度上反映网络拥塞的程度。</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indent="720000" algn="just" fontAlgn="base">
              <a:lnSpc>
                <a:spcPct val="150000"/>
              </a:lnSpc>
              <a:spcBef>
                <a:spcPct val="20000"/>
              </a:spcBef>
              <a:spcAft>
                <a:spcPct val="0"/>
              </a:spcAft>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indent="720000" algn="just" fontAlgn="base">
              <a:lnSpc>
                <a:spcPct val="150000"/>
              </a:lnSpc>
              <a:spcBef>
                <a:spcPct val="20000"/>
              </a:spcBef>
              <a:spcAft>
                <a:spcPct val="0"/>
              </a:spcAft>
            </a:pP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为简化计算和实验难度，本次</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RTT</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测量实验主要针对</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TCP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流进行分析，且不考虑时间同步等问题，将报文中的时间戳作为该报文的发送时间，分别计算</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TCP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连接中三次握手、传输数据、四次挥手的时延。</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p:txBody>
      </p:sp>
    </p:spTree>
    <p:extLst>
      <p:ext uri="{BB962C8B-B14F-4D97-AF65-F5344CB8AC3E}">
        <p14:creationId xmlns:p14="http://schemas.microsoft.com/office/powerpoint/2010/main" val="155439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三次握手</a:t>
            </a:r>
          </a:p>
        </p:txBody>
      </p:sp>
      <p:pic>
        <p:nvPicPr>
          <p:cNvPr id="4" name="图片 3">
            <a:extLst>
              <a:ext uri="{FF2B5EF4-FFF2-40B4-BE49-F238E27FC236}">
                <a16:creationId xmlns:a16="http://schemas.microsoft.com/office/drawing/2014/main" id="{8A84597D-CB3C-34D2-1A01-ED75F567BBB5}"/>
              </a:ext>
            </a:extLst>
          </p:cNvPr>
          <p:cNvPicPr>
            <a:picLocks noChangeAspect="1"/>
          </p:cNvPicPr>
          <p:nvPr/>
        </p:nvPicPr>
        <p:blipFill rotWithShape="1">
          <a:blip r:embed="rId3">
            <a:extLst>
              <a:ext uri="{28A0092B-C50C-407E-A947-70E740481C1C}">
                <a14:useLocalDpi xmlns:a14="http://schemas.microsoft.com/office/drawing/2010/main" val="0"/>
              </a:ext>
            </a:extLst>
          </a:blip>
          <a:srcRect t="6937"/>
          <a:stretch/>
        </p:blipFill>
        <p:spPr>
          <a:xfrm>
            <a:off x="2795530" y="1444307"/>
            <a:ext cx="5372850" cy="3581668"/>
          </a:xfrm>
          <a:prstGeom prst="rect">
            <a:avLst/>
          </a:prstGeom>
        </p:spPr>
      </p:pic>
      <p:cxnSp>
        <p:nvCxnSpPr>
          <p:cNvPr id="5" name="直接连接符 4">
            <a:extLst>
              <a:ext uri="{FF2B5EF4-FFF2-40B4-BE49-F238E27FC236}">
                <a16:creationId xmlns:a16="http://schemas.microsoft.com/office/drawing/2014/main" id="{BDDB9D8D-DA46-BB5C-6550-2C665685F08A}"/>
              </a:ext>
            </a:extLst>
          </p:cNvPr>
          <p:cNvCxnSpPr>
            <a:cxnSpLocks/>
          </p:cNvCxnSpPr>
          <p:nvPr/>
        </p:nvCxnSpPr>
        <p:spPr>
          <a:xfrm>
            <a:off x="4727575" y="1920240"/>
            <a:ext cx="0" cy="28143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C65187AC-06F3-8277-23DC-7D4621A3CBAE}"/>
              </a:ext>
            </a:extLst>
          </p:cNvPr>
          <p:cNvCxnSpPr>
            <a:cxnSpLocks/>
          </p:cNvCxnSpPr>
          <p:nvPr/>
        </p:nvCxnSpPr>
        <p:spPr>
          <a:xfrm>
            <a:off x="2593975" y="3667760"/>
            <a:ext cx="1063625" cy="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0BE6FF9-68F3-09AA-E352-02A619402239}"/>
              </a:ext>
            </a:extLst>
          </p:cNvPr>
          <p:cNvCxnSpPr>
            <a:cxnSpLocks/>
          </p:cNvCxnSpPr>
          <p:nvPr/>
        </p:nvCxnSpPr>
        <p:spPr>
          <a:xfrm>
            <a:off x="2593975" y="2590800"/>
            <a:ext cx="1063625" cy="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615D1378-43E1-E826-E6FE-CA50E2955B5F}"/>
                  </a:ext>
                </a:extLst>
              </p:cNvPr>
              <p:cNvSpPr txBox="1"/>
              <p:nvPr/>
            </p:nvSpPr>
            <p:spPr>
              <a:xfrm>
                <a:off x="1971040" y="3483094"/>
                <a:ext cx="421378" cy="369332"/>
              </a:xfrm>
              <a:prstGeom prst="rect">
                <a:avLst/>
              </a:prstGeom>
              <a:noFill/>
            </p:spPr>
            <p:txBody>
              <a:bodyPr wrap="square" rtlCol="0">
                <a:spAutoFit/>
              </a:bodyPr>
              <a:lstStyle/>
              <a:p>
                <a14:m>
                  <m:oMath xmlns:m="http://schemas.openxmlformats.org/officeDocument/2006/math">
                    <m:r>
                      <m:rPr>
                        <m:sty m:val="p"/>
                      </m:rPr>
                      <a:rPr lang="en-US" altLang="zh-CN" i="1" dirty="0">
                        <a:latin typeface="Cambria Math" panose="02040503050406030204" pitchFamily="18" charset="0"/>
                      </a:rPr>
                      <m:t>t</m:t>
                    </m:r>
                  </m:oMath>
                </a14:m>
                <a:r>
                  <a:rPr lang="en-US" altLang="zh-CN" dirty="0"/>
                  <a:t>2</a:t>
                </a:r>
                <a:endParaRPr lang="zh-CN" altLang="en-US" dirty="0"/>
              </a:p>
            </p:txBody>
          </p:sp>
        </mc:Choice>
        <mc:Fallback>
          <p:sp>
            <p:nvSpPr>
              <p:cNvPr id="13" name="文本框 12">
                <a:extLst>
                  <a:ext uri="{FF2B5EF4-FFF2-40B4-BE49-F238E27FC236}">
                    <a16:creationId xmlns:a16="http://schemas.microsoft.com/office/drawing/2014/main" id="{615D1378-43E1-E826-E6FE-CA50E2955B5F}"/>
                  </a:ext>
                </a:extLst>
              </p:cNvPr>
              <p:cNvSpPr txBox="1">
                <a:spLocks noRot="1" noChangeAspect="1" noMove="1" noResize="1" noEditPoints="1" noAdjustHandles="1" noChangeArrowheads="1" noChangeShapeType="1" noTextEdit="1"/>
              </p:cNvSpPr>
              <p:nvPr/>
            </p:nvSpPr>
            <p:spPr>
              <a:xfrm>
                <a:off x="1971040" y="3483094"/>
                <a:ext cx="421378" cy="369332"/>
              </a:xfrm>
              <a:prstGeom prst="rect">
                <a:avLst/>
              </a:prstGeom>
              <a:blipFill>
                <a:blip r:embed="rId4"/>
                <a:stretch>
                  <a:fillRect t="-8197" r="-4348" b="-24590"/>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57E24E8C-5597-F848-3526-B8F919C26D99}"/>
              </a:ext>
            </a:extLst>
          </p:cNvPr>
          <p:cNvSpPr txBox="1"/>
          <p:nvPr/>
        </p:nvSpPr>
        <p:spPr>
          <a:xfrm>
            <a:off x="1971040" y="2406134"/>
            <a:ext cx="421378" cy="369332"/>
          </a:xfrm>
          <a:prstGeom prst="rect">
            <a:avLst/>
          </a:prstGeom>
          <a:noFill/>
        </p:spPr>
        <p:txBody>
          <a:bodyPr wrap="square" rtlCol="0">
            <a:spAutoFit/>
          </a:bodyPr>
          <a:lstStyle/>
          <a:p>
            <a:r>
              <a:rPr lang="en-US" altLang="zh-CN" dirty="0"/>
              <a:t>t1</a:t>
            </a:r>
            <a:endParaRPr lang="zh-CN" altLang="en-US" dirty="0"/>
          </a:p>
        </p:txBody>
      </p:sp>
      <p:sp>
        <p:nvSpPr>
          <p:cNvPr id="16" name="文本框 15">
            <a:extLst>
              <a:ext uri="{FF2B5EF4-FFF2-40B4-BE49-F238E27FC236}">
                <a16:creationId xmlns:a16="http://schemas.microsoft.com/office/drawing/2014/main" id="{8E405149-339C-527B-66BD-F912BB6F4813}"/>
              </a:ext>
            </a:extLst>
          </p:cNvPr>
          <p:cNvSpPr txBox="1"/>
          <p:nvPr/>
        </p:nvSpPr>
        <p:spPr>
          <a:xfrm>
            <a:off x="4065009" y="5182860"/>
            <a:ext cx="2057661" cy="461665"/>
          </a:xfrm>
          <a:prstGeom prst="rect">
            <a:avLst/>
          </a:prstGeom>
          <a:noFill/>
        </p:spPr>
        <p:txBody>
          <a:bodyPr wrap="square">
            <a:spAutoFit/>
          </a:bodyPr>
          <a:lstStyle/>
          <a:p>
            <a:r>
              <a:rPr lang="en-US" altLang="zh-CN" sz="2400" dirty="0"/>
              <a:t>RTT = t2 - t1</a:t>
            </a:r>
          </a:p>
        </p:txBody>
      </p:sp>
    </p:spTree>
    <p:extLst>
      <p:ext uri="{BB962C8B-B14F-4D97-AF65-F5344CB8AC3E}">
        <p14:creationId xmlns:p14="http://schemas.microsoft.com/office/powerpoint/2010/main" val="64583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数据传输</a:t>
            </a:r>
          </a:p>
        </p:txBody>
      </p:sp>
      <p:pic>
        <p:nvPicPr>
          <p:cNvPr id="1026" name="Picture 2" descr="TCP 套接字的数据交换过程">
            <a:extLst>
              <a:ext uri="{FF2B5EF4-FFF2-40B4-BE49-F238E27FC236}">
                <a16:creationId xmlns:a16="http://schemas.microsoft.com/office/drawing/2014/main" id="{5D1B5B7E-6900-6B78-E736-B99877318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6472" y="1417003"/>
            <a:ext cx="4626327" cy="44100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a:extLst>
              <a:ext uri="{FF2B5EF4-FFF2-40B4-BE49-F238E27FC236}">
                <a16:creationId xmlns:a16="http://schemas.microsoft.com/office/drawing/2014/main" id="{E14213AC-69EA-8BD0-6FD0-51A621960CBA}"/>
              </a:ext>
            </a:extLst>
          </p:cNvPr>
          <p:cNvCxnSpPr>
            <a:cxnSpLocks/>
          </p:cNvCxnSpPr>
          <p:nvPr/>
        </p:nvCxnSpPr>
        <p:spPr>
          <a:xfrm>
            <a:off x="7592695" y="2448560"/>
            <a:ext cx="0" cy="337851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7AE26A0-AF35-D412-2E3F-9D2BCE1B7444}"/>
              </a:ext>
            </a:extLst>
          </p:cNvPr>
          <p:cNvCxnSpPr>
            <a:cxnSpLocks/>
          </p:cNvCxnSpPr>
          <p:nvPr/>
        </p:nvCxnSpPr>
        <p:spPr>
          <a:xfrm>
            <a:off x="5814658" y="4216400"/>
            <a:ext cx="1063625" cy="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4023F3E-F353-3424-AD3B-D57A2645C5EB}"/>
              </a:ext>
            </a:extLst>
          </p:cNvPr>
          <p:cNvCxnSpPr>
            <a:cxnSpLocks/>
          </p:cNvCxnSpPr>
          <p:nvPr/>
        </p:nvCxnSpPr>
        <p:spPr>
          <a:xfrm>
            <a:off x="5814659" y="2775466"/>
            <a:ext cx="1063625" cy="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B1923FDE-213C-ED9F-AD64-4E0C8B7668E5}"/>
                  </a:ext>
                </a:extLst>
              </p:cNvPr>
              <p:cNvSpPr txBox="1"/>
              <p:nvPr/>
            </p:nvSpPr>
            <p:spPr>
              <a:xfrm>
                <a:off x="5338064" y="4031734"/>
                <a:ext cx="421378" cy="369332"/>
              </a:xfrm>
              <a:prstGeom prst="rect">
                <a:avLst/>
              </a:prstGeom>
              <a:noFill/>
            </p:spPr>
            <p:txBody>
              <a:bodyPr wrap="square" rtlCol="0">
                <a:spAutoFit/>
              </a:bodyPr>
              <a:lstStyle/>
              <a:p>
                <a14:m>
                  <m:oMath xmlns:m="http://schemas.openxmlformats.org/officeDocument/2006/math">
                    <m:r>
                      <m:rPr>
                        <m:sty m:val="p"/>
                      </m:rPr>
                      <a:rPr lang="en-US" altLang="zh-CN" i="1" dirty="0">
                        <a:latin typeface="Cambria Math" panose="02040503050406030204" pitchFamily="18" charset="0"/>
                      </a:rPr>
                      <m:t>t</m:t>
                    </m:r>
                  </m:oMath>
                </a14:m>
                <a:r>
                  <a:rPr lang="en-US" altLang="zh-CN" dirty="0"/>
                  <a:t>2</a:t>
                </a:r>
                <a:endParaRPr lang="zh-CN" altLang="en-US" dirty="0"/>
              </a:p>
            </p:txBody>
          </p:sp>
        </mc:Choice>
        <mc:Fallback>
          <p:sp>
            <p:nvSpPr>
              <p:cNvPr id="11" name="文本框 10">
                <a:extLst>
                  <a:ext uri="{FF2B5EF4-FFF2-40B4-BE49-F238E27FC236}">
                    <a16:creationId xmlns:a16="http://schemas.microsoft.com/office/drawing/2014/main" id="{B1923FDE-213C-ED9F-AD64-4E0C8B7668E5}"/>
                  </a:ext>
                </a:extLst>
              </p:cNvPr>
              <p:cNvSpPr txBox="1">
                <a:spLocks noRot="1" noChangeAspect="1" noMove="1" noResize="1" noEditPoints="1" noAdjustHandles="1" noChangeArrowheads="1" noChangeShapeType="1" noTextEdit="1"/>
              </p:cNvSpPr>
              <p:nvPr/>
            </p:nvSpPr>
            <p:spPr>
              <a:xfrm>
                <a:off x="5338064" y="4031734"/>
                <a:ext cx="421378" cy="369332"/>
              </a:xfrm>
              <a:prstGeom prst="rect">
                <a:avLst/>
              </a:prstGeom>
              <a:blipFill>
                <a:blip r:embed="rId4"/>
                <a:stretch>
                  <a:fillRect t="-8197" r="-2899" b="-24590"/>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072732C8-52C5-BB9F-E7CD-C88B3C04F913}"/>
              </a:ext>
            </a:extLst>
          </p:cNvPr>
          <p:cNvSpPr txBox="1"/>
          <p:nvPr/>
        </p:nvSpPr>
        <p:spPr>
          <a:xfrm>
            <a:off x="5338064" y="2590800"/>
            <a:ext cx="421378" cy="369332"/>
          </a:xfrm>
          <a:prstGeom prst="rect">
            <a:avLst/>
          </a:prstGeom>
          <a:noFill/>
        </p:spPr>
        <p:txBody>
          <a:bodyPr wrap="square" rtlCol="0">
            <a:spAutoFit/>
          </a:bodyPr>
          <a:lstStyle/>
          <a:p>
            <a:r>
              <a:rPr lang="en-US" altLang="zh-CN" dirty="0"/>
              <a:t>t1</a:t>
            </a:r>
            <a:endParaRPr lang="zh-CN" altLang="en-US" dirty="0"/>
          </a:p>
        </p:txBody>
      </p:sp>
      <p:sp>
        <p:nvSpPr>
          <p:cNvPr id="13" name="文本框 12">
            <a:extLst>
              <a:ext uri="{FF2B5EF4-FFF2-40B4-BE49-F238E27FC236}">
                <a16:creationId xmlns:a16="http://schemas.microsoft.com/office/drawing/2014/main" id="{563CCBE6-973F-9F70-F55B-7AEB8E79D2A3}"/>
              </a:ext>
            </a:extLst>
          </p:cNvPr>
          <p:cNvSpPr txBox="1"/>
          <p:nvPr/>
        </p:nvSpPr>
        <p:spPr>
          <a:xfrm>
            <a:off x="446235" y="1359556"/>
            <a:ext cx="3325270" cy="461665"/>
          </a:xfrm>
          <a:prstGeom prst="rect">
            <a:avLst/>
          </a:prstGeom>
          <a:noFill/>
        </p:spPr>
        <p:txBody>
          <a:bodyPr wrap="square">
            <a:spAutoFit/>
          </a:bodyPr>
          <a:lstStyle/>
          <a:p>
            <a:r>
              <a:rPr lang="en-US" altLang="zh-CN" sz="2400" dirty="0"/>
              <a:t>RTT = t2 - t1</a:t>
            </a:r>
          </a:p>
        </p:txBody>
      </p:sp>
    </p:spTree>
    <p:extLst>
      <p:ext uri="{BB962C8B-B14F-4D97-AF65-F5344CB8AC3E}">
        <p14:creationId xmlns:p14="http://schemas.microsoft.com/office/powerpoint/2010/main" val="190417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四次挥手</a:t>
            </a:r>
          </a:p>
        </p:txBody>
      </p:sp>
      <p:pic>
        <p:nvPicPr>
          <p:cNvPr id="4" name="图片 3">
            <a:extLst>
              <a:ext uri="{FF2B5EF4-FFF2-40B4-BE49-F238E27FC236}">
                <a16:creationId xmlns:a16="http://schemas.microsoft.com/office/drawing/2014/main" id="{D084D600-FBDA-35D0-7DE9-A0D8B0E25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114" y="1155990"/>
            <a:ext cx="5677692" cy="4934639"/>
          </a:xfrm>
          <a:prstGeom prst="rect">
            <a:avLst/>
          </a:prstGeom>
        </p:spPr>
      </p:pic>
      <p:cxnSp>
        <p:nvCxnSpPr>
          <p:cNvPr id="5" name="直接连接符 4">
            <a:extLst>
              <a:ext uri="{FF2B5EF4-FFF2-40B4-BE49-F238E27FC236}">
                <a16:creationId xmlns:a16="http://schemas.microsoft.com/office/drawing/2014/main" id="{D17D34F6-9BA4-8260-4C16-7806056975B0}"/>
              </a:ext>
            </a:extLst>
          </p:cNvPr>
          <p:cNvCxnSpPr>
            <a:cxnSpLocks/>
          </p:cNvCxnSpPr>
          <p:nvPr/>
        </p:nvCxnSpPr>
        <p:spPr>
          <a:xfrm>
            <a:off x="7399655" y="2147054"/>
            <a:ext cx="0" cy="28143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7B1D8D9D-59AD-333B-EEFF-262F5C30304C}"/>
              </a:ext>
            </a:extLst>
          </p:cNvPr>
          <p:cNvCxnSpPr>
            <a:cxnSpLocks/>
          </p:cNvCxnSpPr>
          <p:nvPr/>
        </p:nvCxnSpPr>
        <p:spPr>
          <a:xfrm>
            <a:off x="4646293" y="3623309"/>
            <a:ext cx="1063625" cy="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E2A41577-ECB4-5E2C-9767-8C5AAAB26E94}"/>
              </a:ext>
            </a:extLst>
          </p:cNvPr>
          <p:cNvCxnSpPr>
            <a:cxnSpLocks/>
          </p:cNvCxnSpPr>
          <p:nvPr/>
        </p:nvCxnSpPr>
        <p:spPr>
          <a:xfrm>
            <a:off x="4646293" y="2794000"/>
            <a:ext cx="1063625" cy="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606B05D-61D0-7709-FF5F-52458AFDC372}"/>
                  </a:ext>
                </a:extLst>
              </p:cNvPr>
              <p:cNvSpPr txBox="1"/>
              <p:nvPr/>
            </p:nvSpPr>
            <p:spPr>
              <a:xfrm>
                <a:off x="4060732" y="3438643"/>
                <a:ext cx="421378" cy="369332"/>
              </a:xfrm>
              <a:prstGeom prst="rect">
                <a:avLst/>
              </a:prstGeom>
              <a:noFill/>
            </p:spPr>
            <p:txBody>
              <a:bodyPr wrap="square" rtlCol="0">
                <a:spAutoFit/>
              </a:bodyPr>
              <a:lstStyle/>
              <a:p>
                <a14:m>
                  <m:oMath xmlns:m="http://schemas.openxmlformats.org/officeDocument/2006/math">
                    <m:r>
                      <m:rPr>
                        <m:sty m:val="p"/>
                      </m:rPr>
                      <a:rPr lang="en-US" altLang="zh-CN" i="1" dirty="0">
                        <a:latin typeface="Cambria Math" panose="02040503050406030204" pitchFamily="18" charset="0"/>
                      </a:rPr>
                      <m:t>t</m:t>
                    </m:r>
                  </m:oMath>
                </a14:m>
                <a:r>
                  <a:rPr lang="en-US" altLang="zh-CN" dirty="0"/>
                  <a:t>2</a:t>
                </a:r>
                <a:endParaRPr lang="zh-CN" altLang="en-US" dirty="0"/>
              </a:p>
            </p:txBody>
          </p:sp>
        </mc:Choice>
        <mc:Fallback>
          <p:sp>
            <p:nvSpPr>
              <p:cNvPr id="9" name="文本框 8">
                <a:extLst>
                  <a:ext uri="{FF2B5EF4-FFF2-40B4-BE49-F238E27FC236}">
                    <a16:creationId xmlns:a16="http://schemas.microsoft.com/office/drawing/2014/main" id="{6606B05D-61D0-7709-FF5F-52458AFDC372}"/>
                  </a:ext>
                </a:extLst>
              </p:cNvPr>
              <p:cNvSpPr txBox="1">
                <a:spLocks noRot="1" noChangeAspect="1" noMove="1" noResize="1" noEditPoints="1" noAdjustHandles="1" noChangeArrowheads="1" noChangeShapeType="1" noTextEdit="1"/>
              </p:cNvSpPr>
              <p:nvPr/>
            </p:nvSpPr>
            <p:spPr>
              <a:xfrm>
                <a:off x="4060732" y="3438643"/>
                <a:ext cx="421378" cy="369332"/>
              </a:xfrm>
              <a:prstGeom prst="rect">
                <a:avLst/>
              </a:prstGeom>
              <a:blipFill>
                <a:blip r:embed="rId4"/>
                <a:stretch>
                  <a:fillRect t="-8197" r="-4348" b="-24590"/>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2C086AAE-B888-24CE-8A53-344069F9797B}"/>
              </a:ext>
            </a:extLst>
          </p:cNvPr>
          <p:cNvSpPr txBox="1"/>
          <p:nvPr/>
        </p:nvSpPr>
        <p:spPr>
          <a:xfrm>
            <a:off x="4065009" y="2609334"/>
            <a:ext cx="421378" cy="369332"/>
          </a:xfrm>
          <a:prstGeom prst="rect">
            <a:avLst/>
          </a:prstGeom>
          <a:noFill/>
        </p:spPr>
        <p:txBody>
          <a:bodyPr wrap="square" rtlCol="0">
            <a:spAutoFit/>
          </a:bodyPr>
          <a:lstStyle/>
          <a:p>
            <a:r>
              <a:rPr lang="en-US" altLang="zh-CN" dirty="0"/>
              <a:t>t1</a:t>
            </a:r>
            <a:endParaRPr lang="zh-CN" altLang="en-US" dirty="0"/>
          </a:p>
        </p:txBody>
      </p:sp>
      <p:sp>
        <p:nvSpPr>
          <p:cNvPr id="15" name="文本框 14">
            <a:extLst>
              <a:ext uri="{FF2B5EF4-FFF2-40B4-BE49-F238E27FC236}">
                <a16:creationId xmlns:a16="http://schemas.microsoft.com/office/drawing/2014/main" id="{2E0C6655-580E-6EF0-051F-57DD6EE126A5}"/>
              </a:ext>
            </a:extLst>
          </p:cNvPr>
          <p:cNvSpPr txBox="1"/>
          <p:nvPr/>
        </p:nvSpPr>
        <p:spPr>
          <a:xfrm>
            <a:off x="446235" y="1359556"/>
            <a:ext cx="3325270" cy="461665"/>
          </a:xfrm>
          <a:prstGeom prst="rect">
            <a:avLst/>
          </a:prstGeom>
          <a:noFill/>
        </p:spPr>
        <p:txBody>
          <a:bodyPr wrap="square">
            <a:spAutoFit/>
          </a:bodyPr>
          <a:lstStyle/>
          <a:p>
            <a:r>
              <a:rPr lang="en-US" altLang="zh-CN" sz="2400" dirty="0"/>
              <a:t>RTT = t2 - t1 + t4 – t3</a:t>
            </a:r>
          </a:p>
        </p:txBody>
      </p:sp>
      <p:cxnSp>
        <p:nvCxnSpPr>
          <p:cNvPr id="16" name="直接箭头连接符 15">
            <a:extLst>
              <a:ext uri="{FF2B5EF4-FFF2-40B4-BE49-F238E27FC236}">
                <a16:creationId xmlns:a16="http://schemas.microsoft.com/office/drawing/2014/main" id="{AFFF3730-59E9-7586-C874-9AECCE0B61DA}"/>
              </a:ext>
            </a:extLst>
          </p:cNvPr>
          <p:cNvCxnSpPr>
            <a:cxnSpLocks/>
          </p:cNvCxnSpPr>
          <p:nvPr/>
        </p:nvCxnSpPr>
        <p:spPr>
          <a:xfrm>
            <a:off x="4632638" y="4161789"/>
            <a:ext cx="1063625" cy="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633F8EE-26DB-F1E3-F7A2-79D2A4B6F340}"/>
              </a:ext>
            </a:extLst>
          </p:cNvPr>
          <p:cNvCxnSpPr>
            <a:cxnSpLocks/>
          </p:cNvCxnSpPr>
          <p:nvPr/>
        </p:nvCxnSpPr>
        <p:spPr>
          <a:xfrm>
            <a:off x="4632637" y="4517389"/>
            <a:ext cx="1063625" cy="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D7DF6FA2-B885-28F0-E5B8-D1AE3C7231F3}"/>
                  </a:ext>
                </a:extLst>
              </p:cNvPr>
              <p:cNvSpPr txBox="1"/>
              <p:nvPr/>
            </p:nvSpPr>
            <p:spPr>
              <a:xfrm>
                <a:off x="4060732" y="3977123"/>
                <a:ext cx="421378" cy="369332"/>
              </a:xfrm>
              <a:prstGeom prst="rect">
                <a:avLst/>
              </a:prstGeom>
              <a:noFill/>
            </p:spPr>
            <p:txBody>
              <a:bodyPr wrap="square" rtlCol="0">
                <a:spAutoFit/>
              </a:bodyPr>
              <a:lstStyle/>
              <a:p>
                <a14:m>
                  <m:oMath xmlns:m="http://schemas.openxmlformats.org/officeDocument/2006/math">
                    <m:r>
                      <m:rPr>
                        <m:sty m:val="p"/>
                      </m:rPr>
                      <a:rPr lang="en-US" altLang="zh-CN" i="1" dirty="0">
                        <a:latin typeface="Cambria Math" panose="02040503050406030204" pitchFamily="18" charset="0"/>
                      </a:rPr>
                      <m:t>t</m:t>
                    </m:r>
                  </m:oMath>
                </a14:m>
                <a:r>
                  <a:rPr lang="en-US" altLang="zh-CN" dirty="0"/>
                  <a:t>3</a:t>
                </a:r>
                <a:endParaRPr lang="zh-CN" altLang="en-US" dirty="0"/>
              </a:p>
            </p:txBody>
          </p:sp>
        </mc:Choice>
        <mc:Fallback>
          <p:sp>
            <p:nvSpPr>
              <p:cNvPr id="18" name="文本框 17">
                <a:extLst>
                  <a:ext uri="{FF2B5EF4-FFF2-40B4-BE49-F238E27FC236}">
                    <a16:creationId xmlns:a16="http://schemas.microsoft.com/office/drawing/2014/main" id="{D7DF6FA2-B885-28F0-E5B8-D1AE3C7231F3}"/>
                  </a:ext>
                </a:extLst>
              </p:cNvPr>
              <p:cNvSpPr txBox="1">
                <a:spLocks noRot="1" noChangeAspect="1" noMove="1" noResize="1" noEditPoints="1" noAdjustHandles="1" noChangeArrowheads="1" noChangeShapeType="1" noTextEdit="1"/>
              </p:cNvSpPr>
              <p:nvPr/>
            </p:nvSpPr>
            <p:spPr>
              <a:xfrm>
                <a:off x="4060732" y="3977123"/>
                <a:ext cx="421378" cy="369332"/>
              </a:xfrm>
              <a:prstGeom prst="rect">
                <a:avLst/>
              </a:prstGeom>
              <a:blipFill>
                <a:blip r:embed="rId5"/>
                <a:stretch>
                  <a:fillRect t="-8197" r="-4348"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0111F612-F7D6-BB28-E2F0-481E76764847}"/>
                  </a:ext>
                </a:extLst>
              </p:cNvPr>
              <p:cNvSpPr txBox="1"/>
              <p:nvPr/>
            </p:nvSpPr>
            <p:spPr>
              <a:xfrm>
                <a:off x="4070038" y="4330937"/>
                <a:ext cx="421378" cy="369332"/>
              </a:xfrm>
              <a:prstGeom prst="rect">
                <a:avLst/>
              </a:prstGeom>
              <a:noFill/>
            </p:spPr>
            <p:txBody>
              <a:bodyPr wrap="square" rtlCol="0">
                <a:spAutoFit/>
              </a:bodyPr>
              <a:lstStyle/>
              <a:p>
                <a14:m>
                  <m:oMath xmlns:m="http://schemas.openxmlformats.org/officeDocument/2006/math">
                    <m:r>
                      <m:rPr>
                        <m:sty m:val="p"/>
                      </m:rPr>
                      <a:rPr lang="en-US" altLang="zh-CN" i="1" dirty="0">
                        <a:latin typeface="Cambria Math" panose="02040503050406030204" pitchFamily="18" charset="0"/>
                      </a:rPr>
                      <m:t>t</m:t>
                    </m:r>
                  </m:oMath>
                </a14:m>
                <a:r>
                  <a:rPr lang="en-US" altLang="zh-CN" dirty="0"/>
                  <a:t>4</a:t>
                </a:r>
                <a:endParaRPr lang="zh-CN" altLang="en-US" dirty="0"/>
              </a:p>
            </p:txBody>
          </p:sp>
        </mc:Choice>
        <mc:Fallback>
          <p:sp>
            <p:nvSpPr>
              <p:cNvPr id="19" name="文本框 18">
                <a:extLst>
                  <a:ext uri="{FF2B5EF4-FFF2-40B4-BE49-F238E27FC236}">
                    <a16:creationId xmlns:a16="http://schemas.microsoft.com/office/drawing/2014/main" id="{0111F612-F7D6-BB28-E2F0-481E76764847}"/>
                  </a:ext>
                </a:extLst>
              </p:cNvPr>
              <p:cNvSpPr txBox="1">
                <a:spLocks noRot="1" noChangeAspect="1" noMove="1" noResize="1" noEditPoints="1" noAdjustHandles="1" noChangeArrowheads="1" noChangeShapeType="1" noTextEdit="1"/>
              </p:cNvSpPr>
              <p:nvPr/>
            </p:nvSpPr>
            <p:spPr>
              <a:xfrm>
                <a:off x="4070038" y="4330937"/>
                <a:ext cx="421378" cy="369332"/>
              </a:xfrm>
              <a:prstGeom prst="rect">
                <a:avLst/>
              </a:prstGeom>
              <a:blipFill>
                <a:blip r:embed="rId6"/>
                <a:stretch>
                  <a:fillRect t="-8197" r="-2899"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57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实验要求</a:t>
            </a:r>
          </a:p>
        </p:txBody>
      </p:sp>
      <p:sp>
        <p:nvSpPr>
          <p:cNvPr id="7" name="文本框 6">
            <a:extLst>
              <a:ext uri="{FF2B5EF4-FFF2-40B4-BE49-F238E27FC236}">
                <a16:creationId xmlns:a16="http://schemas.microsoft.com/office/drawing/2014/main" id="{170C3E1C-5928-47A2-92A4-F3BAA439C9C5}"/>
              </a:ext>
            </a:extLst>
          </p:cNvPr>
          <p:cNvSpPr txBox="1"/>
          <p:nvPr/>
        </p:nvSpPr>
        <p:spPr bwMode="auto">
          <a:xfrm>
            <a:off x="1047099" y="1736068"/>
            <a:ext cx="9661541" cy="263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marL="285750" indent="-285750" algn="just">
              <a:lnSpc>
                <a:spcPct val="150000"/>
              </a:lnSpc>
              <a:spcBef>
                <a:spcPct val="20000"/>
              </a:spcBef>
              <a:buFont typeface="Arial" panose="020B0604020202020204" pitchFamily="34" charset="0"/>
              <a:buChar char="•"/>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1.</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小组内三名同学分别针对不同</a:t>
            </a:r>
            <a:r>
              <a:rPr lang="en-US" altLang="zh-CN" sz="2400"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pcap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包进行实验</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spcBef>
                <a:spcPct val="20000"/>
              </a:spcBef>
              <a:buFont typeface="Arial" panose="020B0604020202020204" pitchFamily="34" charset="0"/>
              <a:buChar char="•"/>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2.</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计算握手、传输、挥手的时延</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spcBef>
                <a:spcPct val="20000"/>
              </a:spcBef>
              <a:buFont typeface="Arial" panose="020B0604020202020204" pitchFamily="34" charset="0"/>
              <a:buChar char="•"/>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r>
              <a:rPr lang="en-US" altLang="zh-CN" sz="2400"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sz="2400"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 最终画出握手、传输、挥手的时延柱状图</a:t>
            </a:r>
            <a:endParaRPr lang="en-US" altLang="zh-CN" sz="2400" dirty="0">
              <a:solidFill>
                <a:srgbClr val="44546A"/>
              </a:solidFill>
              <a:latin typeface="微软雅黑" panose="020B0503020204020204" pitchFamily="34" charset="-122"/>
              <a:ea typeface="微软雅黑" panose="020B0503020204020204" pitchFamily="34" charset="-122"/>
              <a:sym typeface="Wingdings" panose="05000000000000000000" pitchFamily="2" charset="2"/>
            </a:endParaRPr>
          </a:p>
        </p:txBody>
      </p:sp>
    </p:spTree>
    <p:extLst>
      <p:ext uri="{BB962C8B-B14F-4D97-AF65-F5344CB8AC3E}">
        <p14:creationId xmlns:p14="http://schemas.microsoft.com/office/powerpoint/2010/main" val="422852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流的定义</a:t>
            </a:r>
          </a:p>
        </p:txBody>
      </p:sp>
      <p:sp>
        <p:nvSpPr>
          <p:cNvPr id="6" name="文本框 5">
            <a:extLst>
              <a:ext uri="{FF2B5EF4-FFF2-40B4-BE49-F238E27FC236}">
                <a16:creationId xmlns:a16="http://schemas.microsoft.com/office/drawing/2014/main" id="{82C95941-5C79-4992-A6D7-48BF89AFBAC1}"/>
              </a:ext>
            </a:extLst>
          </p:cNvPr>
          <p:cNvSpPr txBox="1"/>
          <p:nvPr/>
        </p:nvSpPr>
        <p:spPr bwMode="auto">
          <a:xfrm>
            <a:off x="588817" y="1456467"/>
            <a:ext cx="8900623"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algn="just" fontAlgn="base">
              <a:spcBef>
                <a:spcPct val="20000"/>
              </a:spcBef>
              <a:spcAft>
                <a:spcPct val="0"/>
              </a:spcAft>
            </a:pPr>
            <a:r>
              <a:rPr lang="en-US" altLang="zh-CN" sz="2400" b="0" i="0" dirty="0">
                <a:solidFill>
                  <a:srgbClr val="333333"/>
                </a:solidFill>
                <a:effectLst/>
                <a:latin typeface="Georgia" panose="02040502050405020303" pitchFamily="18" charset="0"/>
              </a:rPr>
              <a:t>Flow</a:t>
            </a:r>
            <a:r>
              <a:rPr lang="zh-CN" altLang="en-US" sz="2400" b="0" i="0" dirty="0">
                <a:solidFill>
                  <a:srgbClr val="333333"/>
                </a:solidFill>
                <a:effectLst/>
                <a:latin typeface="Georgia" panose="02040502050405020303" pitchFamily="18" charset="0"/>
              </a:rPr>
              <a:t>：</a:t>
            </a:r>
            <a:r>
              <a:rPr lang="en-US" altLang="zh-CN" sz="2400" b="0" i="0" dirty="0">
                <a:solidFill>
                  <a:srgbClr val="333333"/>
                </a:solidFill>
                <a:effectLst/>
                <a:latin typeface="Georgia" panose="02040502050405020303" pitchFamily="18" charset="0"/>
              </a:rPr>
              <a:t>in routing</a:t>
            </a:r>
            <a:r>
              <a:rPr lang="zh-CN" altLang="en-US" sz="2400" b="0" i="0" dirty="0">
                <a:solidFill>
                  <a:srgbClr val="333333"/>
                </a:solidFill>
                <a:effectLst/>
                <a:latin typeface="Georgia" panose="02040502050405020303" pitchFamily="18" charset="0"/>
              </a:rPr>
              <a:t>，</a:t>
            </a:r>
            <a:r>
              <a:rPr lang="en-US" altLang="zh-CN" sz="2400" b="0" i="0" dirty="0">
                <a:solidFill>
                  <a:srgbClr val="333333"/>
                </a:solidFill>
                <a:effectLst/>
                <a:latin typeface="Georgia" panose="02040502050405020303" pitchFamily="18" charset="0"/>
              </a:rPr>
              <a:t>a set of packets with the same source and destination IP addresses, all traveling in the same direction</a:t>
            </a:r>
          </a:p>
          <a:p>
            <a:pPr algn="just" fontAlgn="base">
              <a:spcBef>
                <a:spcPct val="20000"/>
              </a:spcBef>
              <a:spcAft>
                <a:spcPct val="0"/>
              </a:spcAft>
            </a:pPr>
            <a:endParaRPr lang="en-US" altLang="zh-CN" sz="2400" dirty="0">
              <a:solidFill>
                <a:srgbClr val="333333"/>
              </a:solidFill>
              <a:latin typeface="Georgia" panose="02040502050405020303" pitchFamily="18" charset="0"/>
              <a:ea typeface="微软雅黑" panose="020B0503020204020204" pitchFamily="34" charset="-122"/>
              <a:sym typeface="Arial" panose="02080604020202020204" pitchFamily="34" charset="0"/>
            </a:endParaRPr>
          </a:p>
          <a:p>
            <a:pPr algn="just" fontAlgn="base">
              <a:lnSpc>
                <a:spcPct val="150000"/>
              </a:lnSpc>
              <a:spcBef>
                <a:spcPct val="20000"/>
              </a:spcBef>
              <a:spcAft>
                <a:spcPct val="0"/>
              </a:spcAft>
            </a:pP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网络中的分组数据一般以</a:t>
            </a:r>
            <a:r>
              <a:rPr lang="en-US" altLang="zh-CN" sz="2400"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pcap</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sz="2400"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pcapng</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的格式存储，而流的划分通常基于以下五元组：</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fontAlgn="base">
              <a:spcBef>
                <a:spcPct val="20000"/>
              </a:spcBef>
              <a:spcAft>
                <a:spcPct val="0"/>
              </a:spcAft>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ctr" fontAlgn="base">
              <a:spcBef>
                <a:spcPct val="20000"/>
              </a:spcBef>
              <a:spcAft>
                <a:spcPct val="0"/>
              </a:spcAft>
            </a:pP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（源</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IP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地址、目的</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IP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地址、源端口号、目的端口号、传输层协议）</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p:txBody>
      </p:sp>
      <p:sp>
        <p:nvSpPr>
          <p:cNvPr id="3" name="文本框 2">
            <a:extLst>
              <a:ext uri="{FF2B5EF4-FFF2-40B4-BE49-F238E27FC236}">
                <a16:creationId xmlns:a16="http://schemas.microsoft.com/office/drawing/2014/main" id="{E139D37B-BEB7-2CC9-732E-7FEB3B47344A}"/>
              </a:ext>
            </a:extLst>
          </p:cNvPr>
          <p:cNvSpPr txBox="1"/>
          <p:nvPr/>
        </p:nvSpPr>
        <p:spPr>
          <a:xfrm>
            <a:off x="588816" y="5048835"/>
            <a:ext cx="8900623" cy="583814"/>
          </a:xfrm>
          <a:prstGeom prst="rect">
            <a:avLst/>
          </a:prstGeom>
          <a:noFill/>
        </p:spPr>
        <p:txBody>
          <a:bodyPr wrap="square" rtlCol="0">
            <a:spAutoFit/>
          </a:bodyPr>
          <a:lstStyle/>
          <a:p>
            <a:pPr>
              <a:lnSpc>
                <a:spcPct val="150000"/>
              </a:lnSpc>
            </a:pPr>
            <a:r>
              <a:rPr lang="zh-CN" altLang="en-US" sz="2400" b="1" dirty="0"/>
              <a:t>实验目的：从给定报文中将五元组相同的数据合并到一条数据流</a:t>
            </a:r>
          </a:p>
        </p:txBody>
      </p:sp>
    </p:spTree>
    <p:extLst>
      <p:ext uri="{BB962C8B-B14F-4D97-AF65-F5344CB8AC3E}">
        <p14:creationId xmlns:p14="http://schemas.microsoft.com/office/powerpoint/2010/main" val="423589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实验总结</a:t>
            </a:r>
          </a:p>
        </p:txBody>
      </p:sp>
      <p:sp>
        <p:nvSpPr>
          <p:cNvPr id="7" name="文本框 6">
            <a:extLst>
              <a:ext uri="{FF2B5EF4-FFF2-40B4-BE49-F238E27FC236}">
                <a16:creationId xmlns:a16="http://schemas.microsoft.com/office/drawing/2014/main" id="{170C3E1C-5928-47A2-92A4-F3BAA439C9C5}"/>
              </a:ext>
            </a:extLst>
          </p:cNvPr>
          <p:cNvSpPr txBox="1"/>
          <p:nvPr/>
        </p:nvSpPr>
        <p:spPr bwMode="auto">
          <a:xfrm>
            <a:off x="446235" y="1423670"/>
            <a:ext cx="10097801" cy="402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marL="285750" indent="-285750" algn="just">
              <a:lnSpc>
                <a:spcPct val="150000"/>
              </a:lnSpc>
              <a:spcBef>
                <a:spcPct val="20000"/>
              </a:spcBef>
              <a:buFont typeface="Arial" panose="020B0604020202020204" pitchFamily="34" charset="0"/>
              <a:buChar char="•"/>
            </a:pPr>
            <a:r>
              <a:rPr lang="zh-CN" altLang="en-US" baseline="0" dirty="0">
                <a:solidFill>
                  <a:schemeClr val="accent2"/>
                </a:solidFill>
                <a:latin typeface="微软雅黑" panose="020B0503020204020204" pitchFamily="34" charset="-122"/>
                <a:ea typeface="微软雅黑" panose="020B0503020204020204" pitchFamily="34" charset="-122"/>
                <a:sym typeface="Arial" panose="02080604020202020204" pitchFamily="34" charset="0"/>
              </a:rPr>
              <a:t>一、实验地点：</a:t>
            </a:r>
            <a:endParaRPr lang="en-US" altLang="zh-CN" baseline="0" dirty="0">
              <a:solidFill>
                <a:schemeClr val="accent2"/>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金智楼</a:t>
            </a: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3</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楼</a:t>
            </a: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1</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号机房（需自带设备）</a:t>
            </a:r>
            <a:endPar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r>
              <a:rPr lang="zh-CN" altLang="en-US"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二、实验时间：</a:t>
            </a:r>
            <a:endParaRPr lang="en-US" altLang="zh-CN"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endParaRPr>
          </a:p>
          <a:p>
            <a:pPr marL="285750" indent="-285750" algn="just">
              <a:lnSpc>
                <a:spcPct val="150000"/>
              </a:lnSpc>
              <a:spcBef>
                <a:spcPct val="20000"/>
              </a:spcBef>
              <a:buFont typeface="Arial" panose="020B0604020202020204" pitchFamily="34" charset="0"/>
              <a:buChar char="•"/>
            </a:pP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6</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月</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日、</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6</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月</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6</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日、</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6</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月</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8</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日</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15</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50-18</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15</a:t>
            </a:r>
          </a:p>
          <a:p>
            <a:pPr marL="285750" indent="-285750" algn="just">
              <a:lnSpc>
                <a:spcPct val="150000"/>
              </a:lnSpc>
              <a:spcBef>
                <a:spcPct val="20000"/>
              </a:spcBef>
              <a:buFont typeface="Arial" panose="020B0604020202020204" pitchFamily="34" charset="0"/>
              <a:buChar char="•"/>
            </a:pPr>
            <a:r>
              <a:rPr lang="zh-CN" altLang="en-US"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三、实验报告提交：</a:t>
            </a:r>
            <a:endParaRPr lang="en-US" altLang="zh-CN"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endParaRPr>
          </a:p>
          <a:p>
            <a:pPr marL="285750" indent="-285750" algn="just">
              <a:lnSpc>
                <a:spcPct val="150000"/>
              </a:lnSpc>
              <a:spcBef>
                <a:spcPct val="20000"/>
              </a:spcBef>
              <a:buFont typeface="Arial" panose="020B0604020202020204" pitchFamily="34" charset="0"/>
              <a:buChar char="•"/>
            </a:pP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1</a:t>
            </a:r>
            <a:r>
              <a:rPr lang="en-US" altLang="zh-CN"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6</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月</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20</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日前以“网络测量课程作业</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第</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X</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小组</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成员</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学号</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成员</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学号</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成员</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学号”的压缩文件形式发送到</a:t>
            </a:r>
            <a:r>
              <a:rPr lang="en-US" altLang="zh-CN"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1084311525</a:t>
            </a:r>
            <a:r>
              <a:rPr lang="en-US" altLang="zh-CN" dirty="0">
                <a:solidFill>
                  <a:schemeClr val="accent2"/>
                </a:solidFill>
                <a:latin typeface="微软雅黑" panose="020B0503020204020204" pitchFamily="34" charset="-122"/>
                <a:ea typeface="微软雅黑" panose="020B0503020204020204" pitchFamily="34" charset="-122"/>
                <a:sym typeface="Arial" panose="02080604020202020204" pitchFamily="34" charset="0"/>
              </a:rPr>
              <a:t>@qq.com</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邮箱，若错过上交时间，本次实验结果成绩为</a:t>
            </a: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0</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，希望大家及时上交。</a:t>
            </a:r>
            <a:endPar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2. </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上交的压缩包中需要有实验报告</a:t>
            </a: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内含实验结果图</a:t>
            </a: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、实验所用</a:t>
            </a:r>
            <a:r>
              <a:rPr lang="en-US" altLang="zh-CN"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pcap</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数据包、实验涉及代码。</a:t>
            </a:r>
            <a:endPar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endParaRPr>
          </a:p>
        </p:txBody>
      </p:sp>
    </p:spTree>
    <p:extLst>
      <p:ext uri="{BB962C8B-B14F-4D97-AF65-F5344CB8AC3E}">
        <p14:creationId xmlns:p14="http://schemas.microsoft.com/office/powerpoint/2010/main" val="16840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框 1"/>
          <p:cNvSpPr txBox="1">
            <a:spLocks noChangeArrowheads="1"/>
          </p:cNvSpPr>
          <p:nvPr/>
        </p:nvSpPr>
        <p:spPr bwMode="auto">
          <a:xfrm>
            <a:off x="1510787" y="1603237"/>
            <a:ext cx="91883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等线" panose="02010600030101010101" pitchFamily="2" charset="-122"/>
                <a:ea typeface="宋体" panose="02010600030101010101" pitchFamily="2" charset="-122"/>
              </a:defRPr>
            </a:lvl1pPr>
            <a:lvl2pPr marL="742950" indent="-285750" defTabSz="684213">
              <a:defRPr>
                <a:solidFill>
                  <a:schemeClr val="tx1"/>
                </a:solidFill>
                <a:latin typeface="等线" panose="02010600030101010101" pitchFamily="2" charset="-122"/>
                <a:ea typeface="宋体" panose="02010600030101010101" pitchFamily="2" charset="-122"/>
              </a:defRPr>
            </a:lvl2pPr>
            <a:lvl3pPr marL="1143000" indent="-228600" defTabSz="684213">
              <a:defRPr>
                <a:solidFill>
                  <a:schemeClr val="tx1"/>
                </a:solidFill>
                <a:latin typeface="等线" panose="02010600030101010101" pitchFamily="2" charset="-122"/>
                <a:ea typeface="宋体" panose="02010600030101010101" pitchFamily="2" charset="-122"/>
              </a:defRPr>
            </a:lvl3pPr>
            <a:lvl4pPr marL="1600200" indent="-228600" defTabSz="684213">
              <a:defRPr>
                <a:solidFill>
                  <a:schemeClr val="tx1"/>
                </a:solidFill>
                <a:latin typeface="等线" panose="02010600030101010101" pitchFamily="2" charset="-122"/>
                <a:ea typeface="宋体" panose="02010600030101010101" pitchFamily="2" charset="-122"/>
              </a:defRPr>
            </a:lvl4pPr>
            <a:lvl5pPr marL="2057400" indent="-228600" defTabSz="684213">
              <a:defRPr>
                <a:solidFill>
                  <a:schemeClr val="tx1"/>
                </a:solidFill>
                <a:latin typeface="等线" panose="02010600030101010101" pitchFamily="2" charset="-122"/>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9pPr>
          </a:lstStyle>
          <a:p>
            <a:pPr algn="ctr"/>
            <a:r>
              <a:rPr lang="zh-CN" altLang="en-US" sz="5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谢谢！</a:t>
            </a:r>
          </a:p>
        </p:txBody>
      </p:sp>
    </p:spTree>
    <p:extLst>
      <p:ext uri="{BB962C8B-B14F-4D97-AF65-F5344CB8AC3E}">
        <p14:creationId xmlns:p14="http://schemas.microsoft.com/office/powerpoint/2010/main" val="385546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分析</a:t>
            </a:r>
            <a:r>
              <a:rPr lang="en-US" altLang="zh-CN"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PCAP</a:t>
            </a:r>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数据的方法</a:t>
            </a:r>
          </a:p>
        </p:txBody>
      </p:sp>
      <p:sp>
        <p:nvSpPr>
          <p:cNvPr id="6" name="文本框 5">
            <a:extLst>
              <a:ext uri="{FF2B5EF4-FFF2-40B4-BE49-F238E27FC236}">
                <a16:creationId xmlns:a16="http://schemas.microsoft.com/office/drawing/2014/main" id="{82C95941-5C79-4992-A6D7-48BF89AFBAC1}"/>
              </a:ext>
            </a:extLst>
          </p:cNvPr>
          <p:cNvSpPr txBox="1"/>
          <p:nvPr/>
        </p:nvSpPr>
        <p:spPr bwMode="auto">
          <a:xfrm>
            <a:off x="588817" y="1456467"/>
            <a:ext cx="1129838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algn="just" fontAlgn="base">
              <a:spcBef>
                <a:spcPct val="20000"/>
              </a:spcBef>
              <a:spcAft>
                <a:spcPct val="0"/>
              </a:spcAft>
            </a:pP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通常使用</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Wireshark</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对存储下来的</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PCAP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包进行手动分析，但是使用程序可以灵活控制分析报文的信息</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p:txBody>
      </p:sp>
      <p:sp>
        <p:nvSpPr>
          <p:cNvPr id="7" name="文本框 6">
            <a:extLst>
              <a:ext uri="{FF2B5EF4-FFF2-40B4-BE49-F238E27FC236}">
                <a16:creationId xmlns:a16="http://schemas.microsoft.com/office/drawing/2014/main" id="{170C3E1C-5928-47A2-92A4-F3BAA439C9C5}"/>
              </a:ext>
            </a:extLst>
          </p:cNvPr>
          <p:cNvSpPr txBox="1"/>
          <p:nvPr/>
        </p:nvSpPr>
        <p:spPr bwMode="auto">
          <a:xfrm>
            <a:off x="996919" y="2433955"/>
            <a:ext cx="5544851" cy="4770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marL="285750" indent="-285750" algn="just">
              <a:spcBef>
                <a:spcPct val="20000"/>
              </a:spcBef>
              <a:buFont typeface="Arial" panose="020B0604020202020204" pitchFamily="34" charset="0"/>
              <a:buChar char="•"/>
            </a:pPr>
            <a:r>
              <a:rPr lang="en-US" altLang="zh-CN" baseline="0" dirty="0">
                <a:solidFill>
                  <a:schemeClr val="accent2"/>
                </a:solidFill>
                <a:latin typeface="微软雅黑" panose="020B0503020204020204" pitchFamily="34" charset="-122"/>
                <a:ea typeface="微软雅黑" panose="020B0503020204020204" pitchFamily="34" charset="-122"/>
                <a:sym typeface="Arial" panose="02080604020202020204" pitchFamily="34" charset="0"/>
              </a:rPr>
              <a:t>python</a:t>
            </a:r>
            <a:r>
              <a:rPr lang="zh-CN" altLang="en-US" baseline="0" dirty="0">
                <a:solidFill>
                  <a:schemeClr val="accent2"/>
                </a:solidFill>
                <a:latin typeface="微软雅黑" panose="020B0503020204020204" pitchFamily="34" charset="-122"/>
                <a:ea typeface="微软雅黑" panose="020B0503020204020204" pitchFamily="34" charset="-122"/>
                <a:sym typeface="Arial" panose="02080604020202020204" pitchFamily="34" charset="0"/>
              </a:rPr>
              <a:t>中的</a:t>
            </a:r>
            <a:r>
              <a:rPr lang="en-US" altLang="zh-CN" baseline="0" dirty="0" err="1">
                <a:solidFill>
                  <a:schemeClr val="accent2"/>
                </a:solidFill>
                <a:latin typeface="微软雅黑" panose="020B0503020204020204" pitchFamily="34" charset="-122"/>
                <a:ea typeface="微软雅黑" panose="020B0503020204020204" pitchFamily="34" charset="-122"/>
                <a:sym typeface="Arial" panose="02080604020202020204" pitchFamily="34" charset="0"/>
              </a:rPr>
              <a:t>dpkt</a:t>
            </a:r>
            <a:r>
              <a:rPr lang="zh-CN" altLang="en-US" baseline="0" dirty="0">
                <a:solidFill>
                  <a:schemeClr val="accent2"/>
                </a:solidFill>
                <a:latin typeface="微软雅黑" panose="020B0503020204020204" pitchFamily="34" charset="-122"/>
                <a:ea typeface="微软雅黑" panose="020B0503020204020204" pitchFamily="34" charset="-122"/>
                <a:sym typeface="Arial" panose="02080604020202020204" pitchFamily="34" charset="0"/>
              </a:rPr>
              <a:t>模块</a:t>
            </a:r>
            <a:endParaRPr lang="en-US" altLang="zh-CN" dirty="0">
              <a:solidFill>
                <a:srgbClr val="44546A"/>
              </a:solidFill>
              <a:latin typeface="微软雅黑" panose="020B0503020204020204" pitchFamily="34" charset="-122"/>
              <a:ea typeface="微软雅黑" panose="020B0503020204020204" pitchFamily="34" charset="-122"/>
            </a:endParaRPr>
          </a:p>
          <a:p>
            <a:pPr marL="285750" indent="-285750" algn="just">
              <a:lnSpc>
                <a:spcPct val="150000"/>
              </a:lnSpc>
              <a:spcBef>
                <a:spcPct val="20000"/>
              </a:spcBef>
              <a:buFont typeface="Arial" panose="020B0604020202020204" pitchFamily="34" charset="0"/>
              <a:buChar char="•"/>
            </a:pPr>
            <a:r>
              <a:rPr lang="zh-CN" altLang="en-US" dirty="0">
                <a:solidFill>
                  <a:srgbClr val="44546A"/>
                </a:solidFill>
                <a:latin typeface="微软雅黑" panose="020B0503020204020204" pitchFamily="34" charset="-122"/>
                <a:ea typeface="微软雅黑" panose="020B0503020204020204" pitchFamily="34" charset="-122"/>
              </a:rPr>
              <a:t>支持多种协议的解析，例如常见的</a:t>
            </a:r>
            <a:r>
              <a:rPr lang="en-US" altLang="zh-CN" dirty="0">
                <a:solidFill>
                  <a:srgbClr val="44546A"/>
                </a:solidFill>
                <a:latin typeface="微软雅黑" panose="020B0503020204020204" pitchFamily="34" charset="-122"/>
                <a:ea typeface="微软雅黑" panose="020B0503020204020204" pitchFamily="34" charset="-122"/>
              </a:rPr>
              <a:t>IP</a:t>
            </a:r>
            <a:r>
              <a:rPr lang="zh-CN" altLang="en-US" dirty="0">
                <a:solidFill>
                  <a:srgbClr val="44546A"/>
                </a:solidFill>
                <a:latin typeface="微软雅黑" panose="020B0503020204020204" pitchFamily="34" charset="-122"/>
                <a:ea typeface="微软雅黑" panose="020B0503020204020204" pitchFamily="34" charset="-122"/>
              </a:rPr>
              <a:t>、</a:t>
            </a:r>
            <a:r>
              <a:rPr lang="en-US" altLang="zh-CN" dirty="0">
                <a:solidFill>
                  <a:srgbClr val="44546A"/>
                </a:solidFill>
                <a:latin typeface="微软雅黑" panose="020B0503020204020204" pitchFamily="34" charset="-122"/>
                <a:ea typeface="微软雅黑" panose="020B0503020204020204" pitchFamily="34" charset="-122"/>
              </a:rPr>
              <a:t>TCP</a:t>
            </a:r>
            <a:r>
              <a:rPr lang="zh-CN" altLang="en-US" dirty="0">
                <a:solidFill>
                  <a:srgbClr val="44546A"/>
                </a:solidFill>
                <a:latin typeface="微软雅黑" panose="020B0503020204020204" pitchFamily="34" charset="-122"/>
                <a:ea typeface="微软雅黑" panose="020B0503020204020204" pitchFamily="34" charset="-122"/>
              </a:rPr>
              <a:t>、</a:t>
            </a:r>
            <a:r>
              <a:rPr lang="en-US" altLang="zh-CN" dirty="0">
                <a:solidFill>
                  <a:srgbClr val="44546A"/>
                </a:solidFill>
                <a:latin typeface="微软雅黑" panose="020B0503020204020204" pitchFamily="34" charset="-122"/>
                <a:ea typeface="微软雅黑" panose="020B0503020204020204" pitchFamily="34" charset="-122"/>
              </a:rPr>
              <a:t>UDP</a:t>
            </a:r>
            <a:r>
              <a:rPr lang="zh-CN" altLang="en-US" dirty="0">
                <a:solidFill>
                  <a:srgbClr val="44546A"/>
                </a:solidFill>
                <a:latin typeface="微软雅黑" panose="020B0503020204020204" pitchFamily="34" charset="-122"/>
                <a:ea typeface="微软雅黑" panose="020B0503020204020204" pitchFamily="34" charset="-122"/>
              </a:rPr>
              <a:t>、</a:t>
            </a:r>
            <a:r>
              <a:rPr lang="en-US" altLang="zh-CN" dirty="0">
                <a:solidFill>
                  <a:srgbClr val="44546A"/>
                </a:solidFill>
                <a:latin typeface="微软雅黑" panose="020B0503020204020204" pitchFamily="34" charset="-122"/>
                <a:ea typeface="微软雅黑" panose="020B0503020204020204" pitchFamily="34" charset="-122"/>
              </a:rPr>
              <a:t>SSL</a:t>
            </a:r>
            <a:r>
              <a:rPr lang="zh-CN" altLang="en-US" dirty="0">
                <a:solidFill>
                  <a:srgbClr val="44546A"/>
                </a:solidFill>
                <a:latin typeface="微软雅黑" panose="020B0503020204020204" pitchFamily="34" charset="-122"/>
                <a:ea typeface="微软雅黑" panose="020B0503020204020204" pitchFamily="34" charset="-122"/>
              </a:rPr>
              <a:t>等。</a:t>
            </a:r>
            <a:endParaRPr lang="en-US" altLang="zh-CN" dirty="0">
              <a:solidFill>
                <a:srgbClr val="44546A"/>
              </a:solidFill>
              <a:latin typeface="微软雅黑" panose="020B0503020204020204" pitchFamily="34" charset="-122"/>
              <a:ea typeface="微软雅黑" panose="020B0503020204020204" pitchFamily="34" charset="-122"/>
            </a:endParaRPr>
          </a:p>
          <a:p>
            <a:pPr marL="285750" indent="-285750" algn="just">
              <a:lnSpc>
                <a:spcPct val="150000"/>
              </a:lnSpc>
              <a:spcBef>
                <a:spcPct val="20000"/>
              </a:spcBef>
              <a:buFont typeface="Arial" panose="020B0604020202020204" pitchFamily="34" charset="0"/>
              <a:buChar char="•"/>
            </a:pPr>
            <a:r>
              <a:rPr kumimoji="0" lang="zh-CN" altLang="en-US"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每种协议均提供单独的类解析存储数据，处理时将原始二进制数据构造为实例化对象，调用相关的</a:t>
            </a:r>
            <a:r>
              <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API</a:t>
            </a:r>
            <a:r>
              <a:rPr kumimoji="0" lang="zh-CN" altLang="en-US"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即可获取各字段的取值</a:t>
            </a:r>
            <a:endPar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r>
              <a:rPr kumimoji="0" lang="en-US" altLang="zh-CN" sz="1800" b="0" i="0" u="none" strike="noStrike" kern="1200" cap="none" spc="0" normalizeH="0" baseline="0" noProof="0" dirty="0" err="1">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dpkt.pcap</a:t>
            </a: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.Reader(</a:t>
            </a:r>
            <a:r>
              <a:rPr lang="en-US" altLang="zh-CN"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fileObject</a:t>
            </a: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p>
          <a:p>
            <a:pPr marL="285750" indent="-285750" algn="just">
              <a:lnSpc>
                <a:spcPct val="150000"/>
              </a:lnSpc>
              <a:spcBef>
                <a:spcPct val="20000"/>
              </a:spcBef>
              <a:buFont typeface="Arial" panose="020B0604020202020204" pitchFamily="34" charset="0"/>
              <a:buChar char="•"/>
            </a:pP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r</a:t>
            </a:r>
            <a:r>
              <a:rPr kumimoji="0" lang="en-US" altLang="zh-CN" sz="1800" b="0" i="0" u="none" strike="noStrike" kern="1200" cap="none" spc="0" normalizeH="0" baseline="0" noProof="0" dirty="0" err="1">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eader</a:t>
            </a: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kumimoji="0" lang="en-US" altLang="zh-CN" sz="1800" b="0" i="0" u="none" strike="noStrike" kern="1200" cap="none" spc="0" normalizeH="0" baseline="0" noProof="0" dirty="0" err="1">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readpkts</a:t>
            </a:r>
            <a:r>
              <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()-&gt;list(timestamp, packet)</a:t>
            </a:r>
          </a:p>
          <a:p>
            <a:pPr marL="285750" indent="-285750" algn="just">
              <a:lnSpc>
                <a:spcPct val="150000"/>
              </a:lnSpc>
              <a:spcBef>
                <a:spcPct val="20000"/>
              </a:spcBef>
              <a:buFont typeface="Arial" panose="020B0604020202020204" pitchFamily="34" charset="0"/>
              <a:buChar char="•"/>
            </a:pPr>
            <a:r>
              <a:rPr kumimoji="0" lang="en-US" altLang="zh-CN" sz="1800" b="0" i="0" u="none" strike="noStrike" kern="1200" cap="none" spc="0" normalizeH="0" baseline="0" noProof="0" dirty="0" err="1">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dpkt.ethernet.Ethernet</a:t>
            </a:r>
            <a:r>
              <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a:t>
            </a:r>
            <a:r>
              <a:rPr kumimoji="0" lang="en-US" altLang="zh-CN" sz="1800" b="0" i="0" u="none" strike="noStrike" kern="1200" cap="none" spc="0" normalizeH="0" baseline="0" noProof="0" dirty="0" err="1">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dpkt.packet</a:t>
            </a:r>
            <a:r>
              <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a:t>
            </a:r>
          </a:p>
          <a:p>
            <a:pPr marL="285750" indent="-285750" algn="just">
              <a:lnSpc>
                <a:spcPct val="150000"/>
              </a:lnSpc>
              <a:spcBef>
                <a:spcPct val="20000"/>
              </a:spcBef>
              <a:buFont typeface="Arial" panose="020B0604020202020204" pitchFamily="34" charset="0"/>
              <a:buChar char="•"/>
            </a:pPr>
            <a:r>
              <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eth.</a:t>
            </a:r>
            <a:r>
              <a:rPr lang="en-US" altLang="zh-CN"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src</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eth.dst</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eth.data</a:t>
            </a:r>
            <a:endPar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endPar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endParaRPr>
          </a:p>
        </p:txBody>
      </p:sp>
      <p:pic>
        <p:nvPicPr>
          <p:cNvPr id="2" name="Picture 1">
            <a:extLst>
              <a:ext uri="{FF2B5EF4-FFF2-40B4-BE49-F238E27FC236}">
                <a16:creationId xmlns:a16="http://schemas.microsoft.com/office/drawing/2014/main" id="{D2573C35-14A8-4E29-9C62-AD57AFB54BC7}"/>
              </a:ext>
            </a:extLst>
          </p:cNvPr>
          <p:cNvPicPr>
            <a:picLocks noChangeAspect="1"/>
          </p:cNvPicPr>
          <p:nvPr/>
        </p:nvPicPr>
        <p:blipFill>
          <a:blip r:embed="rId3"/>
          <a:stretch>
            <a:fillRect/>
          </a:stretch>
        </p:blipFill>
        <p:spPr>
          <a:xfrm>
            <a:off x="6967537" y="2821888"/>
            <a:ext cx="4669375" cy="2771775"/>
          </a:xfrm>
          <a:prstGeom prst="rect">
            <a:avLst/>
          </a:prstGeom>
        </p:spPr>
      </p:pic>
      <p:sp>
        <p:nvSpPr>
          <p:cNvPr id="3" name="Rectangle 2">
            <a:extLst>
              <a:ext uri="{FF2B5EF4-FFF2-40B4-BE49-F238E27FC236}">
                <a16:creationId xmlns:a16="http://schemas.microsoft.com/office/drawing/2014/main" id="{DF9FD51E-F274-4F08-8E12-53F72EB43432}"/>
              </a:ext>
            </a:extLst>
          </p:cNvPr>
          <p:cNvSpPr/>
          <p:nvPr/>
        </p:nvSpPr>
        <p:spPr>
          <a:xfrm>
            <a:off x="7523154" y="5692259"/>
            <a:ext cx="3908442" cy="369332"/>
          </a:xfrm>
          <a:prstGeom prst="rect">
            <a:avLst/>
          </a:prstGeom>
        </p:spPr>
        <p:txBody>
          <a:bodyPr wrap="none">
            <a:spAutoFit/>
          </a:bodyPr>
          <a:lstStyle/>
          <a:p>
            <a:r>
              <a:rPr lang="zh-CN" altLang="en-US" dirty="0"/>
              <a:t>https://dpkt.readthedocs.io/en/latest/</a:t>
            </a:r>
          </a:p>
        </p:txBody>
      </p:sp>
    </p:spTree>
    <p:extLst>
      <p:ext uri="{BB962C8B-B14F-4D97-AF65-F5344CB8AC3E}">
        <p14:creationId xmlns:p14="http://schemas.microsoft.com/office/powerpoint/2010/main" val="279296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分析</a:t>
            </a:r>
            <a:r>
              <a:rPr lang="en-US" altLang="zh-CN"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PCAP</a:t>
            </a:r>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数据的方法</a:t>
            </a:r>
          </a:p>
        </p:txBody>
      </p:sp>
      <p:sp>
        <p:nvSpPr>
          <p:cNvPr id="7" name="文本框 6">
            <a:extLst>
              <a:ext uri="{FF2B5EF4-FFF2-40B4-BE49-F238E27FC236}">
                <a16:creationId xmlns:a16="http://schemas.microsoft.com/office/drawing/2014/main" id="{170C3E1C-5928-47A2-92A4-F3BAA439C9C5}"/>
              </a:ext>
            </a:extLst>
          </p:cNvPr>
          <p:cNvSpPr txBox="1"/>
          <p:nvPr/>
        </p:nvSpPr>
        <p:spPr bwMode="auto">
          <a:xfrm>
            <a:off x="922624" y="1241264"/>
            <a:ext cx="89292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marL="285750" indent="-285750" algn="just">
              <a:spcBef>
                <a:spcPct val="20000"/>
              </a:spcBef>
              <a:buFont typeface="Arial" panose="020B0604020202020204" pitchFamily="34" charset="0"/>
              <a:buChar char="•"/>
            </a:pPr>
            <a:r>
              <a:rPr lang="zh-CN" altLang="en-US" baseline="0" dirty="0">
                <a:solidFill>
                  <a:schemeClr val="accent2"/>
                </a:solidFill>
                <a:latin typeface="微软雅黑" panose="020B0503020204020204" pitchFamily="34" charset="-122"/>
                <a:ea typeface="微软雅黑" panose="020B0503020204020204" pitchFamily="34" charset="-122"/>
                <a:sym typeface="Arial" panose="02080604020202020204" pitchFamily="34" charset="0"/>
              </a:rPr>
              <a:t>自定义类解析</a:t>
            </a:r>
            <a:r>
              <a:rPr lang="en-US" altLang="zh-CN" baseline="0" dirty="0">
                <a:solidFill>
                  <a:schemeClr val="accent2"/>
                </a:solidFill>
                <a:latin typeface="微软雅黑" panose="020B0503020204020204" pitchFamily="34" charset="-122"/>
                <a:ea typeface="微软雅黑" panose="020B0503020204020204" pitchFamily="34" charset="-122"/>
                <a:sym typeface="Arial" panose="02080604020202020204" pitchFamily="34" charset="0"/>
              </a:rPr>
              <a:t>packet</a:t>
            </a:r>
            <a:r>
              <a:rPr lang="zh-CN" altLang="en-US" baseline="0" dirty="0">
                <a:solidFill>
                  <a:schemeClr val="accent2"/>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baseline="0" dirty="0">
                <a:solidFill>
                  <a:schemeClr val="accent2"/>
                </a:solidFill>
                <a:latin typeface="微软雅黑" panose="020B0503020204020204" pitchFamily="34" charset="-122"/>
                <a:ea typeface="微软雅黑" panose="020B0503020204020204" pitchFamily="34" charset="-122"/>
                <a:sym typeface="Arial" panose="02080604020202020204" pitchFamily="34" charset="0"/>
              </a:rPr>
              <a:t>C</a:t>
            </a:r>
            <a:r>
              <a:rPr lang="en-US" altLang="zh-CN" dirty="0">
                <a:solidFill>
                  <a:schemeClr val="accent2"/>
                </a:solidFill>
                <a:latin typeface="微软雅黑" panose="020B0503020204020204" pitchFamily="34" charset="-122"/>
                <a:ea typeface="微软雅黑" panose="020B0503020204020204" pitchFamily="34" charset="-122"/>
                <a:sym typeface="Arial" panose="02080604020202020204" pitchFamily="34" charset="0"/>
              </a:rPr>
              <a:t>/C++</a:t>
            </a:r>
            <a:r>
              <a:rPr lang="zh-CN" altLang="en-US" dirty="0">
                <a:solidFill>
                  <a:schemeClr val="accent2"/>
                </a:solidFill>
                <a:latin typeface="微软雅黑" panose="020B0503020204020204" pitchFamily="34" charset="-122"/>
                <a:ea typeface="微软雅黑" panose="020B0503020204020204" pitchFamily="34" charset="-122"/>
                <a:sym typeface="Arial" panose="02080604020202020204" pitchFamily="34" charset="0"/>
              </a:rPr>
              <a:t>）</a:t>
            </a:r>
            <a:endParaRPr lang="en-US" altLang="zh-CN" dirty="0">
              <a:solidFill>
                <a:schemeClr val="accent2"/>
              </a:solidFill>
              <a:latin typeface="微软雅黑" panose="020B0503020204020204" pitchFamily="34" charset="-122"/>
              <a:ea typeface="微软雅黑" panose="020B0503020204020204" pitchFamily="34" charset="-122"/>
              <a:sym typeface="Arial" panose="02080604020202020204" pitchFamily="34" charset="0"/>
            </a:endParaRPr>
          </a:p>
        </p:txBody>
      </p:sp>
      <p:graphicFrame>
        <p:nvGraphicFramePr>
          <p:cNvPr id="2" name="表格 2">
            <a:extLst>
              <a:ext uri="{FF2B5EF4-FFF2-40B4-BE49-F238E27FC236}">
                <a16:creationId xmlns:a16="http://schemas.microsoft.com/office/drawing/2014/main" id="{0B0C6D65-62EA-C2A6-62F8-62D35C7B635C}"/>
              </a:ext>
            </a:extLst>
          </p:cNvPr>
          <p:cNvGraphicFramePr>
            <a:graphicFrameLocks noGrp="1"/>
          </p:cNvGraphicFramePr>
          <p:nvPr>
            <p:extLst>
              <p:ext uri="{D42A27DB-BD31-4B8C-83A1-F6EECF244321}">
                <p14:modId xmlns:p14="http://schemas.microsoft.com/office/powerpoint/2010/main" val="4137505013"/>
              </p:ext>
            </p:extLst>
          </p:nvPr>
        </p:nvGraphicFramePr>
        <p:xfrm>
          <a:off x="922624" y="1676400"/>
          <a:ext cx="9582816" cy="399480"/>
        </p:xfrm>
        <a:graphic>
          <a:graphicData uri="http://schemas.openxmlformats.org/drawingml/2006/table">
            <a:tbl>
              <a:tblPr firstRow="1" bandRow="1">
                <a:tableStyleId>{5C22544A-7EE6-4342-B048-85BDC9FD1C3A}</a:tableStyleId>
              </a:tblPr>
              <a:tblGrid>
                <a:gridCol w="1595987">
                  <a:extLst>
                    <a:ext uri="{9D8B030D-6E8A-4147-A177-3AD203B41FA5}">
                      <a16:colId xmlns:a16="http://schemas.microsoft.com/office/drawing/2014/main" val="604446966"/>
                    </a:ext>
                  </a:extLst>
                </a:gridCol>
                <a:gridCol w="1951789">
                  <a:extLst>
                    <a:ext uri="{9D8B030D-6E8A-4147-A177-3AD203B41FA5}">
                      <a16:colId xmlns:a16="http://schemas.microsoft.com/office/drawing/2014/main" val="1774223665"/>
                    </a:ext>
                  </a:extLst>
                </a:gridCol>
                <a:gridCol w="1696720">
                  <a:extLst>
                    <a:ext uri="{9D8B030D-6E8A-4147-A177-3AD203B41FA5}">
                      <a16:colId xmlns:a16="http://schemas.microsoft.com/office/drawing/2014/main" val="889455662"/>
                    </a:ext>
                  </a:extLst>
                </a:gridCol>
                <a:gridCol w="1991360">
                  <a:extLst>
                    <a:ext uri="{9D8B030D-6E8A-4147-A177-3AD203B41FA5}">
                      <a16:colId xmlns:a16="http://schemas.microsoft.com/office/drawing/2014/main" val="1643035347"/>
                    </a:ext>
                  </a:extLst>
                </a:gridCol>
                <a:gridCol w="1727200">
                  <a:extLst>
                    <a:ext uri="{9D8B030D-6E8A-4147-A177-3AD203B41FA5}">
                      <a16:colId xmlns:a16="http://schemas.microsoft.com/office/drawing/2014/main" val="2707294219"/>
                    </a:ext>
                  </a:extLst>
                </a:gridCol>
                <a:gridCol w="619760">
                  <a:extLst>
                    <a:ext uri="{9D8B030D-6E8A-4147-A177-3AD203B41FA5}">
                      <a16:colId xmlns:a16="http://schemas.microsoft.com/office/drawing/2014/main" val="703678343"/>
                    </a:ext>
                  </a:extLst>
                </a:gridCol>
              </a:tblGrid>
              <a:tr h="399480">
                <a:tc>
                  <a:txBody>
                    <a:bodyPr/>
                    <a:lstStyle/>
                    <a:p>
                      <a:r>
                        <a:rPr lang="en-US" altLang="zh-CN" dirty="0" err="1"/>
                        <a:t>Pcap</a:t>
                      </a:r>
                      <a:r>
                        <a:rPr lang="en-US" altLang="zh-CN" dirty="0"/>
                        <a:t> Header</a:t>
                      </a:r>
                      <a:endParaRPr lang="zh-CN" altLang="en-US" dirty="0"/>
                    </a:p>
                  </a:txBody>
                  <a:tcPr/>
                </a:tc>
                <a:tc>
                  <a:txBody>
                    <a:bodyPr/>
                    <a:lstStyle/>
                    <a:p>
                      <a:r>
                        <a:rPr lang="en-US" altLang="zh-CN" dirty="0"/>
                        <a:t>Packet Header_1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Packet Data_1</a:t>
                      </a:r>
                      <a:endParaRPr lang="zh-CN" altLang="en-US" dirty="0"/>
                    </a:p>
                  </a:txBody>
                  <a:tcPr/>
                </a:tc>
                <a:tc>
                  <a:txBody>
                    <a:bodyPr/>
                    <a:lstStyle/>
                    <a:p>
                      <a:r>
                        <a:rPr lang="en-US" altLang="zh-CN" dirty="0"/>
                        <a:t>Packet Header_2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Packet Data_2</a:t>
                      </a:r>
                      <a:endParaRPr lang="zh-CN" altLang="en-US" dirty="0"/>
                    </a:p>
                  </a:txBody>
                  <a:tcPr/>
                </a:tc>
                <a:tc>
                  <a:txBody>
                    <a:bodyPr/>
                    <a:lstStyle/>
                    <a:p>
                      <a:r>
                        <a:rPr lang="en-US" altLang="zh-CN" dirty="0"/>
                        <a:t>… …</a:t>
                      </a:r>
                      <a:endParaRPr lang="zh-CN" altLang="en-US" dirty="0"/>
                    </a:p>
                  </a:txBody>
                  <a:tcPr/>
                </a:tc>
                <a:extLst>
                  <a:ext uri="{0D108BD9-81ED-4DB2-BD59-A6C34878D82A}">
                    <a16:rowId xmlns:a16="http://schemas.microsoft.com/office/drawing/2014/main" val="3682250354"/>
                  </a:ext>
                </a:extLst>
              </a:tr>
            </a:tbl>
          </a:graphicData>
        </a:graphic>
      </p:graphicFrame>
      <p:sp>
        <p:nvSpPr>
          <p:cNvPr id="8" name="文本框 7">
            <a:extLst>
              <a:ext uri="{FF2B5EF4-FFF2-40B4-BE49-F238E27FC236}">
                <a16:creationId xmlns:a16="http://schemas.microsoft.com/office/drawing/2014/main" id="{8C44FB5B-CC17-EFE0-DDF9-C50CBEA1F792}"/>
              </a:ext>
            </a:extLst>
          </p:cNvPr>
          <p:cNvSpPr txBox="1"/>
          <p:nvPr/>
        </p:nvSpPr>
        <p:spPr bwMode="auto">
          <a:xfrm>
            <a:off x="996919" y="2433955"/>
            <a:ext cx="5525801" cy="349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marL="285750" indent="-285750" algn="just">
              <a:lnSpc>
                <a:spcPct val="150000"/>
              </a:lnSpc>
              <a:spcBef>
                <a:spcPct val="20000"/>
              </a:spcBef>
              <a:buFont typeface="Arial" panose="020B0604020202020204" pitchFamily="34" charset="0"/>
              <a:buChar char="•"/>
            </a:pPr>
            <a:r>
              <a:rPr lang="en-US" altLang="zh-CN" dirty="0" err="1">
                <a:solidFill>
                  <a:srgbClr val="44546A"/>
                </a:solidFill>
                <a:latin typeface="微软雅黑" panose="020B0503020204020204" pitchFamily="34" charset="-122"/>
                <a:ea typeface="微软雅黑" panose="020B0503020204020204" pitchFamily="34" charset="-122"/>
              </a:rPr>
              <a:t>Pcap</a:t>
            </a:r>
            <a:r>
              <a:rPr lang="en-US" altLang="zh-CN" dirty="0">
                <a:solidFill>
                  <a:srgbClr val="44546A"/>
                </a:solidFill>
                <a:latin typeface="微软雅黑" panose="020B0503020204020204" pitchFamily="34" charset="-122"/>
                <a:ea typeface="微软雅黑" panose="020B0503020204020204" pitchFamily="34" charset="-122"/>
              </a:rPr>
              <a:t> Header</a:t>
            </a:r>
            <a:r>
              <a:rPr lang="zh-CN" altLang="en-US" dirty="0">
                <a:solidFill>
                  <a:srgbClr val="44546A"/>
                </a:solidFill>
                <a:latin typeface="微软雅黑" panose="020B0503020204020204" pitchFamily="34" charset="-122"/>
                <a:ea typeface="微软雅黑" panose="020B0503020204020204" pitchFamily="34" charset="-122"/>
              </a:rPr>
              <a:t>：固定长度</a:t>
            </a:r>
            <a:r>
              <a:rPr lang="en-US" altLang="zh-CN" dirty="0">
                <a:solidFill>
                  <a:srgbClr val="44546A"/>
                </a:solidFill>
                <a:latin typeface="微软雅黑" panose="020B0503020204020204" pitchFamily="34" charset="-122"/>
                <a:ea typeface="微软雅黑" panose="020B0503020204020204" pitchFamily="34" charset="-122"/>
              </a:rPr>
              <a:t>24</a:t>
            </a:r>
            <a:r>
              <a:rPr lang="zh-CN" altLang="en-US" dirty="0">
                <a:solidFill>
                  <a:srgbClr val="44546A"/>
                </a:solidFill>
                <a:latin typeface="微软雅黑" panose="020B0503020204020204" pitchFamily="34" charset="-122"/>
                <a:ea typeface="微软雅黑" panose="020B0503020204020204" pitchFamily="34" charset="-122"/>
              </a:rPr>
              <a:t>字节，共七个字段，包括版本信息、时区、最大存储长度等信息</a:t>
            </a:r>
            <a:endParaRPr lang="en-US" altLang="zh-CN" dirty="0">
              <a:solidFill>
                <a:srgbClr val="44546A"/>
              </a:solidFill>
              <a:latin typeface="微软雅黑" panose="020B0503020204020204" pitchFamily="34" charset="-122"/>
              <a:ea typeface="微软雅黑" panose="020B0503020204020204" pitchFamily="34" charset="-122"/>
            </a:endParaRPr>
          </a:p>
          <a:p>
            <a:pPr marL="285750" indent="-285750" algn="just">
              <a:lnSpc>
                <a:spcPct val="150000"/>
              </a:lnSpc>
              <a:spcBef>
                <a:spcPct val="20000"/>
              </a:spcBef>
              <a:buFont typeface="Arial" panose="020B0604020202020204" pitchFamily="34" charset="0"/>
              <a:buChar char="•"/>
            </a:pPr>
            <a:endParaRPr lang="en-US" altLang="zh-CN" dirty="0">
              <a:solidFill>
                <a:srgbClr val="44546A"/>
              </a:solidFill>
              <a:latin typeface="微软雅黑" panose="020B0503020204020204" pitchFamily="34" charset="-122"/>
              <a:ea typeface="微软雅黑" panose="020B0503020204020204" pitchFamily="34" charset="-122"/>
            </a:endParaRPr>
          </a:p>
          <a:p>
            <a:pPr marL="285750" indent="-285750" algn="just">
              <a:lnSpc>
                <a:spcPct val="150000"/>
              </a:lnSpc>
              <a:spcBef>
                <a:spcPct val="20000"/>
              </a:spcBef>
              <a:buFont typeface="Arial" panose="020B0604020202020204" pitchFamily="34" charset="0"/>
              <a:buChar char="•"/>
            </a:pPr>
            <a:r>
              <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Packet Header</a:t>
            </a:r>
            <a:r>
              <a:rPr kumimoji="0" lang="zh-CN" altLang="en-US"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：固定长度</a:t>
            </a:r>
            <a:r>
              <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16</a:t>
            </a:r>
            <a:r>
              <a:rPr kumimoji="0" lang="zh-CN" altLang="en-US"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字节，包括四个字段：时间戳（</a:t>
            </a:r>
            <a:r>
              <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8B</a:t>
            </a:r>
            <a:r>
              <a:rPr kumimoji="0" lang="zh-CN" altLang="en-US"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）、当前数据包长度（</a:t>
            </a:r>
            <a:r>
              <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4B</a:t>
            </a:r>
            <a:r>
              <a:rPr kumimoji="0" lang="zh-CN" altLang="en-US"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）、实际数据包长度（</a:t>
            </a:r>
            <a:r>
              <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4B</a:t>
            </a:r>
            <a:r>
              <a:rPr kumimoji="0" lang="zh-CN" altLang="en-US"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a:t>
            </a:r>
            <a:endPar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endPar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r>
              <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Packet Data</a:t>
            </a:r>
            <a:r>
              <a:rPr kumimoji="0" lang="zh-CN" altLang="en-US"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rPr>
              <a:t>：</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链路层的数据帧</a:t>
            </a:r>
            <a:endParaRPr kumimoji="0" lang="en-US" altLang="zh-CN" sz="18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sym typeface="Arial" panose="02080604020202020204" pitchFamily="34" charset="0"/>
            </a:endParaRPr>
          </a:p>
        </p:txBody>
      </p:sp>
      <p:sp>
        <p:nvSpPr>
          <p:cNvPr id="4" name="文本框 3">
            <a:extLst>
              <a:ext uri="{FF2B5EF4-FFF2-40B4-BE49-F238E27FC236}">
                <a16:creationId xmlns:a16="http://schemas.microsoft.com/office/drawing/2014/main" id="{2EDF20CB-E16C-44A9-D403-2E3E79D76839}"/>
              </a:ext>
            </a:extLst>
          </p:cNvPr>
          <p:cNvSpPr txBox="1"/>
          <p:nvPr/>
        </p:nvSpPr>
        <p:spPr>
          <a:xfrm>
            <a:off x="5638800" y="2971800"/>
            <a:ext cx="914400" cy="914400"/>
          </a:xfrm>
          <a:prstGeom prst="rect">
            <a:avLst/>
          </a:prstGeom>
          <a:no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2EB3AC57-6B0A-1B63-D3A3-594D464106FF}"/>
              </a:ext>
            </a:extLst>
          </p:cNvPr>
          <p:cNvSpPr txBox="1"/>
          <p:nvPr/>
        </p:nvSpPr>
        <p:spPr>
          <a:xfrm>
            <a:off x="5638800" y="2971800"/>
            <a:ext cx="914400" cy="914400"/>
          </a:xfrm>
          <a:prstGeom prst="rect">
            <a:avLst/>
          </a:prstGeom>
          <a:noFill/>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707FDE3E-2D2C-75C2-6A83-EA1B4FF15145}"/>
              </a:ext>
            </a:extLst>
          </p:cNvPr>
          <p:cNvSpPr txBox="1"/>
          <p:nvPr/>
        </p:nvSpPr>
        <p:spPr>
          <a:xfrm>
            <a:off x="6929120" y="2557845"/>
            <a:ext cx="4500880" cy="1447800"/>
          </a:xfrm>
          <a:prstGeom prst="rect">
            <a:avLst/>
          </a:prstGeom>
          <a:noFill/>
        </p:spPr>
        <p:txBody>
          <a:bodyPr wrap="square" rtlCol="0">
            <a:spAutoFit/>
          </a:bodyPr>
          <a:lstStyle/>
          <a:p>
            <a:endParaRPr lang="zh-CN" altLang="en-US" dirty="0"/>
          </a:p>
        </p:txBody>
      </p:sp>
      <p:pic>
        <p:nvPicPr>
          <p:cNvPr id="11" name="图片 10">
            <a:extLst>
              <a:ext uri="{FF2B5EF4-FFF2-40B4-BE49-F238E27FC236}">
                <a16:creationId xmlns:a16="http://schemas.microsoft.com/office/drawing/2014/main" id="{BD58E436-37D6-DB02-6B4C-6746557BF7C8}"/>
              </a:ext>
            </a:extLst>
          </p:cNvPr>
          <p:cNvPicPr>
            <a:picLocks noChangeAspect="1"/>
          </p:cNvPicPr>
          <p:nvPr/>
        </p:nvPicPr>
        <p:blipFill rotWithShape="1">
          <a:blip r:embed="rId3">
            <a:extLst>
              <a:ext uri="{28A0092B-C50C-407E-A947-70E740481C1C}">
                <a14:useLocalDpi xmlns:a14="http://schemas.microsoft.com/office/drawing/2010/main" val="0"/>
              </a:ext>
            </a:extLst>
          </a:blip>
          <a:srcRect t="3953" r="20297" b="36156"/>
          <a:stretch/>
        </p:blipFill>
        <p:spPr>
          <a:xfrm>
            <a:off x="6898640" y="2433955"/>
            <a:ext cx="4245438" cy="4107245"/>
          </a:xfrm>
          <a:prstGeom prst="rect">
            <a:avLst/>
          </a:prstGeom>
        </p:spPr>
      </p:pic>
    </p:spTree>
    <p:extLst>
      <p:ext uri="{BB962C8B-B14F-4D97-AF65-F5344CB8AC3E}">
        <p14:creationId xmlns:p14="http://schemas.microsoft.com/office/powerpoint/2010/main" val="390788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实验要求</a:t>
            </a:r>
          </a:p>
        </p:txBody>
      </p:sp>
      <p:sp>
        <p:nvSpPr>
          <p:cNvPr id="6" name="文本框 5">
            <a:extLst>
              <a:ext uri="{FF2B5EF4-FFF2-40B4-BE49-F238E27FC236}">
                <a16:creationId xmlns:a16="http://schemas.microsoft.com/office/drawing/2014/main" id="{82C95941-5C79-4992-A6D7-48BF89AFBAC1}"/>
              </a:ext>
            </a:extLst>
          </p:cNvPr>
          <p:cNvSpPr txBox="1"/>
          <p:nvPr/>
        </p:nvSpPr>
        <p:spPr bwMode="auto">
          <a:xfrm>
            <a:off x="588817" y="1456467"/>
            <a:ext cx="112983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algn="just" fontAlgn="base">
              <a:spcBef>
                <a:spcPct val="20000"/>
              </a:spcBef>
              <a:spcAft>
                <a:spcPct val="0"/>
              </a:spcAft>
            </a:pP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每个小组三人合作，在学院平台上进行实验：</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p:txBody>
      </p:sp>
      <p:sp>
        <p:nvSpPr>
          <p:cNvPr id="7" name="文本框 6">
            <a:extLst>
              <a:ext uri="{FF2B5EF4-FFF2-40B4-BE49-F238E27FC236}">
                <a16:creationId xmlns:a16="http://schemas.microsoft.com/office/drawing/2014/main" id="{170C3E1C-5928-47A2-92A4-F3BAA439C9C5}"/>
              </a:ext>
            </a:extLst>
          </p:cNvPr>
          <p:cNvSpPr txBox="1"/>
          <p:nvPr/>
        </p:nvSpPr>
        <p:spPr bwMode="auto">
          <a:xfrm>
            <a:off x="1047099" y="2127105"/>
            <a:ext cx="10097801" cy="33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marL="285750" indent="-285750" algn="just">
              <a:lnSpc>
                <a:spcPct val="150000"/>
              </a:lnSpc>
              <a:spcBef>
                <a:spcPct val="20000"/>
              </a:spcBef>
              <a:buFont typeface="Arial" panose="020B0604020202020204" pitchFamily="34" charset="0"/>
              <a:buChar char="•"/>
            </a:pP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1.</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本次实验提供部分代码和</a:t>
            </a: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PCAP</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数据包，需要同学在此基础上补充并完成实验。</a:t>
            </a:r>
            <a:endPar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endPar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spcBef>
                <a:spcPct val="20000"/>
              </a:spcBef>
              <a:buFont typeface="Arial" panose="020B0604020202020204" pitchFamily="34" charset="0"/>
              <a:buChar char="•"/>
            </a:pPr>
            <a:r>
              <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2.</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使用上述任一方法或者其他方法在学院平台</a:t>
            </a:r>
            <a:r>
              <a:rPr lang="en-US" altLang="zh-CN"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linux</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系统中实现组流功能。</a:t>
            </a:r>
            <a:endPar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spcBef>
                <a:spcPct val="20000"/>
              </a:spcBef>
              <a:buFont typeface="Arial" panose="020B0604020202020204" pitchFamily="34" charset="0"/>
              <a:buChar char="•"/>
            </a:pPr>
            <a:endParaRPr lang="en-US" altLang="zh-CN"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marL="285750" indent="-285750" algn="just">
              <a:lnSpc>
                <a:spcPct val="150000"/>
              </a:lnSpc>
              <a:spcBef>
                <a:spcPct val="20000"/>
              </a:spcBef>
              <a:buFont typeface="Arial" panose="020B0604020202020204" pitchFamily="34" charset="0"/>
              <a:buChar char="•"/>
            </a:pP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统计分析流特征</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endParaRPr>
          </a:p>
          <a:p>
            <a:pPr marL="742950" lvl="1" indent="-285750" algn="just">
              <a:lnSpc>
                <a:spcPct val="150000"/>
              </a:lnSpc>
              <a:spcBef>
                <a:spcPct val="20000"/>
              </a:spcBef>
              <a:buFont typeface="Arial" panose="020B0604020202020204" pitchFamily="34" charset="0"/>
              <a:buChar char="•"/>
            </a:pP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）流的总数 </a:t>
            </a:r>
            <a:endPar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endParaRPr>
          </a:p>
          <a:p>
            <a:pPr marL="742950" lvl="1" indent="-285750" algn="just">
              <a:lnSpc>
                <a:spcPct val="150000"/>
              </a:lnSpc>
              <a:spcBef>
                <a:spcPct val="20000"/>
              </a:spcBef>
              <a:buFont typeface="Arial" panose="020B0604020202020204" pitchFamily="34" charset="0"/>
              <a:buChar char="•"/>
            </a:pP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）流长度 </a:t>
            </a:r>
            <a:endPar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endParaRPr>
          </a:p>
          <a:p>
            <a:pPr marL="742950" lvl="1" indent="-285750" algn="just">
              <a:lnSpc>
                <a:spcPct val="150000"/>
              </a:lnSpc>
              <a:spcBef>
                <a:spcPct val="20000"/>
              </a:spcBef>
              <a:buFont typeface="Arial" panose="020B0604020202020204" pitchFamily="34" charset="0"/>
              <a:buChar char="•"/>
            </a:pP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）正确输出流五元组信息以及源</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mac</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地址、目的</a:t>
            </a:r>
            <a:r>
              <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mac</a:t>
            </a:r>
            <a:r>
              <a:rPr lang="zh-CN" altLang="en-US" dirty="0">
                <a:solidFill>
                  <a:srgbClr val="44546A"/>
                </a:solidFill>
                <a:latin typeface="微软雅黑" panose="020B0503020204020204" pitchFamily="34" charset="-122"/>
                <a:ea typeface="微软雅黑" panose="020B0503020204020204" pitchFamily="34" charset="-122"/>
                <a:sym typeface="Wingdings" panose="05000000000000000000" pitchFamily="2" charset="2"/>
              </a:rPr>
              <a:t>地址。</a:t>
            </a:r>
            <a:endParaRPr lang="en-US" altLang="zh-CN" dirty="0">
              <a:solidFill>
                <a:srgbClr val="44546A"/>
              </a:solidFill>
              <a:latin typeface="微软雅黑" panose="020B0503020204020204" pitchFamily="34" charset="-122"/>
              <a:ea typeface="微软雅黑" panose="020B0503020204020204" pitchFamily="34" charset="-122"/>
              <a:sym typeface="Wingdings" panose="05000000000000000000" pitchFamily="2" charset="2"/>
            </a:endParaRPr>
          </a:p>
        </p:txBody>
      </p:sp>
    </p:spTree>
    <p:extLst>
      <p:ext uri="{BB962C8B-B14F-4D97-AF65-F5344CB8AC3E}">
        <p14:creationId xmlns:p14="http://schemas.microsoft.com/office/powerpoint/2010/main" val="98215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922" y="1637843"/>
            <a:ext cx="10515600" cy="1896467"/>
          </a:xfrm>
        </p:spPr>
        <p:txBody>
          <a:bodyPr/>
          <a:lstStyle/>
          <a:p>
            <a:pPr marL="87313" lvl="0" algn="ctr" eaLnBrk="1" hangingPunct="1"/>
            <a:r>
              <a:rPr lang="zh-CN" altLang="en-US" dirty="0">
                <a:latin typeface="Arial" panose="020B0604020202020204" pitchFamily="34" charset="0"/>
                <a:cs typeface="Arial" panose="020B0604020202020204" pitchFamily="34" charset="0"/>
              </a:rPr>
              <a:t>实验二：</a:t>
            </a:r>
            <a:r>
              <a:rPr lang="en-US" altLang="zh-CN" dirty="0">
                <a:latin typeface="Arial" panose="020B0604020202020204" pitchFamily="34" charset="0"/>
                <a:cs typeface="Arial" panose="020B0604020202020204" pitchFamily="34" charset="0"/>
              </a:rPr>
              <a:t>Scapy</a:t>
            </a:r>
            <a:r>
              <a:rPr lang="zh-CN" altLang="en-US" dirty="0">
                <a:latin typeface="Arial" panose="020B0604020202020204" pitchFamily="34" charset="0"/>
                <a:cs typeface="Arial" panose="020B0604020202020204" pitchFamily="34" charset="0"/>
              </a:rPr>
              <a:t>应用</a:t>
            </a:r>
            <a:br>
              <a:rPr lang="en-US" altLang="zh-CN" dirty="0">
                <a:latin typeface="Arial" panose="020B0604020202020204" pitchFamily="34" charset="0"/>
                <a:cs typeface="Arial" panose="020B0604020202020204" pitchFamily="34" charset="0"/>
              </a:rPr>
            </a:br>
            <a:endParaRPr lang="zh-CN" altLang="en-US" dirty="0"/>
          </a:p>
        </p:txBody>
      </p:sp>
      <p:sp>
        <p:nvSpPr>
          <p:cNvPr id="3" name="日期占位符 2"/>
          <p:cNvSpPr>
            <a:spLocks noGrp="1"/>
          </p:cNvSpPr>
          <p:nvPr>
            <p:ph type="dt" sz="half" idx="2"/>
          </p:nvPr>
        </p:nvSpPr>
        <p:spPr/>
        <p:txBody>
          <a:bodyPr/>
          <a:lstStyle/>
          <a:p>
            <a:fld id="{9F3460FC-265D-46F9-8BA6-731C54E85D5C}" type="datetime2">
              <a:rPr lang="zh-CN" altLang="en-US" smtClean="0"/>
              <a:t>2022年5月29日</a:t>
            </a:fld>
            <a:endParaRPr lang="zh-CN" altLang="en-US" dirty="0"/>
          </a:p>
        </p:txBody>
      </p:sp>
    </p:spTree>
    <p:extLst>
      <p:ext uri="{BB962C8B-B14F-4D97-AF65-F5344CB8AC3E}">
        <p14:creationId xmlns:p14="http://schemas.microsoft.com/office/powerpoint/2010/main" val="54893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en-US" altLang="zh-CN"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Scapy</a:t>
            </a:r>
            <a:endPar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文本框 5">
            <a:extLst>
              <a:ext uri="{FF2B5EF4-FFF2-40B4-BE49-F238E27FC236}">
                <a16:creationId xmlns:a16="http://schemas.microsoft.com/office/drawing/2014/main" id="{82C95941-5C79-4992-A6D7-48BF89AFBAC1}"/>
              </a:ext>
            </a:extLst>
          </p:cNvPr>
          <p:cNvSpPr txBox="1"/>
          <p:nvPr/>
        </p:nvSpPr>
        <p:spPr bwMode="auto">
          <a:xfrm>
            <a:off x="588817" y="1456467"/>
            <a:ext cx="5283663" cy="492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indent="720000" algn="just" fontAlgn="base">
              <a:lnSpc>
                <a:spcPct val="150000"/>
              </a:lnSpc>
              <a:spcBef>
                <a:spcPct val="20000"/>
              </a:spcBef>
              <a:spcAft>
                <a:spcPct val="0"/>
              </a:spcAft>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Scapy</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是一个功能强大的交互式数据包操作程序。它能够伪造或解码大量协议的数据包，通过线路发送、捕获，匹配请求和回复等。</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Scapy</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可以轻松处理大多数经典任务，如扫描，跟踪路由，探测，单元测试，攻击或网络发现。它可以取代</a:t>
            </a:r>
            <a:r>
              <a:rPr lang="en-US" altLang="zh-CN" sz="2400"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hping</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sz="2400"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arpspoof</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sz="2400"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arp-sk</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sz="2400"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arping</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p0f</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甚至是</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Nmap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a:t>
            </a:r>
            <a:r>
              <a:rPr lang="en-US" altLang="zh-CN" sz="2400"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tcpdump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和</a:t>
            </a:r>
            <a:r>
              <a:rPr lang="en-US" altLang="zh-CN" sz="2400"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tshark</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的某些部分。</a:t>
            </a:r>
          </a:p>
        </p:txBody>
      </p:sp>
      <p:pic>
        <p:nvPicPr>
          <p:cNvPr id="5" name="图片 4">
            <a:extLst>
              <a:ext uri="{FF2B5EF4-FFF2-40B4-BE49-F238E27FC236}">
                <a16:creationId xmlns:a16="http://schemas.microsoft.com/office/drawing/2014/main" id="{BD949215-AF99-D773-E937-7362B3030880}"/>
              </a:ext>
            </a:extLst>
          </p:cNvPr>
          <p:cNvPicPr>
            <a:picLocks noChangeAspect="1"/>
          </p:cNvPicPr>
          <p:nvPr/>
        </p:nvPicPr>
        <p:blipFill>
          <a:blip r:embed="rId3"/>
          <a:stretch>
            <a:fillRect/>
          </a:stretch>
        </p:blipFill>
        <p:spPr>
          <a:xfrm>
            <a:off x="6096000" y="1598707"/>
            <a:ext cx="5577840" cy="3342583"/>
          </a:xfrm>
          <a:prstGeom prst="rect">
            <a:avLst/>
          </a:prstGeom>
        </p:spPr>
      </p:pic>
      <p:sp>
        <p:nvSpPr>
          <p:cNvPr id="9" name="文本框 8">
            <a:extLst>
              <a:ext uri="{FF2B5EF4-FFF2-40B4-BE49-F238E27FC236}">
                <a16:creationId xmlns:a16="http://schemas.microsoft.com/office/drawing/2014/main" id="{909F3F3A-846E-0757-7B24-0DD0141FF0EC}"/>
              </a:ext>
            </a:extLst>
          </p:cNvPr>
          <p:cNvSpPr txBox="1"/>
          <p:nvPr/>
        </p:nvSpPr>
        <p:spPr>
          <a:xfrm>
            <a:off x="7579360" y="5255706"/>
            <a:ext cx="2286000" cy="590033"/>
          </a:xfrm>
          <a:prstGeom prst="rect">
            <a:avLst/>
          </a:prstGeom>
          <a:noFill/>
        </p:spPr>
        <p:txBody>
          <a:bodyPr wrap="square" rtlCol="0">
            <a:spAutoFit/>
          </a:bodyPr>
          <a:lstStyle/>
          <a:p>
            <a:pPr>
              <a:lnSpc>
                <a:spcPct val="150000"/>
              </a:lnSpc>
            </a:pPr>
            <a:r>
              <a:rPr lang="en-US" altLang="zh-CN" sz="2400" dirty="0"/>
              <a:t>pip install </a:t>
            </a:r>
            <a:r>
              <a:rPr lang="en-US" altLang="zh-CN" sz="2400" dirty="0" err="1"/>
              <a:t>scapy</a:t>
            </a:r>
            <a:r>
              <a:rPr lang="en-US" altLang="zh-CN" sz="2400" dirty="0"/>
              <a:t> </a:t>
            </a:r>
          </a:p>
        </p:txBody>
      </p:sp>
    </p:spTree>
    <p:extLst>
      <p:ext uri="{BB962C8B-B14F-4D97-AF65-F5344CB8AC3E}">
        <p14:creationId xmlns:p14="http://schemas.microsoft.com/office/powerpoint/2010/main" val="170466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en-US" altLang="zh-CN"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Scapy</a:t>
            </a:r>
            <a:endPar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文本框 5">
            <a:extLst>
              <a:ext uri="{FF2B5EF4-FFF2-40B4-BE49-F238E27FC236}">
                <a16:creationId xmlns:a16="http://schemas.microsoft.com/office/drawing/2014/main" id="{82C95941-5C79-4992-A6D7-48BF89AFBAC1}"/>
              </a:ext>
            </a:extLst>
          </p:cNvPr>
          <p:cNvSpPr txBox="1"/>
          <p:nvPr/>
        </p:nvSpPr>
        <p:spPr bwMode="auto">
          <a:xfrm>
            <a:off x="446235" y="1389390"/>
            <a:ext cx="5283663" cy="325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indent="720000" algn="just" fontAlgn="base">
              <a:lnSpc>
                <a:spcPct val="150000"/>
              </a:lnSpc>
              <a:spcBef>
                <a:spcPct val="20000"/>
              </a:spcBef>
              <a:spcAft>
                <a:spcPct val="0"/>
              </a:spcAft>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Scapy</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封装了各种协议的底层数据结构实现，使得用户构建报文就像填写表格一样简单，在</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C</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语言中，描述一个报文可能平均要用</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60</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行代码。使用</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Scapy</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，发送的报文可能仅需一行代码描述再加一行打印结果的代码</a:t>
            </a:r>
          </a:p>
        </p:txBody>
      </p:sp>
      <p:sp>
        <p:nvSpPr>
          <p:cNvPr id="9" name="文本框 8">
            <a:extLst>
              <a:ext uri="{FF2B5EF4-FFF2-40B4-BE49-F238E27FC236}">
                <a16:creationId xmlns:a16="http://schemas.microsoft.com/office/drawing/2014/main" id="{909F3F3A-846E-0757-7B24-0DD0141FF0EC}"/>
              </a:ext>
            </a:extLst>
          </p:cNvPr>
          <p:cNvSpPr txBox="1"/>
          <p:nvPr/>
        </p:nvSpPr>
        <p:spPr>
          <a:xfrm>
            <a:off x="7193280" y="5167375"/>
            <a:ext cx="3931920" cy="583814"/>
          </a:xfrm>
          <a:prstGeom prst="rect">
            <a:avLst/>
          </a:prstGeom>
          <a:noFill/>
        </p:spPr>
        <p:txBody>
          <a:bodyPr wrap="square" rtlCol="0" anchor="ctr">
            <a:spAutoFit/>
          </a:bodyPr>
          <a:lstStyle/>
          <a:p>
            <a:pPr>
              <a:lnSpc>
                <a:spcPct val="150000"/>
              </a:lnSpc>
            </a:pPr>
            <a:r>
              <a:rPr lang="en-US" altLang="zh-CN" sz="2400" dirty="0"/>
              <a:t>IP</a:t>
            </a:r>
            <a:r>
              <a:rPr lang="zh-CN" altLang="en-US" sz="2400" dirty="0"/>
              <a:t>数据包的结构及其缺省值</a:t>
            </a:r>
            <a:endParaRPr lang="en-US" altLang="zh-CN" sz="2400" dirty="0"/>
          </a:p>
        </p:txBody>
      </p:sp>
      <p:pic>
        <p:nvPicPr>
          <p:cNvPr id="7" name="图片 6">
            <a:extLst>
              <a:ext uri="{FF2B5EF4-FFF2-40B4-BE49-F238E27FC236}">
                <a16:creationId xmlns:a16="http://schemas.microsoft.com/office/drawing/2014/main" id="{4DCDF477-A0B3-061B-9149-4219B92A3EA7}"/>
              </a:ext>
            </a:extLst>
          </p:cNvPr>
          <p:cNvPicPr>
            <a:picLocks noChangeAspect="1"/>
          </p:cNvPicPr>
          <p:nvPr/>
        </p:nvPicPr>
        <p:blipFill>
          <a:blip r:embed="rId3"/>
          <a:stretch>
            <a:fillRect/>
          </a:stretch>
        </p:blipFill>
        <p:spPr>
          <a:xfrm>
            <a:off x="6096000" y="1553627"/>
            <a:ext cx="5805077" cy="3433989"/>
          </a:xfrm>
          <a:prstGeom prst="rect">
            <a:avLst/>
          </a:prstGeom>
        </p:spPr>
      </p:pic>
    </p:spTree>
    <p:extLst>
      <p:ext uri="{BB962C8B-B14F-4D97-AF65-F5344CB8AC3E}">
        <p14:creationId xmlns:p14="http://schemas.microsoft.com/office/powerpoint/2010/main" val="405477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82285686-3FD7-4FC4-B3B5-E6679391F024}"/>
              </a:ext>
            </a:extLst>
          </p:cNvPr>
          <p:cNvSpPr/>
          <p:nvPr/>
        </p:nvSpPr>
        <p:spPr>
          <a:xfrm>
            <a:off x="446235" y="237056"/>
            <a:ext cx="7237548" cy="646331"/>
          </a:xfrm>
          <a:prstGeom prst="rect">
            <a:avLst/>
          </a:prstGeom>
        </p:spPr>
        <p:txBody>
          <a:bodyPr wrap="square">
            <a:spAutoFit/>
          </a:bodyPr>
          <a:lstStyle/>
          <a:p>
            <a:pPr marL="87313" lvl="0" eaLnBrk="1" hangingPunct="1"/>
            <a:r>
              <a:rPr lang="zh-CN" altLang="en-US" sz="3600" b="1" dirty="0">
                <a:solidFill>
                  <a:srgbClr val="44546A"/>
                </a:solidFill>
                <a:latin typeface="Arial" panose="020B0604020202020204" pitchFamily="34" charset="0"/>
                <a:ea typeface="微软雅黑" panose="020B0503020204020204" pitchFamily="34" charset="-122"/>
                <a:cs typeface="Arial" panose="020B0604020202020204" pitchFamily="34" charset="0"/>
              </a:rPr>
              <a:t>应用分析</a:t>
            </a:r>
          </a:p>
        </p:txBody>
      </p:sp>
      <p:sp>
        <p:nvSpPr>
          <p:cNvPr id="6" name="文本框 5">
            <a:extLst>
              <a:ext uri="{FF2B5EF4-FFF2-40B4-BE49-F238E27FC236}">
                <a16:creationId xmlns:a16="http://schemas.microsoft.com/office/drawing/2014/main" id="{82C95941-5C79-4992-A6D7-48BF89AFBAC1}"/>
              </a:ext>
            </a:extLst>
          </p:cNvPr>
          <p:cNvSpPr txBox="1"/>
          <p:nvPr/>
        </p:nvSpPr>
        <p:spPr bwMode="auto">
          <a:xfrm>
            <a:off x="446235" y="1389390"/>
            <a:ext cx="10099845" cy="410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algn="just">
              <a:lnSpc>
                <a:spcPct val="150000"/>
              </a:lnSpc>
              <a:spcBef>
                <a:spcPct val="20000"/>
              </a:spcBef>
            </a:pPr>
            <a:r>
              <a:rPr lang="zh-CN" altLang="en-US" sz="2400" b="1" dirty="0">
                <a:solidFill>
                  <a:srgbClr val="333333"/>
                </a:solidFill>
                <a:latin typeface="Arial" panose="020B0604020202020204" pitchFamily="34" charset="0"/>
              </a:rPr>
              <a:t>端口扫描</a:t>
            </a:r>
          </a:p>
          <a:p>
            <a:pPr algn="just">
              <a:lnSpc>
                <a:spcPct val="150000"/>
              </a:lnSpc>
              <a:spcBef>
                <a:spcPct val="20000"/>
              </a:spcBef>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TCP SYN </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扫描：基于</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TCP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连接中三次握手建立的过程，使用</a:t>
            </a:r>
            <a:r>
              <a:rPr lang="en-US" altLang="zh-CN" sz="2400" dirty="0" err="1">
                <a:solidFill>
                  <a:srgbClr val="44546A"/>
                </a:solidFill>
                <a:latin typeface="微软雅黑" panose="020B0503020204020204" pitchFamily="34" charset="-122"/>
                <a:ea typeface="微软雅黑" panose="020B0503020204020204" pitchFamily="34" charset="-122"/>
                <a:sym typeface="Arial" panose="02080604020202020204" pitchFamily="34" charset="0"/>
              </a:rPr>
              <a:t>scapy</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构造</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SYN</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数据包，通过返回结果判断端口是否开放；</a:t>
            </a: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a:lnSpc>
                <a:spcPct val="150000"/>
              </a:lnSpc>
              <a:spcBef>
                <a:spcPct val="20000"/>
              </a:spcBef>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a:lnSpc>
                <a:spcPct val="150000"/>
              </a:lnSpc>
              <a:spcBef>
                <a:spcPct val="20000"/>
              </a:spcBef>
            </a:pPr>
            <a:endPar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endParaRPr>
          </a:p>
          <a:p>
            <a:pPr algn="just">
              <a:lnSpc>
                <a:spcPct val="150000"/>
              </a:lnSpc>
              <a:spcBef>
                <a:spcPct val="20000"/>
              </a:spcBef>
            </a:pP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UDP </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扫描：不同于</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TCP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连接，确保扫描主机在线的情况下，若端口不开放会返回</a:t>
            </a:r>
            <a:r>
              <a:rPr lang="en-US" altLang="zh-CN"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ICMP</a:t>
            </a:r>
            <a:r>
              <a:rPr lang="zh-CN" altLang="en-US" sz="2400" dirty="0">
                <a:solidFill>
                  <a:srgbClr val="44546A"/>
                </a:solidFill>
                <a:latin typeface="微软雅黑" panose="020B0503020204020204" pitchFamily="34" charset="-122"/>
                <a:ea typeface="微软雅黑" panose="020B0503020204020204" pitchFamily="34" charset="-122"/>
                <a:sym typeface="Arial" panose="02080604020202020204" pitchFamily="34" charset="0"/>
              </a:rPr>
              <a:t>报文提示端口不可达</a:t>
            </a:r>
          </a:p>
        </p:txBody>
      </p:sp>
      <p:sp>
        <p:nvSpPr>
          <p:cNvPr id="10" name="文本框 9">
            <a:extLst>
              <a:ext uri="{FF2B5EF4-FFF2-40B4-BE49-F238E27FC236}">
                <a16:creationId xmlns:a16="http://schemas.microsoft.com/office/drawing/2014/main" id="{B4B3AE21-FA9B-E72B-E9E0-C5280CD5A23F}"/>
              </a:ext>
            </a:extLst>
          </p:cNvPr>
          <p:cNvSpPr txBox="1"/>
          <p:nvPr/>
        </p:nvSpPr>
        <p:spPr>
          <a:xfrm>
            <a:off x="1219200" y="3429000"/>
            <a:ext cx="9895840" cy="461665"/>
          </a:xfrm>
          <a:prstGeom prst="rect">
            <a:avLst/>
          </a:prstGeom>
          <a:noFill/>
        </p:spPr>
        <p:txBody>
          <a:bodyPr wrap="square">
            <a:spAutoFit/>
          </a:bodyPr>
          <a:lstStyle/>
          <a:p>
            <a:r>
              <a:rPr lang="en-US" altLang="zh-CN" sz="2400" dirty="0"/>
              <a:t>result=sr1(IP(</a:t>
            </a:r>
            <a:r>
              <a:rPr lang="en-US" altLang="zh-CN" sz="2400" dirty="0" err="1"/>
              <a:t>dst</a:t>
            </a:r>
            <a:r>
              <a:rPr lang="en-US" altLang="zh-CN" sz="2400" dirty="0"/>
              <a:t>=host)/TCP(</a:t>
            </a:r>
            <a:r>
              <a:rPr lang="en-US" altLang="zh-CN" sz="2400" dirty="0" err="1"/>
              <a:t>dport</a:t>
            </a:r>
            <a:r>
              <a:rPr lang="en-US" altLang="zh-CN" sz="2400" dirty="0"/>
              <a:t>=</a:t>
            </a:r>
            <a:r>
              <a:rPr lang="en-US" altLang="zh-CN" sz="2400" dirty="0" err="1"/>
              <a:t>port,flags</a:t>
            </a:r>
            <a:r>
              <a:rPr lang="en-US" altLang="zh-CN" sz="2400" dirty="0"/>
              <a:t>="S"),timeout=2,verbose=0)</a:t>
            </a:r>
            <a:endParaRPr lang="zh-CN" altLang="en-US" sz="2400" dirty="0"/>
          </a:p>
        </p:txBody>
      </p:sp>
      <p:sp>
        <p:nvSpPr>
          <p:cNvPr id="11" name="文本框 10">
            <a:extLst>
              <a:ext uri="{FF2B5EF4-FFF2-40B4-BE49-F238E27FC236}">
                <a16:creationId xmlns:a16="http://schemas.microsoft.com/office/drawing/2014/main" id="{0EBA272F-B17C-54EF-B972-6163A14E61FA}"/>
              </a:ext>
            </a:extLst>
          </p:cNvPr>
          <p:cNvSpPr txBox="1"/>
          <p:nvPr/>
        </p:nvSpPr>
        <p:spPr>
          <a:xfrm>
            <a:off x="1219200" y="5661551"/>
            <a:ext cx="9895840" cy="461665"/>
          </a:xfrm>
          <a:prstGeom prst="rect">
            <a:avLst/>
          </a:prstGeom>
          <a:noFill/>
        </p:spPr>
        <p:txBody>
          <a:bodyPr wrap="square">
            <a:spAutoFit/>
          </a:bodyPr>
          <a:lstStyle/>
          <a:p>
            <a:r>
              <a:rPr lang="en-US" altLang="zh-CN" sz="2400" dirty="0"/>
              <a:t>result=sr1(IP(</a:t>
            </a:r>
            <a:r>
              <a:rPr lang="en-US" altLang="zh-CN" sz="2400" dirty="0" err="1"/>
              <a:t>dst</a:t>
            </a:r>
            <a:r>
              <a:rPr lang="en-US" altLang="zh-CN" sz="2400" dirty="0"/>
              <a:t>=host)/UDP(</a:t>
            </a:r>
            <a:r>
              <a:rPr lang="en-US" altLang="zh-CN" sz="2400" dirty="0" err="1"/>
              <a:t>dport</a:t>
            </a:r>
            <a:r>
              <a:rPr lang="en-US" altLang="zh-CN" sz="2400" dirty="0"/>
              <a:t>=port),timeout=2,verbose=0)</a:t>
            </a:r>
            <a:endParaRPr lang="zh-CN" altLang="en-US" sz="2400" dirty="0"/>
          </a:p>
        </p:txBody>
      </p:sp>
    </p:spTree>
    <p:extLst>
      <p:ext uri="{BB962C8B-B14F-4D97-AF65-F5344CB8AC3E}">
        <p14:creationId xmlns:p14="http://schemas.microsoft.com/office/powerpoint/2010/main" val="54699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a:spAutoFit/>
      </a:bodyPr>
      <a:lstStyle>
        <a:defPPr marL="430213" indent="-342900" algn="l" eaLnBrk="1" hangingPunct="1">
          <a:lnSpc>
            <a:spcPct val="150000"/>
          </a:lnSpc>
          <a:buFont typeface="Wingdings" panose="05000000000000000000" pitchFamily="2" charset="2"/>
          <a:buChar char="l"/>
          <a:defRPr sz="2400" b="1" dirty="0">
            <a:solidFill>
              <a:srgbClr val="44546A"/>
            </a:solidFill>
            <a:latin typeface="Arial" panose="020B0604020202020204" pitchFamily="34" charset="0"/>
            <a:ea typeface="微软雅黑" panose="020B0503020204020204" pitchFamily="34" charset="-122"/>
            <a:cs typeface="Arial" panose="020B0604020202020204" pitchFamily="34" charset="0"/>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281962</TotalTime>
  <Words>1540</Words>
  <Application>Microsoft Office PowerPoint</Application>
  <PresentationFormat>宽屏</PresentationFormat>
  <Paragraphs>140</Paragraphs>
  <Slides>21</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微软雅黑</vt:lpstr>
      <vt:lpstr>Georgia</vt:lpstr>
      <vt:lpstr>Arial</vt:lpstr>
      <vt:lpstr>等线</vt:lpstr>
      <vt:lpstr>Cambria Math</vt:lpstr>
      <vt:lpstr>Office 主题​​</vt:lpstr>
      <vt:lpstr>实验一：组流实验 </vt:lpstr>
      <vt:lpstr>PowerPoint 演示文稿</vt:lpstr>
      <vt:lpstr>PowerPoint 演示文稿</vt:lpstr>
      <vt:lpstr>PowerPoint 演示文稿</vt:lpstr>
      <vt:lpstr>PowerPoint 演示文稿</vt:lpstr>
      <vt:lpstr>实验二：Scapy应用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实验三：RTT测量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Alexlau</dc:creator>
  <cp:lastModifiedBy>喻 桠煊</cp:lastModifiedBy>
  <cp:revision>1576</cp:revision>
  <cp:lastPrinted>2019-06-20T08:57:09Z</cp:lastPrinted>
  <dcterms:created xsi:type="dcterms:W3CDTF">2017-09-08T11:52:51Z</dcterms:created>
  <dcterms:modified xsi:type="dcterms:W3CDTF">2022-05-29T13:14:46Z</dcterms:modified>
</cp:coreProperties>
</file>