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A7B29"/>
    <a:srgbClr val="FC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6699" autoAdjust="0"/>
  </p:normalViewPr>
  <p:slideViewPr>
    <p:cSldViewPr snapToGrid="0">
      <p:cViewPr varScale="1">
        <p:scale>
          <a:sx n="85" d="100"/>
          <a:sy n="85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6E6D-9AFE-41FB-8538-238A067D68F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C2A3-7857-427F-B60D-9617C602B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8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8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3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9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5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0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4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8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6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9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C2A3-7857-427F-B60D-9617C602B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012" y="1908049"/>
            <a:ext cx="5387975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大标题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1450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6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834822-6BCF-46B0-8743-A70B8668CB13}"/>
              </a:ext>
            </a:extLst>
          </p:cNvPr>
          <p:cNvSpPr/>
          <p:nvPr userDrawn="1"/>
        </p:nvSpPr>
        <p:spPr>
          <a:xfrm>
            <a:off x="0" y="0"/>
            <a:ext cx="12192000" cy="780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41497-DB5D-417D-A7AE-09DA5AEB15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744" y="133762"/>
            <a:ext cx="11710416" cy="512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6" name="Picture 2" descr="https://cyber.seu.edu.cn/_upload/site/01/2f/303/logo.png">
            <a:extLst>
              <a:ext uri="{FF2B5EF4-FFF2-40B4-BE49-F238E27FC236}">
                <a16:creationId xmlns:a16="http://schemas.microsoft.com/office/drawing/2014/main" id="{58467407-B874-44EA-B536-BA2BFC5F3F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108" y="6504432"/>
            <a:ext cx="2443730" cy="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BB4A5A-97F8-4360-8E9D-98C48381D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网络测量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4000" b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研讨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2081F-364B-4406-AD45-1406830E0A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</p:spTree>
    <p:extLst>
      <p:ext uri="{BB962C8B-B14F-4D97-AF65-F5344CB8AC3E}">
        <p14:creationId xmlns:p14="http://schemas.microsoft.com/office/powerpoint/2010/main" val="29006015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测量的内容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ED19B4-8F5B-4750-AAE5-ED2B3721ED8E}"/>
              </a:ext>
            </a:extLst>
          </p:cNvPr>
          <p:cNvSpPr txBox="1"/>
          <p:nvPr/>
        </p:nvSpPr>
        <p:spPr>
          <a:xfrm>
            <a:off x="3222692" y="1144183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DD97D9-ECBE-4FE9-8C37-234DA7905AB4}"/>
              </a:ext>
            </a:extLst>
          </p:cNvPr>
          <p:cNvSpPr txBox="1"/>
          <p:nvPr/>
        </p:nvSpPr>
        <p:spPr>
          <a:xfrm>
            <a:off x="3521396" y="2837359"/>
            <a:ext cx="793908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识别流量较大的服务或站点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OSPF &amp; BGP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错误率 </a:t>
            </a: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请求延迟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/ SMTP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15C41B-AFCC-4F11-A13D-F95EC5A9E64C}"/>
              </a:ext>
            </a:extLst>
          </p:cNvPr>
          <p:cNvSpPr txBox="1"/>
          <p:nvPr/>
        </p:nvSpPr>
        <p:spPr>
          <a:xfrm>
            <a:off x="3222692" y="1628642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B744BE-D0AC-4E5C-98C1-EC355A079196}"/>
              </a:ext>
            </a:extLst>
          </p:cNvPr>
          <p:cNvSpPr txBox="1"/>
          <p:nvPr/>
        </p:nvSpPr>
        <p:spPr>
          <a:xfrm>
            <a:off x="3222692" y="2113101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4D7B7A-BDC4-4C47-9A38-7DE1244D1FEE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B17F39-5D1F-400D-A122-BD6E673BA185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00B3DA-B26B-4EB4-AA95-660DB9836F2D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EA66AF-E205-464B-94E4-0371524CC459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ADCCF5-47D8-4A0C-BAAA-8622AC04E788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175B500-F602-4E8F-90DB-8B365A92EEDC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20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08E5BCD-B761-4B0E-9441-EFD7DECDEDCC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7BBD74-AB03-498A-B1D1-488138C6E53F}"/>
              </a:ext>
            </a:extLst>
          </p:cNvPr>
          <p:cNvSpPr/>
          <p:nvPr/>
        </p:nvSpPr>
        <p:spPr>
          <a:xfrm>
            <a:off x="-3020464" y="2652513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CA6C12BD-C920-4FFF-B1DD-DA6F4644EFF6}"/>
              </a:ext>
            </a:extLst>
          </p:cNvPr>
          <p:cNvSpPr/>
          <p:nvPr/>
        </p:nvSpPr>
        <p:spPr>
          <a:xfrm rot="5400000">
            <a:off x="-811206" y="2851178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测量的内容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ED19B4-8F5B-4750-AAE5-ED2B3721ED8E}"/>
              </a:ext>
            </a:extLst>
          </p:cNvPr>
          <p:cNvSpPr txBox="1"/>
          <p:nvPr/>
        </p:nvSpPr>
        <p:spPr>
          <a:xfrm>
            <a:off x="3222692" y="1144183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DD97D9-ECBE-4FE9-8C37-234DA7905AB4}"/>
              </a:ext>
            </a:extLst>
          </p:cNvPr>
          <p:cNvSpPr txBox="1"/>
          <p:nvPr/>
        </p:nvSpPr>
        <p:spPr>
          <a:xfrm>
            <a:off x="3521396" y="3578138"/>
            <a:ext cx="793908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 / Rlogin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入侵检测（非法闯入、网络跳板）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15C41B-AFCC-4F11-A13D-F95EC5A9E64C}"/>
              </a:ext>
            </a:extLst>
          </p:cNvPr>
          <p:cNvSpPr txBox="1"/>
          <p:nvPr/>
        </p:nvSpPr>
        <p:spPr>
          <a:xfrm>
            <a:off x="3222692" y="1628642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B744BE-D0AC-4E5C-98C1-EC355A079196}"/>
              </a:ext>
            </a:extLst>
          </p:cNvPr>
          <p:cNvSpPr txBox="1"/>
          <p:nvPr/>
        </p:nvSpPr>
        <p:spPr>
          <a:xfrm>
            <a:off x="3222692" y="2113101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450DB1-3B06-4425-A1C5-22D7900CEA70}"/>
              </a:ext>
            </a:extLst>
          </p:cNvPr>
          <p:cNvSpPr txBox="1"/>
          <p:nvPr/>
        </p:nvSpPr>
        <p:spPr>
          <a:xfrm>
            <a:off x="3222692" y="2597560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FDA607-7BAE-4DED-A188-C38DE0734732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1C4312-4F33-4C5E-99EC-1C4B8C6516AF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8D2797-04C2-4269-B563-5A62F1BF1811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AED28-6392-44AF-9DB3-B453B4102D0C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272AECF-1E59-43BF-8EE0-ABF1847D2A54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1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0096D2B-AEB1-4F56-843D-E0EDB8106C88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E1D496-6BDF-4833-8632-C2401ED884D0}"/>
              </a:ext>
            </a:extLst>
          </p:cNvPr>
          <p:cNvSpPr/>
          <p:nvPr/>
        </p:nvSpPr>
        <p:spPr>
          <a:xfrm>
            <a:off x="1" y="2652513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A88654D-DCF6-4538-B860-B84ED5BE9634}"/>
              </a:ext>
            </a:extLst>
          </p:cNvPr>
          <p:cNvSpPr/>
          <p:nvPr/>
        </p:nvSpPr>
        <p:spPr>
          <a:xfrm rot="5400000">
            <a:off x="2209259" y="2851178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测量的内容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A122A50-AC14-4050-8693-5A54BC954868}"/>
              </a:ext>
            </a:extLst>
          </p:cNvPr>
          <p:cNvSpPr txBox="1"/>
          <p:nvPr/>
        </p:nvSpPr>
        <p:spPr>
          <a:xfrm>
            <a:off x="391636" y="1805247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A4358C-22E9-4A00-A024-7540FFC98017}"/>
              </a:ext>
            </a:extLst>
          </p:cNvPr>
          <p:cNvSpPr txBox="1"/>
          <p:nvPr/>
        </p:nvSpPr>
        <p:spPr>
          <a:xfrm>
            <a:off x="3237237" y="1353065"/>
            <a:ext cx="421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7E9FE-221F-4167-8BE3-496189438F3D}"/>
              </a:ext>
            </a:extLst>
          </p:cNvPr>
          <p:cNvSpPr/>
          <p:nvPr/>
        </p:nvSpPr>
        <p:spPr>
          <a:xfrm>
            <a:off x="1" y="1839091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CBD471-E831-4C1A-9FF3-B564D9D62308}"/>
              </a:ext>
            </a:extLst>
          </p:cNvPr>
          <p:cNvSpPr txBox="1"/>
          <p:nvPr/>
        </p:nvSpPr>
        <p:spPr>
          <a:xfrm>
            <a:off x="206283" y="1869832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3E2414-3775-460E-9B1B-D313B24FF64F}"/>
              </a:ext>
            </a:extLst>
          </p:cNvPr>
          <p:cNvSpPr txBox="1"/>
          <p:nvPr/>
        </p:nvSpPr>
        <p:spPr>
          <a:xfrm>
            <a:off x="206282" y="2679959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F6729C-F0A0-4824-8C43-E88381319C2F}"/>
              </a:ext>
            </a:extLst>
          </p:cNvPr>
          <p:cNvSpPr txBox="1"/>
          <p:nvPr/>
        </p:nvSpPr>
        <p:spPr>
          <a:xfrm>
            <a:off x="206282" y="1211631"/>
            <a:ext cx="141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535CE384-23FE-4E35-B424-5F0AB1F475F8}"/>
              </a:ext>
            </a:extLst>
          </p:cNvPr>
          <p:cNvSpPr/>
          <p:nvPr/>
        </p:nvSpPr>
        <p:spPr>
          <a:xfrm rot="5400000">
            <a:off x="2209259" y="2037756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5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BB4A5A-97F8-4360-8E9D-98C48381D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2081F-364B-4406-AD45-1406830E0A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</p:spTree>
    <p:extLst>
      <p:ext uri="{BB962C8B-B14F-4D97-AF65-F5344CB8AC3E}">
        <p14:creationId xmlns:p14="http://schemas.microsoft.com/office/powerpoint/2010/main" val="577926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按照测量内容的分类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666B8EE-7776-4A03-BFE8-D9CE47CFE96C}"/>
              </a:ext>
            </a:extLst>
          </p:cNvPr>
          <p:cNvGrpSpPr/>
          <p:nvPr/>
        </p:nvGrpSpPr>
        <p:grpSpPr>
          <a:xfrm>
            <a:off x="3555297" y="1577929"/>
            <a:ext cx="5170656" cy="4299630"/>
            <a:chOff x="3572815" y="1791289"/>
            <a:chExt cx="5170656" cy="429963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FE5940B-A431-41A8-A239-B57C91F546FD}"/>
                </a:ext>
              </a:extLst>
            </p:cNvPr>
            <p:cNvSpPr/>
            <p:nvPr/>
          </p:nvSpPr>
          <p:spPr>
            <a:xfrm>
              <a:off x="4765457" y="1791289"/>
              <a:ext cx="2617479" cy="3232233"/>
            </a:xfrm>
            <a:custGeom>
              <a:avLst/>
              <a:gdLst/>
              <a:ahLst/>
              <a:cxnLst/>
              <a:rect l="l" t="t" r="r" b="b"/>
              <a:pathLst>
                <a:path w="870585" h="1075055">
                  <a:moveTo>
                    <a:pt x="36990" y="924893"/>
                  </a:moveTo>
                  <a:lnTo>
                    <a:pt x="20778" y="869487"/>
                  </a:lnTo>
                  <a:lnTo>
                    <a:pt x="9479" y="813621"/>
                  </a:lnTo>
                  <a:lnTo>
                    <a:pt x="2689" y="757591"/>
                  </a:lnTo>
                  <a:lnTo>
                    <a:pt x="0" y="701691"/>
                  </a:lnTo>
                  <a:lnTo>
                    <a:pt x="1005" y="646218"/>
                  </a:lnTo>
                  <a:lnTo>
                    <a:pt x="5300" y="591468"/>
                  </a:lnTo>
                  <a:lnTo>
                    <a:pt x="12477" y="537735"/>
                  </a:lnTo>
                  <a:lnTo>
                    <a:pt x="22130" y="485317"/>
                  </a:lnTo>
                  <a:lnTo>
                    <a:pt x="33853" y="434508"/>
                  </a:lnTo>
                  <a:lnTo>
                    <a:pt x="47239" y="385604"/>
                  </a:lnTo>
                  <a:lnTo>
                    <a:pt x="61882" y="338900"/>
                  </a:lnTo>
                  <a:lnTo>
                    <a:pt x="77376" y="294694"/>
                  </a:lnTo>
                  <a:lnTo>
                    <a:pt x="93314" y="253279"/>
                  </a:lnTo>
                  <a:lnTo>
                    <a:pt x="109290" y="214953"/>
                  </a:lnTo>
                  <a:lnTo>
                    <a:pt x="124898" y="180010"/>
                  </a:lnTo>
                  <a:lnTo>
                    <a:pt x="167490" y="97942"/>
                  </a:lnTo>
                  <a:lnTo>
                    <a:pt x="200633" y="59853"/>
                  </a:lnTo>
                  <a:lnTo>
                    <a:pt x="237709" y="32762"/>
                  </a:lnTo>
                  <a:lnTo>
                    <a:pt x="277268" y="14949"/>
                  </a:lnTo>
                  <a:lnTo>
                    <a:pt x="317858" y="4696"/>
                  </a:lnTo>
                  <a:lnTo>
                    <a:pt x="358031" y="286"/>
                  </a:lnTo>
                  <a:lnTo>
                    <a:pt x="396334" y="0"/>
                  </a:lnTo>
                  <a:lnTo>
                    <a:pt x="431317" y="2119"/>
                  </a:lnTo>
                  <a:lnTo>
                    <a:pt x="474966" y="12708"/>
                  </a:lnTo>
                  <a:lnTo>
                    <a:pt x="517785" y="35354"/>
                  </a:lnTo>
                  <a:lnTo>
                    <a:pt x="558947" y="67368"/>
                  </a:lnTo>
                  <a:lnTo>
                    <a:pt x="597622" y="106061"/>
                  </a:lnTo>
                  <a:lnTo>
                    <a:pt x="632981" y="148746"/>
                  </a:lnTo>
                  <a:lnTo>
                    <a:pt x="664195" y="192734"/>
                  </a:lnTo>
                  <a:lnTo>
                    <a:pt x="687244" y="232084"/>
                  </a:lnTo>
                  <a:lnTo>
                    <a:pt x="707213" y="274905"/>
                  </a:lnTo>
                  <a:lnTo>
                    <a:pt x="724555" y="320838"/>
                  </a:lnTo>
                  <a:lnTo>
                    <a:pt x="739723" y="369525"/>
                  </a:lnTo>
                  <a:lnTo>
                    <a:pt x="753170" y="420605"/>
                  </a:lnTo>
                  <a:lnTo>
                    <a:pt x="765351" y="473720"/>
                  </a:lnTo>
                  <a:lnTo>
                    <a:pt x="776719" y="528511"/>
                  </a:lnTo>
                  <a:lnTo>
                    <a:pt x="786368" y="566530"/>
                  </a:lnTo>
                  <a:lnTo>
                    <a:pt x="800028" y="609042"/>
                  </a:lnTo>
                  <a:lnTo>
                    <a:pt x="815987" y="654698"/>
                  </a:lnTo>
                  <a:lnTo>
                    <a:pt x="832530" y="702150"/>
                  </a:lnTo>
                  <a:lnTo>
                    <a:pt x="847944" y="750049"/>
                  </a:lnTo>
                  <a:lnTo>
                    <a:pt x="860515" y="797047"/>
                  </a:lnTo>
                  <a:lnTo>
                    <a:pt x="868529" y="841795"/>
                  </a:lnTo>
                  <a:lnTo>
                    <a:pt x="870274" y="882945"/>
                  </a:lnTo>
                  <a:lnTo>
                    <a:pt x="864035" y="919149"/>
                  </a:lnTo>
                  <a:lnTo>
                    <a:pt x="820751" y="971325"/>
                  </a:lnTo>
                  <a:lnTo>
                    <a:pt x="757418" y="992508"/>
                  </a:lnTo>
                  <a:lnTo>
                    <a:pt x="684528" y="1014656"/>
                  </a:lnTo>
                  <a:lnTo>
                    <a:pt x="641287" y="1026512"/>
                  </a:lnTo>
                  <a:lnTo>
                    <a:pt x="594584" y="1038168"/>
                  </a:lnTo>
                  <a:lnTo>
                    <a:pt x="545219" y="1049080"/>
                  </a:lnTo>
                  <a:lnTo>
                    <a:pt x="493995" y="1058708"/>
                  </a:lnTo>
                  <a:lnTo>
                    <a:pt x="441713" y="1066510"/>
                  </a:lnTo>
                  <a:lnTo>
                    <a:pt x="389174" y="1071944"/>
                  </a:lnTo>
                  <a:lnTo>
                    <a:pt x="337180" y="1074468"/>
                  </a:lnTo>
                  <a:lnTo>
                    <a:pt x="286531" y="1073541"/>
                  </a:lnTo>
                  <a:lnTo>
                    <a:pt x="238029" y="1068620"/>
                  </a:lnTo>
                  <a:lnTo>
                    <a:pt x="192477" y="1059164"/>
                  </a:lnTo>
                  <a:lnTo>
                    <a:pt x="150674" y="1044631"/>
                  </a:lnTo>
                  <a:lnTo>
                    <a:pt x="113423" y="1024479"/>
                  </a:lnTo>
                  <a:lnTo>
                    <a:pt x="81524" y="998166"/>
                  </a:lnTo>
                  <a:lnTo>
                    <a:pt x="55779" y="965152"/>
                  </a:lnTo>
                  <a:lnTo>
                    <a:pt x="36990" y="924893"/>
                  </a:lnTo>
                  <a:close/>
                </a:path>
              </a:pathLst>
            </a:custGeom>
            <a:solidFill>
              <a:srgbClr val="FCD300"/>
            </a:solidFill>
            <a:ln w="4158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ABD7CCC-69A4-4E7D-B4EE-359D1FB6C10B}"/>
                </a:ext>
              </a:extLst>
            </p:cNvPr>
            <p:cNvSpPr/>
            <p:nvPr/>
          </p:nvSpPr>
          <p:spPr>
            <a:xfrm>
              <a:off x="4867846" y="3773181"/>
              <a:ext cx="3875625" cy="2317738"/>
            </a:xfrm>
            <a:custGeom>
              <a:avLst/>
              <a:gdLst/>
              <a:ahLst/>
              <a:cxnLst/>
              <a:rect l="l" t="t" r="r" b="b"/>
              <a:pathLst>
                <a:path w="1289050" h="770889">
                  <a:moveTo>
                    <a:pt x="615209" y="0"/>
                  </a:moveTo>
                  <a:lnTo>
                    <a:pt x="568930" y="4728"/>
                  </a:lnTo>
                  <a:lnTo>
                    <a:pt x="518784" y="14410"/>
                  </a:lnTo>
                  <a:lnTo>
                    <a:pt x="465839" y="28468"/>
                  </a:lnTo>
                  <a:lnTo>
                    <a:pt x="411160" y="46327"/>
                  </a:lnTo>
                  <a:lnTo>
                    <a:pt x="355811" y="67410"/>
                  </a:lnTo>
                  <a:lnTo>
                    <a:pt x="300860" y="91140"/>
                  </a:lnTo>
                  <a:lnTo>
                    <a:pt x="247371" y="116941"/>
                  </a:lnTo>
                  <a:lnTo>
                    <a:pt x="196411" y="144237"/>
                  </a:lnTo>
                  <a:lnTo>
                    <a:pt x="149045" y="172452"/>
                  </a:lnTo>
                  <a:lnTo>
                    <a:pt x="106338" y="201009"/>
                  </a:lnTo>
                  <a:lnTo>
                    <a:pt x="69357" y="229332"/>
                  </a:lnTo>
                  <a:lnTo>
                    <a:pt x="39167" y="256845"/>
                  </a:lnTo>
                  <a:lnTo>
                    <a:pt x="3423" y="307133"/>
                  </a:lnTo>
                  <a:lnTo>
                    <a:pt x="0" y="328756"/>
                  </a:lnTo>
                  <a:lnTo>
                    <a:pt x="7177" y="348022"/>
                  </a:lnTo>
                  <a:lnTo>
                    <a:pt x="50356" y="387952"/>
                  </a:lnTo>
                  <a:lnTo>
                    <a:pt x="84117" y="408387"/>
                  </a:lnTo>
                  <a:lnTo>
                    <a:pt x="124499" y="428982"/>
                  </a:lnTo>
                  <a:lnTo>
                    <a:pt x="170381" y="449624"/>
                  </a:lnTo>
                  <a:lnTo>
                    <a:pt x="220643" y="470197"/>
                  </a:lnTo>
                  <a:lnTo>
                    <a:pt x="274165" y="490586"/>
                  </a:lnTo>
                  <a:lnTo>
                    <a:pt x="329827" y="510678"/>
                  </a:lnTo>
                  <a:lnTo>
                    <a:pt x="386508" y="530358"/>
                  </a:lnTo>
                  <a:lnTo>
                    <a:pt x="443088" y="549510"/>
                  </a:lnTo>
                  <a:lnTo>
                    <a:pt x="551465" y="585775"/>
                  </a:lnTo>
                  <a:lnTo>
                    <a:pt x="601020" y="602658"/>
                  </a:lnTo>
                  <a:lnTo>
                    <a:pt x="645994" y="618557"/>
                  </a:lnTo>
                  <a:lnTo>
                    <a:pt x="685265" y="633355"/>
                  </a:lnTo>
                  <a:lnTo>
                    <a:pt x="787162" y="680624"/>
                  </a:lnTo>
                  <a:lnTo>
                    <a:pt x="837395" y="708539"/>
                  </a:lnTo>
                  <a:lnTo>
                    <a:pt x="874881" y="730943"/>
                  </a:lnTo>
                  <a:lnTo>
                    <a:pt x="906088" y="748092"/>
                  </a:lnTo>
                  <a:lnTo>
                    <a:pt x="937486" y="760245"/>
                  </a:lnTo>
                  <a:lnTo>
                    <a:pt x="975542" y="767660"/>
                  </a:lnTo>
                  <a:lnTo>
                    <a:pt x="1022466" y="770543"/>
                  </a:lnTo>
                  <a:lnTo>
                    <a:pt x="1073535" y="768729"/>
                  </a:lnTo>
                  <a:lnTo>
                    <a:pt x="1124821" y="761918"/>
                  </a:lnTo>
                  <a:lnTo>
                    <a:pt x="1172397" y="749812"/>
                  </a:lnTo>
                  <a:lnTo>
                    <a:pt x="1212336" y="732112"/>
                  </a:lnTo>
                  <a:lnTo>
                    <a:pt x="1261633" y="678978"/>
                  </a:lnTo>
                  <a:lnTo>
                    <a:pt x="1279105" y="643733"/>
                  </a:lnTo>
                  <a:lnTo>
                    <a:pt x="1289021" y="602949"/>
                  </a:lnTo>
                  <a:lnTo>
                    <a:pt x="1287277" y="556789"/>
                  </a:lnTo>
                  <a:lnTo>
                    <a:pt x="1269769" y="505415"/>
                  </a:lnTo>
                  <a:lnTo>
                    <a:pt x="1232392" y="448991"/>
                  </a:lnTo>
                  <a:lnTo>
                    <a:pt x="1184658" y="392749"/>
                  </a:lnTo>
                  <a:lnTo>
                    <a:pt x="1154846" y="359071"/>
                  </a:lnTo>
                  <a:lnTo>
                    <a:pt x="1121647" y="322834"/>
                  </a:lnTo>
                  <a:lnTo>
                    <a:pt x="1085494" y="284895"/>
                  </a:lnTo>
                  <a:lnTo>
                    <a:pt x="1046818" y="246114"/>
                  </a:lnTo>
                  <a:lnTo>
                    <a:pt x="1006053" y="207348"/>
                  </a:lnTo>
                  <a:lnTo>
                    <a:pt x="963629" y="169456"/>
                  </a:lnTo>
                  <a:lnTo>
                    <a:pt x="919980" y="133297"/>
                  </a:lnTo>
                  <a:lnTo>
                    <a:pt x="875538" y="99728"/>
                  </a:lnTo>
                  <a:lnTo>
                    <a:pt x="830735" y="69610"/>
                  </a:lnTo>
                  <a:lnTo>
                    <a:pt x="786003" y="43799"/>
                  </a:lnTo>
                  <a:lnTo>
                    <a:pt x="741775" y="23155"/>
                  </a:lnTo>
                  <a:lnTo>
                    <a:pt x="698482" y="8536"/>
                  </a:lnTo>
                  <a:lnTo>
                    <a:pt x="656558" y="800"/>
                  </a:lnTo>
                  <a:lnTo>
                    <a:pt x="61520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8AA5D673-C0BE-4D33-9048-C9FC6554E0E2}"/>
                </a:ext>
              </a:extLst>
            </p:cNvPr>
            <p:cNvSpPr/>
            <p:nvPr/>
          </p:nvSpPr>
          <p:spPr>
            <a:xfrm>
              <a:off x="3572815" y="3797633"/>
              <a:ext cx="3283781" cy="2176459"/>
            </a:xfrm>
            <a:custGeom>
              <a:avLst/>
              <a:gdLst/>
              <a:ahLst/>
              <a:cxnLst/>
              <a:rect l="l" t="t" r="r" b="b"/>
              <a:pathLst>
                <a:path w="1092200" h="723900">
                  <a:moveTo>
                    <a:pt x="518795" y="0"/>
                  </a:moveTo>
                  <a:lnTo>
                    <a:pt x="474876" y="4306"/>
                  </a:lnTo>
                  <a:lnTo>
                    <a:pt x="429879" y="16282"/>
                  </a:lnTo>
                  <a:lnTo>
                    <a:pt x="384415" y="34884"/>
                  </a:lnTo>
                  <a:lnTo>
                    <a:pt x="339100" y="59067"/>
                  </a:lnTo>
                  <a:lnTo>
                    <a:pt x="294546" y="87783"/>
                  </a:lnTo>
                  <a:lnTo>
                    <a:pt x="251366" y="119989"/>
                  </a:lnTo>
                  <a:lnTo>
                    <a:pt x="210173" y="154639"/>
                  </a:lnTo>
                  <a:lnTo>
                    <a:pt x="171581" y="190687"/>
                  </a:lnTo>
                  <a:lnTo>
                    <a:pt x="136203" y="227088"/>
                  </a:lnTo>
                  <a:lnTo>
                    <a:pt x="104653" y="262797"/>
                  </a:lnTo>
                  <a:lnTo>
                    <a:pt x="77543" y="296768"/>
                  </a:lnTo>
                  <a:lnTo>
                    <a:pt x="55487" y="327955"/>
                  </a:lnTo>
                  <a:lnTo>
                    <a:pt x="32760" y="370393"/>
                  </a:lnTo>
                  <a:lnTo>
                    <a:pt x="16025" y="417754"/>
                  </a:lnTo>
                  <a:lnTo>
                    <a:pt x="5150" y="467903"/>
                  </a:lnTo>
                  <a:lnTo>
                    <a:pt x="0" y="518704"/>
                  </a:lnTo>
                  <a:lnTo>
                    <a:pt x="442" y="568020"/>
                  </a:lnTo>
                  <a:lnTo>
                    <a:pt x="6346" y="613715"/>
                  </a:lnTo>
                  <a:lnTo>
                    <a:pt x="17576" y="653655"/>
                  </a:lnTo>
                  <a:lnTo>
                    <a:pt x="55487" y="707720"/>
                  </a:lnTo>
                  <a:lnTo>
                    <a:pt x="119047" y="723896"/>
                  </a:lnTo>
                  <a:lnTo>
                    <a:pt x="160944" y="721260"/>
                  </a:lnTo>
                  <a:lnTo>
                    <a:pt x="208169" y="712880"/>
                  </a:lnTo>
                  <a:lnTo>
                    <a:pt x="259658" y="699809"/>
                  </a:lnTo>
                  <a:lnTo>
                    <a:pt x="314348" y="683101"/>
                  </a:lnTo>
                  <a:lnTo>
                    <a:pt x="371176" y="663811"/>
                  </a:lnTo>
                  <a:lnTo>
                    <a:pt x="429079" y="642992"/>
                  </a:lnTo>
                  <a:lnTo>
                    <a:pt x="486995" y="621699"/>
                  </a:lnTo>
                  <a:lnTo>
                    <a:pt x="527650" y="607114"/>
                  </a:lnTo>
                  <a:lnTo>
                    <a:pt x="681558" y="553319"/>
                  </a:lnTo>
                  <a:lnTo>
                    <a:pt x="738580" y="532702"/>
                  </a:lnTo>
                  <a:lnTo>
                    <a:pt x="795999" y="511075"/>
                  </a:lnTo>
                  <a:lnTo>
                    <a:pt x="852334" y="488635"/>
                  </a:lnTo>
                  <a:lnTo>
                    <a:pt x="906109" y="465582"/>
                  </a:lnTo>
                  <a:lnTo>
                    <a:pt x="955844" y="442114"/>
                  </a:lnTo>
                  <a:lnTo>
                    <a:pt x="1000061" y="418430"/>
                  </a:lnTo>
                  <a:lnTo>
                    <a:pt x="1037282" y="394729"/>
                  </a:lnTo>
                  <a:lnTo>
                    <a:pt x="1084822" y="348071"/>
                  </a:lnTo>
                  <a:lnTo>
                    <a:pt x="1092184" y="325512"/>
                  </a:lnTo>
                  <a:lnTo>
                    <a:pt x="1087965" y="303306"/>
                  </a:lnTo>
                  <a:lnTo>
                    <a:pt x="1051197" y="251823"/>
                  </a:lnTo>
                  <a:lnTo>
                    <a:pt x="1020940" y="223760"/>
                  </a:lnTo>
                  <a:lnTo>
                    <a:pt x="984297" y="194959"/>
                  </a:lnTo>
                  <a:lnTo>
                    <a:pt x="942414" y="166028"/>
                  </a:lnTo>
                  <a:lnTo>
                    <a:pt x="896436" y="137574"/>
                  </a:lnTo>
                  <a:lnTo>
                    <a:pt x="847511" y="110205"/>
                  </a:lnTo>
                  <a:lnTo>
                    <a:pt x="796785" y="84527"/>
                  </a:lnTo>
                  <a:lnTo>
                    <a:pt x="745403" y="61148"/>
                  </a:lnTo>
                  <a:lnTo>
                    <a:pt x="694514" y="40676"/>
                  </a:lnTo>
                  <a:lnTo>
                    <a:pt x="645262" y="23718"/>
                  </a:lnTo>
                  <a:lnTo>
                    <a:pt x="598794" y="10881"/>
                  </a:lnTo>
                  <a:lnTo>
                    <a:pt x="556256" y="2772"/>
                  </a:lnTo>
                  <a:lnTo>
                    <a:pt x="518795" y="0"/>
                  </a:lnTo>
                  <a:close/>
                </a:path>
              </a:pathLst>
            </a:custGeom>
            <a:solidFill>
              <a:srgbClr val="4A7B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9A122A50-AC14-4050-8693-5A54BC954868}"/>
              </a:ext>
            </a:extLst>
          </p:cNvPr>
          <p:cNvSpPr txBox="1"/>
          <p:nvPr/>
        </p:nvSpPr>
        <p:spPr>
          <a:xfrm>
            <a:off x="5012130" y="924361"/>
            <a:ext cx="192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A187D8-FC74-4D98-B990-114DA068108F}"/>
              </a:ext>
            </a:extLst>
          </p:cNvPr>
          <p:cNvSpPr txBox="1"/>
          <p:nvPr/>
        </p:nvSpPr>
        <p:spPr>
          <a:xfrm>
            <a:off x="2152942" y="5900332"/>
            <a:ext cx="192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AA92BA6-4738-42F3-B518-2F2F998FC2BD}"/>
              </a:ext>
            </a:extLst>
          </p:cNvPr>
          <p:cNvSpPr txBox="1"/>
          <p:nvPr/>
        </p:nvSpPr>
        <p:spPr>
          <a:xfrm>
            <a:off x="8174196" y="5959973"/>
            <a:ext cx="192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CA921C8-653A-44D6-BAF6-D381AA7A91CA}"/>
              </a:ext>
            </a:extLst>
          </p:cNvPr>
          <p:cNvGrpSpPr/>
          <p:nvPr/>
        </p:nvGrpSpPr>
        <p:grpSpPr>
          <a:xfrm>
            <a:off x="3417849" y="1259416"/>
            <a:ext cx="5502264" cy="4664557"/>
            <a:chOff x="3435367" y="1472776"/>
            <a:chExt cx="5502264" cy="4664557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76EDDB8-7745-4F73-8CA9-B6F1D3623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925" y="1472776"/>
              <a:ext cx="73656" cy="2554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30128BA-CCC0-4356-AAD3-14264A5C6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5367" y="3998599"/>
              <a:ext cx="2441558" cy="2092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0F7DD1F-22BA-4DC8-A309-EBE18AB59EF3}"/>
                </a:ext>
              </a:extLst>
            </p:cNvPr>
            <p:cNvCxnSpPr>
              <a:cxnSpLocks/>
            </p:cNvCxnSpPr>
            <p:nvPr/>
          </p:nvCxnSpPr>
          <p:spPr>
            <a:xfrm>
              <a:off x="5876925" y="3998599"/>
              <a:ext cx="3060706" cy="213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BC833DB-A2D4-43A1-B80A-9C02E847EDB4}"/>
              </a:ext>
            </a:extLst>
          </p:cNvPr>
          <p:cNvGrpSpPr/>
          <p:nvPr/>
        </p:nvGrpSpPr>
        <p:grpSpPr>
          <a:xfrm>
            <a:off x="3520476" y="2099673"/>
            <a:ext cx="4974171" cy="3397422"/>
            <a:chOff x="3537994" y="2313033"/>
            <a:chExt cx="4974171" cy="3397422"/>
          </a:xfrm>
        </p:grpSpPr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F74D3A6D-1914-47AD-B35E-9CE484EF2055}"/>
                </a:ext>
              </a:extLst>
            </p:cNvPr>
            <p:cNvSpPr/>
            <p:nvPr/>
          </p:nvSpPr>
          <p:spPr>
            <a:xfrm>
              <a:off x="4922158" y="2313033"/>
              <a:ext cx="2075587" cy="346338"/>
            </a:xfrm>
            <a:custGeom>
              <a:avLst/>
              <a:gdLst/>
              <a:ahLst/>
              <a:cxnLst/>
              <a:rect l="l" t="t" r="r" b="b"/>
              <a:pathLst>
                <a:path w="592455" h="179069">
                  <a:moveTo>
                    <a:pt x="59197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91978" y="178885"/>
                  </a:lnTo>
                  <a:lnTo>
                    <a:pt x="591978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网页平均加载时间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117217EE-6917-4A74-9FA5-1015A9AA479F}"/>
                </a:ext>
              </a:extLst>
            </p:cNvPr>
            <p:cNvSpPr/>
            <p:nvPr/>
          </p:nvSpPr>
          <p:spPr>
            <a:xfrm>
              <a:off x="4967156" y="3344429"/>
              <a:ext cx="1985590" cy="346338"/>
            </a:xfrm>
            <a:custGeom>
              <a:avLst/>
              <a:gdLst/>
              <a:ahLst/>
              <a:cxnLst/>
              <a:rect l="l" t="t" r="r" b="b"/>
              <a:pathLst>
                <a:path w="528319" h="179069">
                  <a:moveTo>
                    <a:pt x="52788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27888" y="178885"/>
                  </a:lnTo>
                  <a:lnTo>
                    <a:pt x="527888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端到端延迟和丢包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3967DE8D-3F57-46A8-99B0-8CE2A7AB5178}"/>
                </a:ext>
              </a:extLst>
            </p:cNvPr>
            <p:cNvSpPr/>
            <p:nvPr/>
          </p:nvSpPr>
          <p:spPr>
            <a:xfrm>
              <a:off x="5311544" y="2841778"/>
              <a:ext cx="1296817" cy="325840"/>
            </a:xfrm>
            <a:custGeom>
              <a:avLst/>
              <a:gdLst/>
              <a:ahLst/>
              <a:cxnLst/>
              <a:rect l="l" t="t" r="r" b="b"/>
              <a:pathLst>
                <a:path w="364490" h="179069">
                  <a:moveTo>
                    <a:pt x="363993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363993" y="178885"/>
                  </a:lnTo>
                  <a:lnTo>
                    <a:pt x="363993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吞吐率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bject 28">
              <a:extLst>
                <a:ext uri="{FF2B5EF4-FFF2-40B4-BE49-F238E27FC236}">
                  <a16:creationId xmlns:a16="http://schemas.microsoft.com/office/drawing/2014/main" id="{E011C205-CAE8-476D-B1E4-441D209E0977}"/>
                </a:ext>
              </a:extLst>
            </p:cNvPr>
            <p:cNvSpPr/>
            <p:nvPr/>
          </p:nvSpPr>
          <p:spPr>
            <a:xfrm>
              <a:off x="3537994" y="5352166"/>
              <a:ext cx="1135692" cy="338321"/>
            </a:xfrm>
            <a:custGeom>
              <a:avLst/>
              <a:gdLst/>
              <a:ahLst/>
              <a:cxnLst/>
              <a:rect l="l" t="t" r="r" b="b"/>
              <a:pathLst>
                <a:path w="528319" h="179069">
                  <a:moveTo>
                    <a:pt x="52788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27888" y="178885"/>
                  </a:lnTo>
                  <a:lnTo>
                    <a:pt x="52788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动态路由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bject 28">
              <a:extLst>
                <a:ext uri="{FF2B5EF4-FFF2-40B4-BE49-F238E27FC236}">
                  <a16:creationId xmlns:a16="http://schemas.microsoft.com/office/drawing/2014/main" id="{2F65B56E-F8B7-44DF-9961-979E1D02E2D6}"/>
                </a:ext>
              </a:extLst>
            </p:cNvPr>
            <p:cNvSpPr/>
            <p:nvPr/>
          </p:nvSpPr>
          <p:spPr>
            <a:xfrm>
              <a:off x="4105840" y="4804578"/>
              <a:ext cx="1135692" cy="304078"/>
            </a:xfrm>
            <a:custGeom>
              <a:avLst/>
              <a:gdLst/>
              <a:ahLst/>
              <a:cxnLst/>
              <a:rect l="l" t="t" r="r" b="b"/>
              <a:pathLst>
                <a:path w="528319" h="179069">
                  <a:moveTo>
                    <a:pt x="52788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27888" y="178885"/>
                  </a:lnTo>
                  <a:lnTo>
                    <a:pt x="52788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动态拓扑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bject 28">
              <a:extLst>
                <a:ext uri="{FF2B5EF4-FFF2-40B4-BE49-F238E27FC236}">
                  <a16:creationId xmlns:a16="http://schemas.microsoft.com/office/drawing/2014/main" id="{928EFED8-DDE5-4D8A-B14E-5BE1750DCF21}"/>
                </a:ext>
              </a:extLst>
            </p:cNvPr>
            <p:cNvSpPr/>
            <p:nvPr/>
          </p:nvSpPr>
          <p:spPr>
            <a:xfrm>
              <a:off x="4575899" y="4227804"/>
              <a:ext cx="1331265" cy="318383"/>
            </a:xfrm>
            <a:custGeom>
              <a:avLst/>
              <a:gdLst/>
              <a:ahLst/>
              <a:cxnLst/>
              <a:rect l="l" t="t" r="r" b="b"/>
              <a:pathLst>
                <a:path w="528319" h="179069">
                  <a:moveTo>
                    <a:pt x="52788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27888" y="178885"/>
                  </a:lnTo>
                  <a:lnTo>
                    <a:pt x="52788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链路误码率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813E9F6E-2E40-4B2A-AC48-80F6EE1ECB20}"/>
                </a:ext>
              </a:extLst>
            </p:cNvPr>
            <p:cNvSpPr/>
            <p:nvPr/>
          </p:nvSpPr>
          <p:spPr>
            <a:xfrm>
              <a:off x="6244615" y="4281428"/>
              <a:ext cx="1331265" cy="353012"/>
            </a:xfrm>
            <a:custGeom>
              <a:avLst/>
              <a:gdLst/>
              <a:ahLst/>
              <a:cxnLst/>
              <a:rect l="l" t="t" r="r" b="b"/>
              <a:pathLst>
                <a:path w="528319" h="179069">
                  <a:moveTo>
                    <a:pt x="52788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27888" y="178885"/>
                  </a:lnTo>
                  <a:lnTo>
                    <a:pt x="52788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链路利用率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bject 28">
              <a:extLst>
                <a:ext uri="{FF2B5EF4-FFF2-40B4-BE49-F238E27FC236}">
                  <a16:creationId xmlns:a16="http://schemas.microsoft.com/office/drawing/2014/main" id="{859D0949-B015-45B2-8EF9-354ED8C3B35F}"/>
                </a:ext>
              </a:extLst>
            </p:cNvPr>
            <p:cNvSpPr/>
            <p:nvPr/>
          </p:nvSpPr>
          <p:spPr>
            <a:xfrm>
              <a:off x="6989617" y="4835074"/>
              <a:ext cx="1015032" cy="321758"/>
            </a:xfrm>
            <a:custGeom>
              <a:avLst/>
              <a:gdLst/>
              <a:ahLst/>
              <a:cxnLst/>
              <a:rect l="l" t="t" r="r" b="b"/>
              <a:pathLst>
                <a:path w="528319" h="179069">
                  <a:moveTo>
                    <a:pt x="52788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27888" y="178885"/>
                  </a:lnTo>
                  <a:lnTo>
                    <a:pt x="52788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流量矩阵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bject 28">
              <a:extLst>
                <a:ext uri="{FF2B5EF4-FFF2-40B4-BE49-F238E27FC236}">
                  <a16:creationId xmlns:a16="http://schemas.microsoft.com/office/drawing/2014/main" id="{A28C9EC2-F2AE-4CA7-ABB6-D9376066FDD5}"/>
                </a:ext>
              </a:extLst>
            </p:cNvPr>
            <p:cNvSpPr/>
            <p:nvPr/>
          </p:nvSpPr>
          <p:spPr>
            <a:xfrm>
              <a:off x="7497133" y="5352166"/>
              <a:ext cx="1015032" cy="358289"/>
            </a:xfrm>
            <a:custGeom>
              <a:avLst/>
              <a:gdLst/>
              <a:ahLst/>
              <a:cxnLst/>
              <a:rect l="l" t="t" r="r" b="b"/>
              <a:pathLst>
                <a:path w="528319" h="179069">
                  <a:moveTo>
                    <a:pt x="527888" y="0"/>
                  </a:moveTo>
                  <a:lnTo>
                    <a:pt x="0" y="0"/>
                  </a:lnTo>
                  <a:lnTo>
                    <a:pt x="0" y="178885"/>
                  </a:lnTo>
                  <a:lnTo>
                    <a:pt x="527888" y="178885"/>
                  </a:lnTo>
                  <a:lnTo>
                    <a:pt x="52788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需求矩阵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0361681F-488E-4A80-8D4F-D71B15CD0E42}"/>
              </a:ext>
            </a:extLst>
          </p:cNvPr>
          <p:cNvSpPr txBox="1"/>
          <p:nvPr/>
        </p:nvSpPr>
        <p:spPr>
          <a:xfrm>
            <a:off x="3064682" y="2073484"/>
            <a:ext cx="192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动态测量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17F80C-B303-41E3-AC81-DFE95D8CDDB9}"/>
              </a:ext>
            </a:extLst>
          </p:cNvPr>
          <p:cNvSpPr txBox="1"/>
          <p:nvPr/>
        </p:nvSpPr>
        <p:spPr>
          <a:xfrm>
            <a:off x="2088610" y="4056384"/>
            <a:ext cx="1923098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4A7B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</a:t>
            </a:r>
            <a:endParaRPr lang="en-US" altLang="zh-CN" sz="2000" b="1" dirty="0">
              <a:solidFill>
                <a:srgbClr val="4A7B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4A7B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b="1" dirty="0">
              <a:solidFill>
                <a:srgbClr val="4A7B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4A7B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05C669D-2405-45A4-8EE1-9E970C0470DD}"/>
              </a:ext>
            </a:extLst>
          </p:cNvPr>
          <p:cNvSpPr txBox="1"/>
          <p:nvPr/>
        </p:nvSpPr>
        <p:spPr>
          <a:xfrm>
            <a:off x="8248507" y="3477407"/>
            <a:ext cx="192309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包和流量测量</a:t>
            </a:r>
            <a:endParaRPr lang="en-US" altLang="zh-CN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连接统计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35613D-8CAF-468E-95A2-BE5A7443B441}"/>
              </a:ext>
            </a:extLst>
          </p:cNvPr>
          <p:cNvSpPr/>
          <p:nvPr/>
        </p:nvSpPr>
        <p:spPr>
          <a:xfrm>
            <a:off x="-3048" y="6582966"/>
            <a:ext cx="6096000" cy="2766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参考资料：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rinceton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spring12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cos461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lec23-measurement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B007F1A-94BB-44FB-A444-79CA4B1A0E13}"/>
              </a:ext>
            </a:extLst>
          </p:cNvPr>
          <p:cNvCxnSpPr/>
          <p:nvPr/>
        </p:nvCxnSpPr>
        <p:spPr>
          <a:xfrm>
            <a:off x="0" y="6600014"/>
            <a:ext cx="42732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6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D0F336-15BD-486B-96CA-7FD85A90F972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131D136-3097-4E56-8A09-1C0608F03943}"/>
              </a:ext>
            </a:extLst>
          </p:cNvPr>
          <p:cNvSpPr/>
          <p:nvPr/>
        </p:nvSpPr>
        <p:spPr>
          <a:xfrm rot="5400000">
            <a:off x="-634996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按照测量内容的分类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A122A50-AC14-4050-8693-5A54BC954868}"/>
              </a:ext>
            </a:extLst>
          </p:cNvPr>
          <p:cNvSpPr txBox="1"/>
          <p:nvPr/>
        </p:nvSpPr>
        <p:spPr>
          <a:xfrm>
            <a:off x="391636" y="1826467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A187D8-FC74-4D98-B990-114DA068108F}"/>
              </a:ext>
            </a:extLst>
          </p:cNvPr>
          <p:cNvSpPr txBox="1"/>
          <p:nvPr/>
        </p:nvSpPr>
        <p:spPr>
          <a:xfrm>
            <a:off x="391636" y="25275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AA92BA6-4738-42F3-B518-2F2F998FC2BD}"/>
              </a:ext>
            </a:extLst>
          </p:cNvPr>
          <p:cNvSpPr txBox="1"/>
          <p:nvPr/>
        </p:nvSpPr>
        <p:spPr>
          <a:xfrm>
            <a:off x="391636" y="112537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943DC-6908-4864-A302-334A4850384B}"/>
              </a:ext>
            </a:extLst>
          </p:cNvPr>
          <p:cNvSpPr/>
          <p:nvPr/>
        </p:nvSpPr>
        <p:spPr>
          <a:xfrm>
            <a:off x="-2844254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6FB31B-FE39-46B0-805B-3FB658218D37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6F6AC6-FCCC-4858-A9BB-8CE69619AA35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C30F43-778B-46A0-8E52-6793C2B6C57C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744" y="133762"/>
            <a:ext cx="11710416" cy="512763"/>
          </a:xfrm>
        </p:spPr>
        <p:txBody>
          <a:bodyPr/>
          <a:lstStyle/>
          <a:p>
            <a:r>
              <a:rPr lang="zh-CN" altLang="en-US" dirty="0"/>
              <a:t>测量的方式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A122A50-AC14-4050-8693-5A54BC954868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A187D8-FC74-4D98-B990-114DA068108F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AA92BA6-4738-42F3-B518-2F2F998FC2BD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CAAF05-8AEE-477A-8B41-8374217DF7E3}"/>
              </a:ext>
            </a:extLst>
          </p:cNvPr>
          <p:cNvSpPr txBox="1"/>
          <p:nvPr/>
        </p:nvSpPr>
        <p:spPr>
          <a:xfrm>
            <a:off x="3237237" y="1353065"/>
            <a:ext cx="421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数据包的检测与统计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183036-ECD3-41E6-8E72-779E106060C9}"/>
              </a:ext>
            </a:extLst>
          </p:cNvPr>
          <p:cNvSpPr txBox="1"/>
          <p:nvPr/>
        </p:nvSpPr>
        <p:spPr>
          <a:xfrm>
            <a:off x="3550274" y="2129481"/>
            <a:ext cx="53960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被动检测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TCP/UDP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及应用层报文检测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6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测量的位置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CAAF05-8AEE-477A-8B41-8374217DF7E3}"/>
              </a:ext>
            </a:extLst>
          </p:cNvPr>
          <p:cNvSpPr txBox="1"/>
          <p:nvPr/>
        </p:nvSpPr>
        <p:spPr>
          <a:xfrm>
            <a:off x="3222692" y="1144183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F56215-BC76-441F-BB89-D87A82C724B5}"/>
              </a:ext>
            </a:extLst>
          </p:cNvPr>
          <p:cNvGrpSpPr/>
          <p:nvPr/>
        </p:nvGrpSpPr>
        <p:grpSpPr>
          <a:xfrm>
            <a:off x="3575265" y="2870361"/>
            <a:ext cx="2602086" cy="1117278"/>
            <a:chOff x="7028688" y="2246975"/>
            <a:chExt cx="2602086" cy="111727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93A462F-45EB-4045-9864-EF0C062FD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617" y="3022780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35CBE7-F3F3-4F6D-ACED-CB2A3EA64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75" y="3022780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AC61E28-D3B7-4843-BE2C-C945DFE6B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755" y="3022780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60C1DE8-8901-49FF-9B8C-E0B642F3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0777" y="2565119"/>
              <a:ext cx="583055" cy="65335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7901C81-E8A4-4659-83F0-53B325601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1226" y="2565119"/>
              <a:ext cx="583055" cy="65335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5A5D4B0-6E53-4C0F-A65A-894C426E7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1676" y="2557223"/>
              <a:ext cx="497868" cy="65676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43BE016-F4E4-45BD-8DAC-BEF6D74967C8}"/>
                </a:ext>
              </a:extLst>
            </p:cNvPr>
            <p:cNvCxnSpPr>
              <a:cxnSpLocks/>
            </p:cNvCxnSpPr>
            <p:nvPr/>
          </p:nvCxnSpPr>
          <p:spPr>
            <a:xfrm>
              <a:off x="7028688" y="3364253"/>
              <a:ext cx="26020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46E23B7-A348-4C03-BF29-0F79165235B4}"/>
                </a:ext>
              </a:extLst>
            </p:cNvPr>
            <p:cNvSpPr txBox="1"/>
            <p:nvPr/>
          </p:nvSpPr>
          <p:spPr>
            <a:xfrm>
              <a:off x="7224749" y="2246975"/>
              <a:ext cx="550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B01F7A0-B309-4775-9B9E-E5708709D710}"/>
                </a:ext>
              </a:extLst>
            </p:cNvPr>
            <p:cNvSpPr txBox="1"/>
            <p:nvPr/>
          </p:nvSpPr>
          <p:spPr>
            <a:xfrm>
              <a:off x="8036481" y="2251588"/>
              <a:ext cx="550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CD022D-7CF3-4BE1-AC92-197AF5D2E2F6}"/>
                </a:ext>
              </a:extLst>
            </p:cNvPr>
            <p:cNvSpPr txBox="1"/>
            <p:nvPr/>
          </p:nvSpPr>
          <p:spPr>
            <a:xfrm>
              <a:off x="8781206" y="2250622"/>
              <a:ext cx="733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DA9E95-8D35-4271-823D-B2C749B34A11}"/>
              </a:ext>
            </a:extLst>
          </p:cNvPr>
          <p:cNvGrpSpPr/>
          <p:nvPr/>
        </p:nvGrpSpPr>
        <p:grpSpPr>
          <a:xfrm>
            <a:off x="7406887" y="2871408"/>
            <a:ext cx="2602086" cy="1116231"/>
            <a:chOff x="7028688" y="3590878"/>
            <a:chExt cx="2602086" cy="111623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4B5F17B-60BA-4997-B2FB-DC097D27F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841" y="4365636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C090E4-DA54-48A7-AD5E-4966E6E83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617" y="4363834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428FF15-B0DA-42F7-9E4A-B9D5A1FC9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6725" y="4363834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6ECEC05-21F5-4369-BEA1-7181B89C5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755" y="4363835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699842-5164-452D-AF69-82ABD72A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688" y="4698762"/>
              <a:ext cx="1144021" cy="6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F590587-E516-4F97-8F01-C94FB363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8278" y="3901579"/>
              <a:ext cx="519473" cy="656763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2F62A7B-01A6-4E2C-8FAB-B96C31FA9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0777" y="3901581"/>
              <a:ext cx="583055" cy="653353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F1A6BF15-066F-43DD-93B9-CC285DE7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1676" y="3901581"/>
              <a:ext cx="583055" cy="65335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F21D0A8-9AE9-4CCD-8BE5-B3A631A3B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3281" y="4331520"/>
              <a:ext cx="196627" cy="259379"/>
            </a:xfrm>
            <a:prstGeom prst="rect">
              <a:avLst/>
            </a:prstGeom>
          </p:spPr>
        </p:pic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80B142B-1665-405B-AF4E-6985CA758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841" y="4685670"/>
              <a:ext cx="1173933" cy="130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458D2F8-E1E3-4E6B-8A2C-897DB00662E9}"/>
                </a:ext>
              </a:extLst>
            </p:cNvPr>
            <p:cNvSpPr txBox="1"/>
            <p:nvPr/>
          </p:nvSpPr>
          <p:spPr>
            <a:xfrm>
              <a:off x="7224749" y="3601812"/>
              <a:ext cx="550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E108CFB-BB73-47B6-AAFF-8F96BB9A19E7}"/>
                </a:ext>
              </a:extLst>
            </p:cNvPr>
            <p:cNvSpPr txBox="1"/>
            <p:nvPr/>
          </p:nvSpPr>
          <p:spPr>
            <a:xfrm>
              <a:off x="8876539" y="3596896"/>
              <a:ext cx="550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C5DD2B-8D1B-43D6-81E7-A0E56578D201}"/>
                </a:ext>
              </a:extLst>
            </p:cNvPr>
            <p:cNvSpPr txBox="1"/>
            <p:nvPr/>
          </p:nvSpPr>
          <p:spPr>
            <a:xfrm>
              <a:off x="7723614" y="3590878"/>
              <a:ext cx="1271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探测器和网桥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B43248-1FE0-4D8C-945D-B47D68EBC1C1}"/>
              </a:ext>
            </a:extLst>
          </p:cNvPr>
          <p:cNvGrpSpPr/>
          <p:nvPr/>
        </p:nvGrpSpPr>
        <p:grpSpPr>
          <a:xfrm>
            <a:off x="5727334" y="4485298"/>
            <a:ext cx="2340202" cy="2016620"/>
            <a:chOff x="7249763" y="4765411"/>
            <a:chExt cx="2340202" cy="201662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3F3254F-E235-4D50-B4C8-670AFE6AA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8021" y="5399864"/>
              <a:ext cx="393205" cy="2938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30E2903-F6C1-438E-A646-7B85ACA7D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1660" y="5872563"/>
              <a:ext cx="416574" cy="276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6E27B27-30A2-4674-9CFA-1132FEBF5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752" y="5728246"/>
              <a:ext cx="466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BFEBDA2-D482-4047-9581-1DB65C7CB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4846" y="5399864"/>
              <a:ext cx="749435" cy="656763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DDDC143-BBB9-4862-BE29-B4CE4D8A4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0777" y="5043331"/>
              <a:ext cx="583055" cy="653353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E8770FE-9621-4176-AE55-F2022BB3F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0777" y="5822487"/>
              <a:ext cx="583055" cy="653353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F1B05B9-7813-42E8-AD40-7E79DC0C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8683" y="5399864"/>
              <a:ext cx="497868" cy="656763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D4CC01F-262E-45B3-B8A5-120514B8443A}"/>
                </a:ext>
              </a:extLst>
            </p:cNvPr>
            <p:cNvSpPr txBox="1"/>
            <p:nvPr/>
          </p:nvSpPr>
          <p:spPr>
            <a:xfrm>
              <a:off x="7249763" y="4765411"/>
              <a:ext cx="550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D3A3533-1FD0-4AFA-BBE5-A9D00DAE3D74}"/>
                </a:ext>
              </a:extLst>
            </p:cNvPr>
            <p:cNvSpPr txBox="1"/>
            <p:nvPr/>
          </p:nvSpPr>
          <p:spPr>
            <a:xfrm>
              <a:off x="7249763" y="6474254"/>
              <a:ext cx="550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4157A00-3988-4EC4-91B3-8B7C90C41745}"/>
                </a:ext>
              </a:extLst>
            </p:cNvPr>
            <p:cNvSpPr txBox="1"/>
            <p:nvPr/>
          </p:nvSpPr>
          <p:spPr>
            <a:xfrm>
              <a:off x="8856440" y="5085542"/>
              <a:ext cx="733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探测器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32F52A-031A-4FEB-AEB0-B5098F64DD2E}"/>
                </a:ext>
              </a:extLst>
            </p:cNvPr>
            <p:cNvSpPr txBox="1"/>
            <p:nvPr/>
          </p:nvSpPr>
          <p:spPr>
            <a:xfrm>
              <a:off x="8008373" y="5083229"/>
              <a:ext cx="733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2C3A96F-005F-4E38-9261-1CB2877B0635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92E046-E543-4562-A2BF-098BDA8F80DE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B082297-EDDD-4928-935C-8C032693F7E2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7B308D0-A72C-4166-8392-184EEDF57E85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144693F-6B57-4AAC-901A-53DCF9C58058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A809D6AE-53E7-4E31-841C-3883FD15B692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测量的位置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9B0D815-2A0F-4DA1-A9CA-C74D3C384F60}"/>
              </a:ext>
            </a:extLst>
          </p:cNvPr>
          <p:cNvSpPr txBox="1"/>
          <p:nvPr/>
        </p:nvSpPr>
        <p:spPr>
          <a:xfrm>
            <a:off x="3222692" y="1726895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D949D9-DCF5-4BEA-8E1F-EBCA7D54D59C}"/>
              </a:ext>
            </a:extLst>
          </p:cNvPr>
          <p:cNvGrpSpPr/>
          <p:nvPr/>
        </p:nvGrpSpPr>
        <p:grpSpPr>
          <a:xfrm>
            <a:off x="3620289" y="3698095"/>
            <a:ext cx="3005270" cy="1518152"/>
            <a:chOff x="3192596" y="3671259"/>
            <a:chExt cx="3005270" cy="151815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9BAED35-6DF6-4640-8F69-62CCA7CAA67F}"/>
                </a:ext>
              </a:extLst>
            </p:cNvPr>
            <p:cNvCxnSpPr>
              <a:cxnSpLocks/>
            </p:cNvCxnSpPr>
            <p:nvPr/>
          </p:nvCxnSpPr>
          <p:spPr>
            <a:xfrm>
              <a:off x="3358730" y="4861028"/>
              <a:ext cx="26020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55CCA40-A518-454E-8D85-992F3997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7237" y="4532648"/>
              <a:ext cx="656763" cy="656763"/>
            </a:xfrm>
            <a:prstGeom prst="rect">
              <a:avLst/>
            </a:prstGeom>
          </p:spPr>
        </p:pic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AADF7DA-E321-4A67-B6E6-31EBAD7A0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063" y="4532647"/>
              <a:ext cx="0" cy="3414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02FCD72-E363-4124-A07B-081DB90EFA79}"/>
                </a:ext>
              </a:extLst>
            </p:cNvPr>
            <p:cNvSpPr txBox="1"/>
            <p:nvPr/>
          </p:nvSpPr>
          <p:spPr>
            <a:xfrm>
              <a:off x="3192596" y="4205995"/>
              <a:ext cx="746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</a:t>
              </a:r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6EB18144-4643-45B1-90F0-0D727EA3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0839" y="3971408"/>
              <a:ext cx="497868" cy="656763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B475EE8-D99B-49E5-AD0E-CF614B98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464" y="4532647"/>
              <a:ext cx="656763" cy="656763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3DB2170-1CA7-4912-95C7-C41001E3A002}"/>
                </a:ext>
              </a:extLst>
            </p:cNvPr>
            <p:cNvSpPr txBox="1"/>
            <p:nvPr/>
          </p:nvSpPr>
          <p:spPr>
            <a:xfrm>
              <a:off x="5451823" y="4204265"/>
              <a:ext cx="746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3569606-DCCD-45E2-BCCA-E77187599BCC}"/>
                </a:ext>
              </a:extLst>
            </p:cNvPr>
            <p:cNvSpPr txBox="1"/>
            <p:nvPr/>
          </p:nvSpPr>
          <p:spPr>
            <a:xfrm>
              <a:off x="4311300" y="3671259"/>
              <a:ext cx="733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探测器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C1AA27-75A5-4FA1-A137-7238CCACA8F3}"/>
              </a:ext>
            </a:extLst>
          </p:cNvPr>
          <p:cNvGrpSpPr/>
          <p:nvPr/>
        </p:nvGrpSpPr>
        <p:grpSpPr>
          <a:xfrm>
            <a:off x="7399320" y="4029646"/>
            <a:ext cx="2746459" cy="1259221"/>
            <a:chOff x="8619744" y="3934767"/>
            <a:chExt cx="2746459" cy="1259221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43E35CC-000D-44DE-B363-D67D7B2B2557}"/>
                </a:ext>
              </a:extLst>
            </p:cNvPr>
            <p:cNvCxnSpPr>
              <a:cxnSpLocks/>
            </p:cNvCxnSpPr>
            <p:nvPr/>
          </p:nvCxnSpPr>
          <p:spPr>
            <a:xfrm>
              <a:off x="8619744" y="4832913"/>
              <a:ext cx="1667115" cy="28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8F1FD50-8696-4790-A24A-A4F10D0C54D7}"/>
                </a:ext>
              </a:extLst>
            </p:cNvPr>
            <p:cNvGrpSpPr/>
            <p:nvPr/>
          </p:nvGrpSpPr>
          <p:grpSpPr>
            <a:xfrm>
              <a:off x="9635319" y="4299789"/>
              <a:ext cx="872034" cy="894199"/>
              <a:chOff x="9607236" y="4507428"/>
              <a:chExt cx="872034" cy="894199"/>
            </a:xfrm>
          </p:grpSpPr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53466F28-D744-41E6-B28B-5426649F2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2507" y="4507428"/>
                <a:ext cx="656763" cy="656763"/>
              </a:xfrm>
              <a:prstGeom prst="rect">
                <a:avLst/>
              </a:prstGeom>
            </p:spPr>
          </p:pic>
          <p:pic>
            <p:nvPicPr>
              <p:cNvPr id="66" name="图片 65">
                <a:extLst>
                  <a:ext uri="{FF2B5EF4-FFF2-40B4-BE49-F238E27FC236}">
                    <a16:creationId xmlns:a16="http://schemas.microsoft.com/office/drawing/2014/main" id="{3D8210B2-16B6-4E0A-966A-1EE93D990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7236" y="4744864"/>
                <a:ext cx="497868" cy="656763"/>
              </a:xfrm>
              <a:prstGeom prst="rect">
                <a:avLst/>
              </a:prstGeom>
            </p:spPr>
          </p:pic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FB47C1D-B7C3-4650-A9CB-2580FF1D8026}"/>
                </a:ext>
              </a:extLst>
            </p:cNvPr>
            <p:cNvSpPr txBox="1"/>
            <p:nvPr/>
          </p:nvSpPr>
          <p:spPr>
            <a:xfrm>
              <a:off x="8991739" y="3934767"/>
              <a:ext cx="2374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(line card)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和路由器</a:t>
              </a: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B6ED19B4-8F5B-4750-AAE5-ED2B3721ED8E}"/>
              </a:ext>
            </a:extLst>
          </p:cNvPr>
          <p:cNvSpPr txBox="1"/>
          <p:nvPr/>
        </p:nvSpPr>
        <p:spPr>
          <a:xfrm>
            <a:off x="3222692" y="1144183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的测量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6B7239-8D2A-4C84-9E1A-091940B7E12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8958547" y="3543300"/>
            <a:ext cx="0" cy="486346"/>
          </a:xfrm>
          <a:prstGeom prst="straightConnector1">
            <a:avLst/>
          </a:prstGeom>
          <a:ln w="666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6E4254E-DB71-4A92-9103-3FB0A4DA577B}"/>
              </a:ext>
            </a:extLst>
          </p:cNvPr>
          <p:cNvSpPr txBox="1"/>
          <p:nvPr/>
        </p:nvSpPr>
        <p:spPr>
          <a:xfrm>
            <a:off x="7771315" y="3193157"/>
            <a:ext cx="237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为何不集成在路由器中？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76323D-7DF0-4BBF-8B91-325E9784BE6A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707BE8-631C-4EFD-840F-71DD09E8C0EC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617878-C2A2-473C-B890-D64D4825A8DD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64F41B-2722-42C8-A1C2-337E33A48E6D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E8B0E2-D126-492A-97EF-7D11CDA682C9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279251C9-9599-4E8C-88A8-D8300B498794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2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测量的指标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ED19B4-8F5B-4750-AAE5-ED2B3721ED8E}"/>
              </a:ext>
            </a:extLst>
          </p:cNvPr>
          <p:cNvSpPr txBox="1"/>
          <p:nvPr/>
        </p:nvSpPr>
        <p:spPr>
          <a:xfrm>
            <a:off x="3222692" y="1144183"/>
            <a:ext cx="421018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流量大小与分布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流持续时间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峰值流量信息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网络总流量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3FFE9A-CED8-4932-AA2B-602CFF570B3A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CF907A-0FBD-4B4D-9B62-B3DFFBB18A96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8662C5-5E59-4C68-A0B0-6B6CE1B1CFEA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37E1A0-0645-4FE2-B1FF-8C8F037955D1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78E0BA-7493-4145-9A32-F4B1AD8650E5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04D6B6D-F325-4D59-849B-36FCDBCF96AA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1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测量的内容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ED19B4-8F5B-4750-AAE5-ED2B3721ED8E}"/>
              </a:ext>
            </a:extLst>
          </p:cNvPr>
          <p:cNvSpPr txBox="1"/>
          <p:nvPr/>
        </p:nvSpPr>
        <p:spPr>
          <a:xfrm>
            <a:off x="3222692" y="1144183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DD97D9-ECBE-4FE9-8C37-234DA7905AB4}"/>
              </a:ext>
            </a:extLst>
          </p:cNvPr>
          <p:cNvSpPr txBox="1"/>
          <p:nvPr/>
        </p:nvSpPr>
        <p:spPr>
          <a:xfrm>
            <a:off x="3521396" y="1899814"/>
            <a:ext cx="7939084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源地址和目的地址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识别流量较大的服务或用户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数据包通过路由器的延迟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检测延迟和异常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数据包的大小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路由器的工作负载模型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链路上流量随时间的变化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分配链路容量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源地址和目的地址之间的吞吐量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侦测并分析性能问题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1645E2-A33E-4F38-94CC-B46B6729D20F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1B0DF6-3DFB-4AE1-A9D4-5F3FD5362D5D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6FFAEF-93B3-4D18-9536-2AD8BFBD2469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DB17A3-DD24-484A-A12A-BC2CE36D2CD0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2416C7-7559-40B1-A3C5-B2D37FEAAA6E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FA5822E-59FB-4E54-8715-DBB4BB8E2741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54F9B4-F4CE-47D2-81B5-614BE9837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测量的内容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ED19B4-8F5B-4750-AAE5-ED2B3721ED8E}"/>
              </a:ext>
            </a:extLst>
          </p:cNvPr>
          <p:cNvSpPr txBox="1"/>
          <p:nvPr/>
        </p:nvSpPr>
        <p:spPr>
          <a:xfrm>
            <a:off x="3222692" y="1144183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DD97D9-ECBE-4FE9-8C37-234DA7905AB4}"/>
              </a:ext>
            </a:extLst>
          </p:cNvPr>
          <p:cNvSpPr txBox="1"/>
          <p:nvPr/>
        </p:nvSpPr>
        <p:spPr>
          <a:xfrm>
            <a:off x="3521396" y="2328077"/>
            <a:ext cx="7939084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源端口和目的端口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识别流量较大的服务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/ ACK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检测错乱和丢包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侦测 </a:t>
            </a: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en-US" altLang="zh-CN" sz="20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 / RST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——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客户端中止 </a:t>
            </a:r>
            <a:r>
              <a:rPr lang="en-US" altLang="zh-CN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传输的频率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15C41B-AFCC-4F11-A13D-F95EC5A9E64C}"/>
              </a:ext>
            </a:extLst>
          </p:cNvPr>
          <p:cNvSpPr txBox="1"/>
          <p:nvPr/>
        </p:nvSpPr>
        <p:spPr>
          <a:xfrm>
            <a:off x="3222692" y="1628642"/>
            <a:ext cx="4210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D49EF6-81C1-4E5E-A994-2BBE94ED09A4}"/>
              </a:ext>
            </a:extLst>
          </p:cNvPr>
          <p:cNvSpPr/>
          <p:nvPr/>
        </p:nvSpPr>
        <p:spPr>
          <a:xfrm>
            <a:off x="1" y="778476"/>
            <a:ext cx="2407920" cy="6079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0B52DC-D68C-4EFC-9448-F30EAA080EC9}"/>
              </a:ext>
            </a:extLst>
          </p:cNvPr>
          <p:cNvSpPr/>
          <p:nvPr/>
        </p:nvSpPr>
        <p:spPr>
          <a:xfrm>
            <a:off x="1" y="1103864"/>
            <a:ext cx="2407920" cy="689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53D4AA-8E9F-4492-A36E-88F1978D9DEB}"/>
              </a:ext>
            </a:extLst>
          </p:cNvPr>
          <p:cNvSpPr txBox="1"/>
          <p:nvPr/>
        </p:nvSpPr>
        <p:spPr>
          <a:xfrm>
            <a:off x="237744" y="2005756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1CFAB7-2D4C-458D-9FB3-506E44A80F9B}"/>
              </a:ext>
            </a:extLst>
          </p:cNvPr>
          <p:cNvSpPr txBox="1"/>
          <p:nvPr/>
        </p:nvSpPr>
        <p:spPr>
          <a:xfrm>
            <a:off x="237744" y="2679959"/>
            <a:ext cx="14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拓扑测量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469CC2-1C33-4C95-9B7A-69AD6DA0330F}"/>
              </a:ext>
            </a:extLst>
          </p:cNvPr>
          <p:cNvSpPr txBox="1"/>
          <p:nvPr/>
        </p:nvSpPr>
        <p:spPr>
          <a:xfrm>
            <a:off x="206283" y="1125376"/>
            <a:ext cx="20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流量测量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78A667F-E6E2-46D6-BECC-24972CC396FB}"/>
              </a:ext>
            </a:extLst>
          </p:cNvPr>
          <p:cNvSpPr/>
          <p:nvPr/>
        </p:nvSpPr>
        <p:spPr>
          <a:xfrm rot="5400000">
            <a:off x="2209259" y="1302529"/>
            <a:ext cx="689353" cy="292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5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416</Words>
  <Application>Microsoft Office PowerPoint</Application>
  <PresentationFormat>宽屏</PresentationFormat>
  <Paragraphs>139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王晨阳</cp:lastModifiedBy>
  <cp:revision>55</cp:revision>
  <dcterms:created xsi:type="dcterms:W3CDTF">2022-04-24T15:46:34Z</dcterms:created>
  <dcterms:modified xsi:type="dcterms:W3CDTF">2022-04-25T09:20:49Z</dcterms:modified>
</cp:coreProperties>
</file>