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0" r:id="rId1"/>
  </p:sldMasterIdLst>
  <p:notesMasterIdLst>
    <p:notesMasterId r:id="rId19"/>
  </p:notesMasterIdLst>
  <p:sldIdLst>
    <p:sldId id="271" r:id="rId2"/>
    <p:sldId id="284" r:id="rId3"/>
    <p:sldId id="285" r:id="rId4"/>
    <p:sldId id="28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7" y="6141082"/>
            <a:ext cx="1917811" cy="60960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258443" y="62633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fld id="{8C41893D-FDAF-4D29-A16E-5FF44B8AFA9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8590" y="1585595"/>
            <a:ext cx="116039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Multipath Model</a:t>
            </a:r>
          </a:p>
          <a:p>
            <a:pPr algn="ctr"/>
            <a:r>
              <a:rPr lang="en-US" altLang="zh-CN" sz="66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with Eavesdropper</a:t>
            </a:r>
            <a:endParaRPr lang="zh-CN" altLang="en-US" sz="66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0385" y="4535014"/>
            <a:ext cx="574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Team 6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D38F8C-24FA-4D99-A165-4FAD4A2ED329}"/>
              </a:ext>
            </a:extLst>
          </p:cNvPr>
          <p:cNvSpPr txBox="1"/>
          <p:nvPr/>
        </p:nvSpPr>
        <p:spPr>
          <a:xfrm>
            <a:off x="3080385" y="5272405"/>
            <a:ext cx="574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讲解：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57119105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夏汉宁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67ECDA-B0F6-49B8-B891-DE584A8A3CC0}"/>
              </a:ext>
            </a:extLst>
          </p:cNvPr>
          <p:cNvSpPr/>
          <p:nvPr/>
        </p:nvSpPr>
        <p:spPr>
          <a:xfrm>
            <a:off x="2083340" y="1527206"/>
            <a:ext cx="91812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rng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Channel_Seed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'twister'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512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Channel_CIR1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JetBrains Mono" panose="02000009000000000000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end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phi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pi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rand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-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+ (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Channel_Tau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* 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Transmission_Frequency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/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Wavelength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^(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Channel_Gain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/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*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exp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(-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JetBrains Mono" panose="02000009000000000000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phi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Channel_CIR1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Channel_Tau_Index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)) =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end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Channel_CFR1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abs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freqz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Channel_CIR1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512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512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line1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plot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Channel_CFR1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'b'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hold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on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8EB993-0AFE-4B9B-890D-6F6BAD5A87B0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1FC53B-CF9C-4374-B7DD-77ADB6D708BC}"/>
              </a:ext>
            </a:extLst>
          </p:cNvPr>
          <p:cNvSpPr txBox="1"/>
          <p:nvPr/>
        </p:nvSpPr>
        <p:spPr>
          <a:xfrm>
            <a:off x="6342434" y="5803702"/>
            <a:ext cx="5437761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to Bob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81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67ECDA-B0F6-49B8-B891-DE584A8A3CC0}"/>
              </a:ext>
            </a:extLst>
          </p:cNvPr>
          <p:cNvSpPr/>
          <p:nvPr/>
        </p:nvSpPr>
        <p:spPr>
          <a:xfrm>
            <a:off x="2083340" y="1527206"/>
            <a:ext cx="91812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rng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Channel_Seed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'twister'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512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Channel_CIR2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JetBrains Mono" panose="02000009000000000000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end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phi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pi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rand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-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+ (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Channel_Tau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* 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Transmission_Frequency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+ (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Moving_Distance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*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rand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-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)) /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Wavelength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^(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Channel_Gain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/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*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exp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(-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JetBrains Mono" panose="02000009000000000000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phi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Channel_CIR2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Channel_Tau_Index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)) =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end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Channel_CFR2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abs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freqz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Channel_CIR2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512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512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line2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plot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Channel_CFR2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'r'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hold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on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8EB993-0AFE-4B9B-890D-6F6BAD5A87B0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1FC53B-CF9C-4374-B7DD-77ADB6D708BC}"/>
              </a:ext>
            </a:extLst>
          </p:cNvPr>
          <p:cNvSpPr txBox="1"/>
          <p:nvPr/>
        </p:nvSpPr>
        <p:spPr>
          <a:xfrm>
            <a:off x="6342434" y="5803702"/>
            <a:ext cx="5437761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to Alice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9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67ECDA-B0F6-49B8-B891-DE584A8A3CC0}"/>
              </a:ext>
            </a:extLst>
          </p:cNvPr>
          <p:cNvSpPr/>
          <p:nvPr/>
        </p:nvSpPr>
        <p:spPr>
          <a:xfrm>
            <a:off x="2083340" y="1527206"/>
            <a:ext cx="91812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rng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Channel_Seed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'twister'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512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Channel_CIR3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JetBrains Mono" panose="02000009000000000000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end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phi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pi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rand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-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+ (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Channel_Tau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* 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Transmission_Frequency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+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rand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+ (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Nearby_Distance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*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rand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-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)) /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Wavelength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^(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Channel_Gain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/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*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exp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(-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JetBrains Mono" panose="02000009000000000000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phi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Channel_CIR3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Channel_Tau_Index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)) =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end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Channel_CFR3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abs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freqz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Channel_CIR3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512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512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line3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plot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Channel_CFR3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'g'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8EB993-0AFE-4B9B-890D-6F6BAD5A87B0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1FC53B-CF9C-4374-B7DD-77ADB6D708BC}"/>
              </a:ext>
            </a:extLst>
          </p:cNvPr>
          <p:cNvSpPr txBox="1"/>
          <p:nvPr/>
        </p:nvSpPr>
        <p:spPr>
          <a:xfrm>
            <a:off x="6342434" y="5803702"/>
            <a:ext cx="5437761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to Eve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54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8EB993-0AFE-4B9B-890D-6F6BAD5A87B0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4942069C-2FB3-4F3B-A35F-7ED41DC9C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980" t="4718" r="8221" b="7202"/>
          <a:stretch/>
        </p:blipFill>
        <p:spPr>
          <a:xfrm>
            <a:off x="1170495" y="1023521"/>
            <a:ext cx="9851010" cy="51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2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8EB993-0AFE-4B9B-890D-6F6BAD5A87B0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4942069C-2FB3-4F3B-A35F-7ED41DC9C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980" t="4718" r="8221" b="7202"/>
          <a:stretch/>
        </p:blipFill>
        <p:spPr>
          <a:xfrm>
            <a:off x="2302495" y="700355"/>
            <a:ext cx="7455031" cy="392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05E82A-E8CE-4BB7-9A0E-6C8D75BA4D83}"/>
              </a:ext>
            </a:extLst>
          </p:cNvPr>
          <p:cNvSpPr txBox="1"/>
          <p:nvPr/>
        </p:nvSpPr>
        <p:spPr>
          <a:xfrm>
            <a:off x="1460249" y="4624055"/>
            <a:ext cx="9139521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to Bob 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to Alice 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相关度较高</a:t>
            </a:r>
          </a:p>
        </p:txBody>
      </p:sp>
    </p:spTree>
    <p:extLst>
      <p:ext uri="{BB962C8B-B14F-4D97-AF65-F5344CB8AC3E}">
        <p14:creationId xmlns:p14="http://schemas.microsoft.com/office/powerpoint/2010/main" val="70840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8EB993-0AFE-4B9B-890D-6F6BAD5A87B0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4942069C-2FB3-4F3B-A35F-7ED41DC9C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980" t="4718" r="8221" b="7202"/>
          <a:stretch/>
        </p:blipFill>
        <p:spPr>
          <a:xfrm>
            <a:off x="2302495" y="700355"/>
            <a:ext cx="7455031" cy="392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05E82A-E8CE-4BB7-9A0E-6C8D75BA4D83}"/>
              </a:ext>
            </a:extLst>
          </p:cNvPr>
          <p:cNvSpPr txBox="1"/>
          <p:nvPr/>
        </p:nvSpPr>
        <p:spPr>
          <a:xfrm>
            <a:off x="1460249" y="4624055"/>
            <a:ext cx="9139521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to Bob 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to Alice 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相关度较高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6134FB-FE56-4C28-A9AE-C73C4B1C7DF8}"/>
              </a:ext>
            </a:extLst>
          </p:cNvPr>
          <p:cNvSpPr txBox="1"/>
          <p:nvPr/>
        </p:nvSpPr>
        <p:spPr>
          <a:xfrm>
            <a:off x="1460248" y="5331941"/>
            <a:ext cx="9139521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to Eve 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与另外两者相关性较低</a:t>
            </a:r>
          </a:p>
        </p:txBody>
      </p:sp>
    </p:spTree>
    <p:extLst>
      <p:ext uri="{BB962C8B-B14F-4D97-AF65-F5344CB8AC3E}">
        <p14:creationId xmlns:p14="http://schemas.microsoft.com/office/powerpoint/2010/main" val="3571026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3E72A0-4A0D-4565-806A-85CC8B69E17C}"/>
              </a:ext>
            </a:extLst>
          </p:cNvPr>
          <p:cNvSpPr/>
          <p:nvPr/>
        </p:nvSpPr>
        <p:spPr>
          <a:xfrm>
            <a:off x="3176832" y="1023521"/>
            <a:ext cx="56655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corrcoef(Channel_CIR1,Channel_CIR2)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=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1.0000 + 0.0000i   0.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9260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- 0.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434i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9260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434i   1.0000 + 0.0000i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corrcoef(Channel_CIR1,Channel_CIR3)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=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1.0000 + 0.0000i  -0.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470 + 0.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568i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-0.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470 - 0.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568i   1.0000 + 0.0000i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5E8E50-4BA3-4E10-8E20-ADE0C6D0B472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6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8590" y="2077085"/>
            <a:ext cx="11603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Q &amp; A Times</a:t>
            </a:r>
            <a:endParaRPr lang="zh-CN" altLang="en-US" sz="66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0385" y="4535014"/>
            <a:ext cx="574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Team 6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D38F8C-24FA-4D99-A165-4FAD4A2ED329}"/>
              </a:ext>
            </a:extLst>
          </p:cNvPr>
          <p:cNvSpPr txBox="1"/>
          <p:nvPr/>
        </p:nvSpPr>
        <p:spPr>
          <a:xfrm>
            <a:off x="3080385" y="5272405"/>
            <a:ext cx="574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讲解：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57119105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夏汉宁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945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9AA77-49D6-45ED-8606-2D8C7764D81D}"/>
              </a:ext>
            </a:extLst>
          </p:cNvPr>
          <p:cNvSpPr txBox="1">
            <a:spLocks/>
          </p:cNvSpPr>
          <p:nvPr/>
        </p:nvSpPr>
        <p:spPr>
          <a:xfrm>
            <a:off x="658317" y="1690688"/>
            <a:ext cx="1112395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根据具有窃听用户的无线多径模型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同时获取发送方、接收方和窃听者的信道脉冲响应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(CIR)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（发送方向接收方发送消息，接收方在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绘制发送方、接收方和窃听者的信道频率幅值响应（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点）的图像，并比较发送方和接收方，接收方和窃听者之前信号的相关性。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9EB110-E72E-4F1C-9414-BF24044C9A15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4D1C5ED-EA38-46EA-9963-189B977E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24" y="2765782"/>
            <a:ext cx="7865763" cy="379242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F64399-35F8-4CAF-BEAC-55E5F53A1F68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Establishment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40A49-83BF-4CD6-8C5E-14368939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146" y="2149026"/>
            <a:ext cx="5966977" cy="50296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05FAF66-8AE9-408C-8F0F-75BECA87046C}"/>
              </a:ext>
            </a:extLst>
          </p:cNvPr>
          <p:cNvSpPr txBox="1">
            <a:spLocks/>
          </p:cNvSpPr>
          <p:nvPr/>
        </p:nvSpPr>
        <p:spPr>
          <a:xfrm>
            <a:off x="658317" y="1605847"/>
            <a:ext cx="1112395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ITU-RM.1225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中的多路径延迟模型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962067-0786-473D-A433-EC0637539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68" y="1334802"/>
            <a:ext cx="4011745" cy="8972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CC5F5E-F197-4D15-A175-D52F96A0DA7F}"/>
              </a:ext>
            </a:extLst>
          </p:cNvPr>
          <p:cNvSpPr txBox="1"/>
          <p:nvPr/>
        </p:nvSpPr>
        <p:spPr>
          <a:xfrm>
            <a:off x="7920196" y="2912230"/>
            <a:ext cx="3560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只考虑小规模衰落 （使用室外到室内和行人模型和车辆模型） </a:t>
            </a:r>
          </a:p>
        </p:txBody>
      </p:sp>
    </p:spTree>
    <p:extLst>
      <p:ext uri="{BB962C8B-B14F-4D97-AF65-F5344CB8AC3E}">
        <p14:creationId xmlns:p14="http://schemas.microsoft.com/office/powerpoint/2010/main" val="73869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F64399-35F8-4CAF-BEAC-55E5F53A1F68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Establishment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BD7AA4D-E4D1-4B23-81A3-068AD843B5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考虑两个合法的传播者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Alice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，一个非法的窃听者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之间的距离在半波长之内，但是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的位置是不确定的。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Alice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的移动速度为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5km/h, Alice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相互传输信息的时间间隔为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，载波频 率为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2400MHz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，采样率为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20MS/s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789356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7DEC5C-35F4-4EE9-8768-8DCED686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0" y="1212511"/>
            <a:ext cx="10397490" cy="535765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F64399-35F8-4CAF-BEAC-55E5F53A1F68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Establishment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589CF4-1B70-45EC-AA15-1DC11315FF74}"/>
                  </a:ext>
                </a:extLst>
              </p:cNvPr>
              <p:cNvSpPr txBox="1"/>
              <p:nvPr/>
            </p:nvSpPr>
            <p:spPr>
              <a:xfrm>
                <a:off x="6215741" y="377190"/>
                <a:ext cx="558980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𝝅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den>
                          </m:f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589CF4-1B70-45EC-AA15-1DC11315F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1" y="377190"/>
                <a:ext cx="5589800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286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7DEC5C-35F4-4EE9-8768-8DCED686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0" y="1212511"/>
            <a:ext cx="10397490" cy="535765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F64399-35F8-4CAF-BEAC-55E5F53A1F68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Establishment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589CF4-1B70-45EC-AA15-1DC11315FF74}"/>
                  </a:ext>
                </a:extLst>
              </p:cNvPr>
              <p:cNvSpPr txBox="1"/>
              <p:nvPr/>
            </p:nvSpPr>
            <p:spPr>
              <a:xfrm>
                <a:off x="6215741" y="377190"/>
                <a:ext cx="558980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589CF4-1B70-45EC-AA15-1DC11315F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1" y="377190"/>
                <a:ext cx="5589800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4E5076B-9B12-489D-8A04-5031AD89C77D}"/>
              </a:ext>
            </a:extLst>
          </p:cNvPr>
          <p:cNvCxnSpPr/>
          <p:nvPr/>
        </p:nvCxnSpPr>
        <p:spPr>
          <a:xfrm flipV="1">
            <a:off x="2875175" y="1593130"/>
            <a:ext cx="4637988" cy="2413262"/>
          </a:xfrm>
          <a:prstGeom prst="straightConnector1">
            <a:avLst/>
          </a:prstGeom>
          <a:ln w="1016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6C3FB94-0E55-43AC-84DC-409AB8557DEA}"/>
              </a:ext>
            </a:extLst>
          </p:cNvPr>
          <p:cNvCxnSpPr>
            <a:cxnSpLocks/>
          </p:cNvCxnSpPr>
          <p:nvPr/>
        </p:nvCxnSpPr>
        <p:spPr>
          <a:xfrm flipH="1" flipV="1">
            <a:off x="7513163" y="1593130"/>
            <a:ext cx="1601655" cy="2745406"/>
          </a:xfrm>
          <a:prstGeom prst="straightConnector1">
            <a:avLst/>
          </a:prstGeom>
          <a:ln w="1016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80FB575-DA9A-41C4-B469-A8B1A6C9053A}"/>
              </a:ext>
            </a:extLst>
          </p:cNvPr>
          <p:cNvSpPr txBox="1"/>
          <p:nvPr/>
        </p:nvSpPr>
        <p:spPr>
          <a:xfrm>
            <a:off x="486382" y="1500605"/>
            <a:ext cx="3044757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to Bob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5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7DEC5C-35F4-4EE9-8768-8DCED686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0" y="1212511"/>
            <a:ext cx="10397490" cy="535765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F64399-35F8-4CAF-BEAC-55E5F53A1F68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Establishment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589CF4-1B70-45EC-AA15-1DC11315FF74}"/>
                  </a:ext>
                </a:extLst>
              </p:cNvPr>
              <p:cNvSpPr txBox="1"/>
              <p:nvPr/>
            </p:nvSpPr>
            <p:spPr>
              <a:xfrm>
                <a:off x="6215741" y="377190"/>
                <a:ext cx="558980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589CF4-1B70-45EC-AA15-1DC11315F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1" y="377190"/>
                <a:ext cx="5589800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4E5076B-9B12-489D-8A04-5031AD89C77D}"/>
              </a:ext>
            </a:extLst>
          </p:cNvPr>
          <p:cNvCxnSpPr>
            <a:cxnSpLocks/>
          </p:cNvCxnSpPr>
          <p:nvPr/>
        </p:nvCxnSpPr>
        <p:spPr>
          <a:xfrm flipH="1" flipV="1">
            <a:off x="7782130" y="1828800"/>
            <a:ext cx="1460769" cy="2470826"/>
          </a:xfrm>
          <a:prstGeom prst="straightConnector1">
            <a:avLst/>
          </a:prstGeom>
          <a:ln w="1016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6C3FB94-0E55-43AC-84DC-409AB8557DEA}"/>
              </a:ext>
            </a:extLst>
          </p:cNvPr>
          <p:cNvCxnSpPr>
            <a:cxnSpLocks/>
          </p:cNvCxnSpPr>
          <p:nvPr/>
        </p:nvCxnSpPr>
        <p:spPr>
          <a:xfrm flipV="1">
            <a:off x="3696511" y="1828800"/>
            <a:ext cx="4085618" cy="2177592"/>
          </a:xfrm>
          <a:prstGeom prst="straightConnector1">
            <a:avLst/>
          </a:prstGeom>
          <a:ln w="1016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2B44AB-EBBE-4C4A-A04B-059320F25A16}"/>
              </a:ext>
            </a:extLst>
          </p:cNvPr>
          <p:cNvCxnSpPr>
            <a:cxnSpLocks/>
          </p:cNvCxnSpPr>
          <p:nvPr/>
        </p:nvCxnSpPr>
        <p:spPr>
          <a:xfrm flipH="1">
            <a:off x="2821021" y="3686783"/>
            <a:ext cx="719848" cy="389106"/>
          </a:xfrm>
          <a:prstGeom prst="straightConnector1">
            <a:avLst/>
          </a:prstGeom>
          <a:ln w="1016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CC3BEED-A427-422A-805D-08BA62CB7290}"/>
              </a:ext>
            </a:extLst>
          </p:cNvPr>
          <p:cNvSpPr txBox="1"/>
          <p:nvPr/>
        </p:nvSpPr>
        <p:spPr>
          <a:xfrm>
            <a:off x="486382" y="1500605"/>
            <a:ext cx="3044757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to Alice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7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7DEC5C-35F4-4EE9-8768-8DCED686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0" y="1212511"/>
            <a:ext cx="10397490" cy="535765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F64399-35F8-4CAF-BEAC-55E5F53A1F68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Establishment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589CF4-1B70-45EC-AA15-1DC11315FF74}"/>
                  </a:ext>
                </a:extLst>
              </p:cNvPr>
              <p:cNvSpPr txBox="1"/>
              <p:nvPr/>
            </p:nvSpPr>
            <p:spPr>
              <a:xfrm>
                <a:off x="6215741" y="377190"/>
                <a:ext cx="558980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b>
                      </m:sSub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589CF4-1B70-45EC-AA15-1DC11315F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1" y="377190"/>
                <a:ext cx="5589800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4E5076B-9B12-489D-8A04-5031AD89C77D}"/>
              </a:ext>
            </a:extLst>
          </p:cNvPr>
          <p:cNvCxnSpPr>
            <a:cxnSpLocks/>
          </p:cNvCxnSpPr>
          <p:nvPr/>
        </p:nvCxnSpPr>
        <p:spPr>
          <a:xfrm flipV="1">
            <a:off x="2791838" y="1595337"/>
            <a:ext cx="4717915" cy="2480552"/>
          </a:xfrm>
          <a:prstGeom prst="straightConnector1">
            <a:avLst/>
          </a:prstGeom>
          <a:ln w="1016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6C3FB94-0E55-43AC-84DC-409AB8557DEA}"/>
              </a:ext>
            </a:extLst>
          </p:cNvPr>
          <p:cNvCxnSpPr>
            <a:cxnSpLocks/>
          </p:cNvCxnSpPr>
          <p:nvPr/>
        </p:nvCxnSpPr>
        <p:spPr>
          <a:xfrm flipH="1" flipV="1">
            <a:off x="7509753" y="1595336"/>
            <a:ext cx="2461098" cy="4221804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ABE6013-53B3-4D8B-8E8C-49CAC53A256B}"/>
              </a:ext>
            </a:extLst>
          </p:cNvPr>
          <p:cNvCxnSpPr>
            <a:cxnSpLocks/>
          </p:cNvCxnSpPr>
          <p:nvPr/>
        </p:nvCxnSpPr>
        <p:spPr>
          <a:xfrm>
            <a:off x="9095362" y="4309353"/>
            <a:ext cx="622570" cy="1070043"/>
          </a:xfrm>
          <a:prstGeom prst="straightConnector1">
            <a:avLst/>
          </a:prstGeom>
          <a:ln w="1016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560D841-5F19-4094-9398-0AED33B0285B}"/>
              </a:ext>
            </a:extLst>
          </p:cNvPr>
          <p:cNvSpPr txBox="1"/>
          <p:nvPr/>
        </p:nvSpPr>
        <p:spPr>
          <a:xfrm>
            <a:off x="486382" y="1500605"/>
            <a:ext cx="3044757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to Eve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7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67ECDA-B0F6-49B8-B891-DE584A8A3CC0}"/>
              </a:ext>
            </a:extLst>
          </p:cNvPr>
          <p:cNvSpPr/>
          <p:nvPr/>
        </p:nvSpPr>
        <p:spPr>
          <a:xfrm>
            <a:off x="2112523" y="700355"/>
            <a:ext cx="91812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Channel_Tau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[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310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710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1090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1730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2510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]*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1e-9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% [second]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Channel_Gain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[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-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-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-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-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-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];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% [dB]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</a:b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Sampling_Rate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1e6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% [points/second]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Sample_Length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/ 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Sampling_Rate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% [second]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</a:b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Channel_Tau_Index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round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Channel_Tau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/ 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Sample_Length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 +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</a:b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Moving_Speed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1000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/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3600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% [meter/second]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TDD_Interval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1e-3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% [second]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Moving_Distance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TDD_Interval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Moving_Speed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% [meter]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</a:b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Carrier_Frequency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2.4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^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% [Hz]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Transmission_Frequency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*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1e8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%[meter/second]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Wavelength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Transmission_Frequency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/ 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Carrier_Frequency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% [meter]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</a:b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Nearby_Distance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0.06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% [meter]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</a:b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Channel_Seed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8EB993-0AFE-4B9B-890D-6F6BAD5A87B0}"/>
              </a:ext>
            </a:extLst>
          </p:cNvPr>
          <p:cNvSpPr txBox="1"/>
          <p:nvPr/>
        </p:nvSpPr>
        <p:spPr>
          <a:xfrm>
            <a:off x="320040" y="377190"/>
            <a:ext cx="43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9A339F-CAFE-4C59-9C99-A8DF575DD6C3}"/>
              </a:ext>
            </a:extLst>
          </p:cNvPr>
          <p:cNvSpPr txBox="1"/>
          <p:nvPr/>
        </p:nvSpPr>
        <p:spPr>
          <a:xfrm>
            <a:off x="6342434" y="5803702"/>
            <a:ext cx="5437761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Constants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14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1060</Words>
  <Application>Microsoft Office PowerPoint</Application>
  <PresentationFormat>宽屏</PresentationFormat>
  <Paragraphs>111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Calibri</vt:lpstr>
      <vt:lpstr>Cambria Math</vt:lpstr>
      <vt:lpstr>JetBrains Mono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王晨阳</dc:creator>
  <cp:lastModifiedBy>王晨阳</cp:lastModifiedBy>
  <cp:revision>21</cp:revision>
  <dcterms:created xsi:type="dcterms:W3CDTF">2021-12-16T09:20:00Z</dcterms:created>
  <dcterms:modified xsi:type="dcterms:W3CDTF">2022-04-16T13:48:33Z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C26F833FA18844589F4A38E43089227F</vt:lpwstr>
  </property>
  <property fmtid="{D5CDD505-2E9C-101B-9397-08002B2CF9AE}" pid="3" name="KSOProductBuildVer">
    <vt:lpwstr>2052-11.1.0.11115</vt:lpwstr>
  </property>
</Properties>
</file>