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6" r:id="rId5"/>
    <p:sldId id="263" r:id="rId6"/>
    <p:sldId id="258" r:id="rId7"/>
    <p:sldId id="259" r:id="rId8"/>
    <p:sldId id="257" r:id="rId9"/>
    <p:sldId id="272" r:id="rId10"/>
    <p:sldId id="262" r:id="rId11"/>
    <p:sldId id="273" r:id="rId12"/>
    <p:sldId id="274" r:id="rId13"/>
    <p:sldId id="265" r:id="rId14"/>
    <p:sldId id="275" r:id="rId15"/>
    <p:sldId id="276" r:id="rId16"/>
    <p:sldId id="270" r:id="rId17"/>
    <p:sldId id="269" r:id="rId18"/>
    <p:sldId id="26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A0759-E8E0-4AAE-B426-4406CDFFE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7550E-25D9-43F9-A448-A2AF448E0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AAA04-B96D-4886-BBA7-4BA6B847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ED093-C931-4280-94C3-7638CE1C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E600F-C690-4926-80B1-DC8F2EF9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99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431C3-53C6-4ADC-93D1-0DB0D586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F1B73B-81D5-4E23-AE67-FDB4366B4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01CA5-0956-4CB4-A064-3BCD439D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E7113-C68A-4DFC-A63D-30D5A707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4E6A2-44DE-43E1-BCA0-AD6D5E32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55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5435EB-9B85-43C6-B905-A01201BFE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2A4799-2636-457C-BAAA-F0E180FB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2B500-0C4C-467C-AF79-9DC54FD5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71CBD-A2AD-4504-9850-B83A1EF6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40BC8-97AD-4465-80CD-01ACE385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23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93A6A-B39D-4D0D-9F94-8799E98A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57818-E2E2-49F9-8149-6DCE1A9A9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85B97-3B58-42BE-BCF9-E394CE61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5104E-44C2-4394-AE68-E66B31FD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1AD57-D66F-49D0-AA30-FE625B4A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7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5B8E-8599-4B4E-AB78-D57A2E06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7ED881-A33E-4B63-BE78-1BBE9EC52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C5EB6-2265-49AF-86BD-33FD3541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9A302-2294-4E26-8AA3-9F602EC3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6FDD3-BD8F-49C0-AD43-09572799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7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BDFAE-2544-4911-93C8-BF7C093A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7BADC-9A65-44D7-AD7E-E6D76736D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345985-C1F4-43A6-B078-B7FA6E436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EC7AAC-AA59-4FD4-BEA7-8BFE02D7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680A23-D5CA-4CBD-9685-8B39B15B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47D771-A309-47C6-9742-9BE0432F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4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30B2D-A5B7-47A8-B1FB-6B6D6FFF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86FBA7-9AD4-4F08-9CA9-A80DD2424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A53C4-7E1B-4361-B1A4-7A1A7AB30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1016D8-4ED0-45CF-8D45-C8621964E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FA73B7-2002-4A18-837B-AF8CDF5B2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945034-FD19-4C1D-AC31-3AFB2CF6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F07D8D-8104-403A-BC5D-C02C1BF0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82D47C-F7AC-4C91-B33A-7AFEB2D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22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1EB30-3962-4416-9EE7-2B06511D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E9A5A4-FDE2-42A7-AF47-0D57FA6D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ADF68D-6C33-44A3-AFAB-61C33CD2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42C32A-0733-47C5-A3A4-A99451AC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0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B09FD3-9024-472B-A96D-AB6D0382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914DAF-70E8-4AE8-8AE6-8DFD70A1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40DB9C-01C2-4C5B-B9FA-7EF987EC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404D3-9FCB-4A39-9E31-4519E327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64C5C-31C6-4DB3-8D1F-E18A6ABB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6A61A-7333-4868-9A90-D00669A2B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FCCD12-788E-4DAC-95BB-A41CEDB4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EF006B-9052-480C-AD5D-0CFF56BE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2417E-4635-4497-961B-E4FD1F45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8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5D7B8-4766-40FB-966F-8E54F8E6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62A681-DEB3-45EE-A9EC-A054DC434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620AFF-DAE7-4F57-BB23-9224B442B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2AF4DF-DC74-46CD-A118-B839BFA0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14D3-7962-4823-BA41-6E9016299C3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80555F-1A1D-40A0-986B-855672BB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AF4BCF-988C-4632-9B80-574C086F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67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745054-003E-4D1D-A8DC-2BC16979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0CB59F-764E-4AC5-A2BC-80843E31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DBE18-DF1D-4BBD-AF3A-3FB6DE8C6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D14D3-7962-4823-BA41-6E9016299C3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C2F5C-1517-4D81-A13D-518AD7D0D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50BC-3278-4DBB-B9E9-962383D79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5753-062A-46F7-9B98-07D14952B9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0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40FC463-FE00-431B-BFF8-8B061FF486B6}"/>
              </a:ext>
            </a:extLst>
          </p:cNvPr>
          <p:cNvSpPr/>
          <p:nvPr/>
        </p:nvSpPr>
        <p:spPr>
          <a:xfrm>
            <a:off x="0" y="0"/>
            <a:ext cx="12192000" cy="39079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5D4DC5-95DE-468C-88C9-6796FA0B2FA8}"/>
              </a:ext>
            </a:extLst>
          </p:cNvPr>
          <p:cNvSpPr txBox="1"/>
          <p:nvPr/>
        </p:nvSpPr>
        <p:spPr>
          <a:xfrm>
            <a:off x="1181099" y="1981200"/>
            <a:ext cx="971005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1</a:t>
            </a:r>
          </a:p>
          <a:p>
            <a:pPr algn="ctr"/>
            <a:endParaRPr lang="en-US" altLang="zh-C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Group 6</a:t>
            </a:r>
          </a:p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Members :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马运聪  李政君  夏汉宁  唐翠霜  王晨阳 吴桐</a:t>
            </a:r>
          </a:p>
        </p:txBody>
      </p:sp>
    </p:spTree>
    <p:extLst>
      <p:ext uri="{BB962C8B-B14F-4D97-AF65-F5344CB8AC3E}">
        <p14:creationId xmlns:p14="http://schemas.microsoft.com/office/powerpoint/2010/main" val="387767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CD5B2-0ED9-48DF-9A3D-756160BB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4" y="965200"/>
            <a:ext cx="2827869" cy="762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PSK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34C08-D1FD-462C-83BB-8D6E3C7E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8" y="2824233"/>
            <a:ext cx="5071535" cy="30685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不管信噪比如何变化，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的识别正确率一直保持在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A47FBA-F33B-4E35-80FE-645B02B38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858" y="279319"/>
            <a:ext cx="3549832" cy="28068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45D55A-9C2B-4596-ACBF-949B38B17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858" y="3515716"/>
            <a:ext cx="3543482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0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DD0CA5A-0CDD-4624-8547-BF458303F7CF}"/>
              </a:ext>
            </a:extLst>
          </p:cNvPr>
          <p:cNvSpPr txBox="1">
            <a:spLocks/>
          </p:cNvSpPr>
          <p:nvPr/>
        </p:nvSpPr>
        <p:spPr>
          <a:xfrm>
            <a:off x="668864" y="965200"/>
            <a:ext cx="282786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QPSK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调制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2CC27C6-16AA-4234-84AE-919879FEA8C6}"/>
              </a:ext>
            </a:extLst>
          </p:cNvPr>
          <p:cNvSpPr txBox="1">
            <a:spLocks/>
          </p:cNvSpPr>
          <p:nvPr/>
        </p:nvSpPr>
        <p:spPr>
          <a:xfrm>
            <a:off x="761998" y="2824233"/>
            <a:ext cx="5071535" cy="3068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当信噪比达到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7-8dB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的识别正确率从很低一下子提高到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，并且此后信噪比的改变不影响识别正确率（一直维持在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B02CD1-9E16-4A35-B52A-C629EFA60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67" y="406327"/>
            <a:ext cx="3543482" cy="28385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EDEFB7-F4E5-40C5-AA0C-3007C696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468" y="3613078"/>
            <a:ext cx="3543482" cy="30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9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725DE3B-B1CD-4C33-A60F-1A6EB6D9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4" y="965200"/>
            <a:ext cx="2827869" cy="762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8QAM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调制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BD90635-CC10-4F2E-8B91-B9B5A4FA8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8" y="2824233"/>
            <a:ext cx="5071535" cy="30685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当信噪比达到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的识别正确率从很低一下子提高到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，此后保持稳定（一直维持在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F6B085-8C02-4865-9AF9-28760942A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503" y="292026"/>
            <a:ext cx="3518081" cy="28703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6A8E07-75AC-4AC7-91C1-203201A7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503" y="3628879"/>
            <a:ext cx="3473629" cy="28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1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97AB060-7B33-47BF-B3B7-B8FBFAB7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4" y="965200"/>
            <a:ext cx="2827869" cy="762000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16QAM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调制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6F5DED1-0DD0-4267-9F5F-BAA059469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8" y="2824233"/>
            <a:ext cx="5071535" cy="30685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当信噪比达到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6-7dB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16QAM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的识别正确率从很低一下子提高到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，并且此后信噪比的改变不影响识别正确率（一直维持在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D6DA06-9DCF-4A70-AF6C-DBA12432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95" y="173414"/>
            <a:ext cx="3543482" cy="29846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CF376E-6FFD-4211-AB8E-91A2F0136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795" y="3521437"/>
            <a:ext cx="3543482" cy="324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2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A3D62AB-B4BD-4537-953B-BA60FC93D7FC}"/>
              </a:ext>
            </a:extLst>
          </p:cNvPr>
          <p:cNvSpPr txBox="1">
            <a:spLocks/>
          </p:cNvSpPr>
          <p:nvPr/>
        </p:nvSpPr>
        <p:spPr>
          <a:xfrm>
            <a:off x="668864" y="965200"/>
            <a:ext cx="282786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32QAM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调制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ECB64C6-F87A-49A4-A0B3-EED9D0B6D645}"/>
              </a:ext>
            </a:extLst>
          </p:cNvPr>
          <p:cNvSpPr txBox="1">
            <a:spLocks/>
          </p:cNvSpPr>
          <p:nvPr/>
        </p:nvSpPr>
        <p:spPr>
          <a:xfrm>
            <a:off x="761998" y="2824233"/>
            <a:ext cx="5071535" cy="3068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当信噪比达到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4-5dB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32QAM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的识别正确率从很低一下子提高到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，此后维持稳定（一直维持在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75F9B4-CD9A-40A9-BD98-358FC6D93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401" y="279325"/>
            <a:ext cx="3626036" cy="28957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1B98BA-69BD-4208-8F1D-255776186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400" y="3682927"/>
            <a:ext cx="3626035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7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A3D62AB-B4BD-4537-953B-BA60FC93D7FC}"/>
              </a:ext>
            </a:extLst>
          </p:cNvPr>
          <p:cNvSpPr txBox="1">
            <a:spLocks/>
          </p:cNvSpPr>
          <p:nvPr/>
        </p:nvSpPr>
        <p:spPr>
          <a:xfrm>
            <a:off x="668864" y="965200"/>
            <a:ext cx="282786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64QAM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调制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ECB64C6-F87A-49A4-A0B3-EED9D0B6D645}"/>
              </a:ext>
            </a:extLst>
          </p:cNvPr>
          <p:cNvSpPr txBox="1">
            <a:spLocks/>
          </p:cNvSpPr>
          <p:nvPr/>
        </p:nvSpPr>
        <p:spPr>
          <a:xfrm>
            <a:off x="761998" y="2824233"/>
            <a:ext cx="5071535" cy="3068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当信噪比达到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4-5dB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32QAM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的识别正确率从很低一下子提高到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，此后维持稳定（一直维持在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400" dirty="0"/>
              <a:t>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CE31E9-3BDF-4056-9B48-5736F783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177" y="488799"/>
            <a:ext cx="3676839" cy="29402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C233B8-F744-4C42-AF6D-B8B4C6AEB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178" y="3759881"/>
            <a:ext cx="3676838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9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B936D23-3DFE-4628-8D8A-AE8B54D82591}"/>
              </a:ext>
            </a:extLst>
          </p:cNvPr>
          <p:cNvSpPr/>
          <p:nvPr/>
        </p:nvSpPr>
        <p:spPr>
          <a:xfrm>
            <a:off x="0" y="0"/>
            <a:ext cx="12192000" cy="998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B99654-F2BF-4646-BAC1-4AA8E904163D}"/>
              </a:ext>
            </a:extLst>
          </p:cNvPr>
          <p:cNvSpPr txBox="1"/>
          <p:nvPr/>
        </p:nvSpPr>
        <p:spPr>
          <a:xfrm>
            <a:off x="253448" y="237831"/>
            <a:ext cx="760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altLang="zh-CN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Which is better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52A5D9-4165-49F1-B09D-20C95137E1FD}"/>
              </a:ext>
            </a:extLst>
          </p:cNvPr>
          <p:cNvSpPr txBox="1"/>
          <p:nvPr/>
        </p:nvSpPr>
        <p:spPr>
          <a:xfrm>
            <a:off x="5894614" y="1088801"/>
            <a:ext cx="5992586" cy="561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星座图性能评价指标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最小欧式距离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：即信号星座图上星座点间的最小距离，该参数反映信号抗高斯白噪声的能力，其值越大，系统抗干扰能力越强。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最小相位偏移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：即信号星座点相位的最小偏移，该参数反映信号抗相位抖动能力和对时钟恢复精确度的敏感性，其值越大，传输性能越好。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误比特率BER曲线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：曲线越靠近左下，系统抗噪性能越好。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峰值——均值比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：即星座图的峰值信噪比与均值信噪比的比值，值小一些更好，可以充分利用功放的输出功率。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27FF4D2-5B34-4A0A-AA91-66E0F40ED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"/>
          <a:stretch/>
        </p:blipFill>
        <p:spPr bwMode="auto">
          <a:xfrm>
            <a:off x="685799" y="1293635"/>
            <a:ext cx="498974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21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B936D23-3DFE-4628-8D8A-AE8B54D82591}"/>
              </a:ext>
            </a:extLst>
          </p:cNvPr>
          <p:cNvSpPr/>
          <p:nvPr/>
        </p:nvSpPr>
        <p:spPr>
          <a:xfrm>
            <a:off x="0" y="0"/>
            <a:ext cx="12192000" cy="998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B99654-F2BF-4646-BAC1-4AA8E904163D}"/>
              </a:ext>
            </a:extLst>
          </p:cNvPr>
          <p:cNvSpPr txBox="1"/>
          <p:nvPr/>
        </p:nvSpPr>
        <p:spPr>
          <a:xfrm>
            <a:off x="253448" y="237831"/>
            <a:ext cx="760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altLang="zh-CN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Which is better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6F59C3-25E6-4A82-9B2A-4A1F7082A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59" y="4026638"/>
            <a:ext cx="3020523" cy="24643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F84572-CF7D-4012-9536-912119E2B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44" y="4026638"/>
            <a:ext cx="2975774" cy="24643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CD8785-04F2-4AFE-B027-F98DD0011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44" y="1236714"/>
            <a:ext cx="2975774" cy="26726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64FE6A2-C1E9-4DB3-8EFC-EE9248C47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259" y="1236715"/>
            <a:ext cx="3020523" cy="2674558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A1DB0BE6-BC10-45BC-A6BF-0ED0AF6F7C5B}"/>
              </a:ext>
            </a:extLst>
          </p:cNvPr>
          <p:cNvSpPr txBox="1">
            <a:spLocks/>
          </p:cNvSpPr>
          <p:nvPr/>
        </p:nvSpPr>
        <p:spPr>
          <a:xfrm>
            <a:off x="7625738" y="1894716"/>
            <a:ext cx="3983168" cy="3068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：正确率在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5dB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之后出现了一个陡降，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8dB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之后一直为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FC48F9-8A36-4579-A005-2F9B73920202}"/>
              </a:ext>
            </a:extLst>
          </p:cNvPr>
          <p:cNvCxnSpPr>
            <a:cxnSpLocks/>
          </p:cNvCxnSpPr>
          <p:nvPr/>
        </p:nvCxnSpPr>
        <p:spPr>
          <a:xfrm flipH="1">
            <a:off x="5103743" y="2286000"/>
            <a:ext cx="2464905" cy="3776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6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B936D23-3DFE-4628-8D8A-AE8B54D825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B99654-F2BF-4646-BAC1-4AA8E904163D}"/>
              </a:ext>
            </a:extLst>
          </p:cNvPr>
          <p:cNvSpPr txBox="1"/>
          <p:nvPr/>
        </p:nvSpPr>
        <p:spPr>
          <a:xfrm>
            <a:off x="749931" y="2001317"/>
            <a:ext cx="10692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Thanks for listening!</a:t>
            </a:r>
          </a:p>
          <a:p>
            <a:pPr algn="ctr"/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6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 :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马运聪  李政君  夏汉宁  唐翠霜  王晨阳 吴桐</a:t>
            </a:r>
            <a:endParaRPr lang="en-US" altLang="zh-CN" sz="28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2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61D2D99-57E4-45B3-B255-2D8E8D9B69CA}"/>
              </a:ext>
            </a:extLst>
          </p:cNvPr>
          <p:cNvSpPr/>
          <p:nvPr/>
        </p:nvSpPr>
        <p:spPr>
          <a:xfrm>
            <a:off x="0" y="0"/>
            <a:ext cx="12192000" cy="998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E05B5A-6FC4-406A-AAF1-48F99D6DDB6B}"/>
              </a:ext>
            </a:extLst>
          </p:cNvPr>
          <p:cNvSpPr txBox="1"/>
          <p:nvPr/>
        </p:nvSpPr>
        <p:spPr>
          <a:xfrm>
            <a:off x="917298" y="1520120"/>
            <a:ext cx="6106354" cy="3209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Y＝qammod</a:t>
            </a:r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</a:t>
            </a: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M）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输出使用正交幅度调制消息信号X的复包络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M是字母表大小，必须是2的整数幂，表示调制阶数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消息信号X必须由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0到M-1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之间的整数组成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X可以是标量、矢量、矩阵或三维数组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C823C4-BB41-4132-A448-E18EBA53BFCC}"/>
              </a:ext>
            </a:extLst>
          </p:cNvPr>
          <p:cNvSpPr txBox="1"/>
          <p:nvPr/>
        </p:nvSpPr>
        <p:spPr>
          <a:xfrm>
            <a:off x="253448" y="237831"/>
            <a:ext cx="760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altLang="zh-CN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Usage of </a:t>
            </a:r>
            <a:r>
              <a:rPr lang="en-US" altLang="zh-CN" sz="28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qammod</a:t>
            </a:r>
            <a:r>
              <a:rPr lang="en-US" altLang="zh-CN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function in MATLAB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4DD048-CEFA-4B36-A9FE-8BF7C268D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205" y="2659546"/>
            <a:ext cx="3816497" cy="15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1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61D2D99-57E4-45B3-B255-2D8E8D9B69CA}"/>
              </a:ext>
            </a:extLst>
          </p:cNvPr>
          <p:cNvSpPr/>
          <p:nvPr/>
        </p:nvSpPr>
        <p:spPr>
          <a:xfrm>
            <a:off x="0" y="0"/>
            <a:ext cx="12192000" cy="998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E05B5A-6FC4-406A-AAF1-48F99D6DDB6B}"/>
              </a:ext>
            </a:extLst>
          </p:cNvPr>
          <p:cNvSpPr txBox="1"/>
          <p:nvPr/>
        </p:nvSpPr>
        <p:spPr>
          <a:xfrm>
            <a:off x="378454" y="998882"/>
            <a:ext cx="12281632" cy="542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 = qammod(X,M,SYMBOL_ORDER) 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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指定函数如何将一个或一组log2（M）个输入比特映射到相应的符号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如果SYMBOL_ORDER设置为“gray”，则函数使用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格雷编码顺序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如果SYMBOL_ORDER设置为“bin”，则函数使用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自然二进制编码顺序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如果SYMBOL_ORDER是具有M个元素的整数值向量，则函数使用该向量指定的顺序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该向量必须具有[0，M-1]范围内的唯一元素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向量第一个元素对应于星座的最左上角，随后的元素从左到右按列排列，最后一个元素对应于最右下角的点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默认值为“gray”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 2" panose="05020102010507070707" pitchFamily="18" charset="2"/>
              <a:buChar char="¿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C823C4-BB41-4132-A448-E18EBA53BFCC}"/>
              </a:ext>
            </a:extLst>
          </p:cNvPr>
          <p:cNvSpPr txBox="1"/>
          <p:nvPr/>
        </p:nvSpPr>
        <p:spPr>
          <a:xfrm>
            <a:off x="253448" y="237831"/>
            <a:ext cx="760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altLang="zh-CN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Usage of </a:t>
            </a:r>
            <a:r>
              <a:rPr lang="en-US" altLang="zh-CN" sz="28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qammod</a:t>
            </a:r>
            <a:r>
              <a:rPr lang="en-US" altLang="zh-CN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function in MATLAB</a:t>
            </a:r>
          </a:p>
        </p:txBody>
      </p:sp>
    </p:spTree>
    <p:extLst>
      <p:ext uri="{BB962C8B-B14F-4D97-AF65-F5344CB8AC3E}">
        <p14:creationId xmlns:p14="http://schemas.microsoft.com/office/powerpoint/2010/main" val="213774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61D2D99-57E4-45B3-B255-2D8E8D9B69CA}"/>
              </a:ext>
            </a:extLst>
          </p:cNvPr>
          <p:cNvSpPr/>
          <p:nvPr/>
        </p:nvSpPr>
        <p:spPr>
          <a:xfrm>
            <a:off x="0" y="0"/>
            <a:ext cx="12192000" cy="998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E05B5A-6FC4-406A-AAF1-48F99D6DDB6B}"/>
              </a:ext>
            </a:extLst>
          </p:cNvPr>
          <p:cNvSpPr txBox="1"/>
          <p:nvPr/>
        </p:nvSpPr>
        <p:spPr>
          <a:xfrm>
            <a:off x="359524" y="834797"/>
            <a:ext cx="12025816" cy="5893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 = qammod(X,M,…,Name,Value) 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ts val="2700"/>
              </a:lnSpc>
              <a:buFont typeface="Wingdings 2" panose="05020102010507070707" pitchFamily="18" charset="2"/>
              <a:buChar char="¿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输出使用正交幅度调制消息信号X的复包络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ts val="2700"/>
              </a:lnSpc>
              <a:buFont typeface="Wingdings 2" panose="05020102010507070707" pitchFamily="18" charset="2"/>
              <a:buChar char="¿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M是字母表大小，必须是2的整数幂，表示调制阶数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ts val="2700"/>
              </a:lnSpc>
              <a:buFont typeface="Wingdings 2" panose="05020102010507070707" pitchFamily="18" charset="2"/>
              <a:buChar char="¿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消息信号X必须由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0到M-1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之间的整数组成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可以是标量、矢量、矩阵或三维数组。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700"/>
              </a:lnSpc>
              <a:buFont typeface="Wingdings 2" panose="05020102010507070707" pitchFamily="18" charset="2"/>
              <a:buChar char="¿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InputType：integer或bit字符串之一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742950" lvl="1" indent="-285750">
              <a:lnSpc>
                <a:spcPts val="2700"/>
              </a:lnSpc>
              <a:buFont typeface="Wingdings 2" panose="05020102010507070707" pitchFamily="18" charset="2"/>
              <a:buChar char="¿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integer表示消息信号是介于0和M-1之间的整数值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742950" lvl="1" indent="-285750">
              <a:lnSpc>
                <a:spcPts val="2700"/>
              </a:lnSpc>
              <a:buFont typeface="Wingdings 2" panose="05020102010507070707" pitchFamily="18" charset="2"/>
              <a:buChar char="¿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表示消息信号为二进制（0或1）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默认值为integer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ts val="2700"/>
              </a:lnSpc>
              <a:buFont typeface="Wingdings 2" panose="05020102010507070707" pitchFamily="18" charset="2"/>
              <a:buChar char="¿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UnitAveragePower：逻辑标量值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742950" lvl="1" indent="-285750">
              <a:lnSpc>
                <a:spcPts val="2700"/>
              </a:lnSpc>
              <a:buFont typeface="Wingdings 2" panose="05020102010507070707" pitchFamily="18" charset="2"/>
              <a:buChar char="¿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如果为true，QAM星座将缩放为平均功率为1（即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true表示采用归一化的星座图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742950" lvl="1" indent="-285750">
              <a:lnSpc>
                <a:spcPts val="2700"/>
              </a:lnSpc>
              <a:buFont typeface="Wingdings 2" panose="05020102010507070707" pitchFamily="18" charset="2"/>
              <a:buChar char="¿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如果为false，则QAM星座点之间最小距离为2。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默认值为false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ts val="2700"/>
              </a:lnSpc>
              <a:buFont typeface="Wingdings 2" panose="05020102010507070707" pitchFamily="18" charset="2"/>
              <a:buChar char="¿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OutputDataType将定点类型输出为有符号、无标度的numerictype对象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742950" lvl="1" indent="-285750">
              <a:lnSpc>
                <a:spcPts val="2700"/>
              </a:lnSpc>
              <a:buFont typeface="Wingdings 2" panose="05020102010507070707" pitchFamily="18" charset="2"/>
              <a:buChar char="¿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当输入为定点时，必须指定此参数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ts val="2700"/>
              </a:lnSpc>
              <a:buFont typeface="Wingdings 2" panose="05020102010507070707" pitchFamily="18" charset="2"/>
              <a:buChar char="¿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PlotConstellation是一个逻辑标量值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742950" lvl="1" indent="-285750">
              <a:lnSpc>
                <a:spcPts val="2700"/>
              </a:lnSpc>
              <a:buFont typeface="Wingdings 2" panose="05020102010507070707" pitchFamily="18" charset="2"/>
              <a:buChar char="¿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如果为true，则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绘制QAM星座图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默认值为false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ts val="2700"/>
              </a:lnSpc>
              <a:buFont typeface="Wingdings 2" panose="05020102010507070707" pitchFamily="18" charset="2"/>
              <a:buChar char="¿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SYMBOL_ORDER：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C823C4-BB41-4132-A448-E18EBA53BFCC}"/>
              </a:ext>
            </a:extLst>
          </p:cNvPr>
          <p:cNvSpPr txBox="1"/>
          <p:nvPr/>
        </p:nvSpPr>
        <p:spPr>
          <a:xfrm>
            <a:off x="253448" y="237831"/>
            <a:ext cx="760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altLang="zh-CN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Usage of </a:t>
            </a:r>
            <a:r>
              <a:rPr lang="en-US" altLang="zh-CN" sz="28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qammod</a:t>
            </a:r>
            <a:r>
              <a:rPr lang="en-US" altLang="zh-CN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function in MATLAB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00B862-1889-4D8E-A19C-F09E57F7E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822" y="1926769"/>
            <a:ext cx="5272126" cy="4572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30F2B8-CE22-4686-9276-BB9224C31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141" y="5423124"/>
            <a:ext cx="6100807" cy="48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9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E53CA5-FC74-4276-83E8-2AFF1597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217" y="1480457"/>
            <a:ext cx="7515165" cy="486591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7678A43-64E5-4966-938F-D910DFEECBFF}"/>
              </a:ext>
            </a:extLst>
          </p:cNvPr>
          <p:cNvSpPr/>
          <p:nvPr/>
        </p:nvSpPr>
        <p:spPr>
          <a:xfrm>
            <a:off x="0" y="0"/>
            <a:ext cx="12192000" cy="998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D28F7A-AD6E-42AF-BEF8-5E67D68F6BD9}"/>
              </a:ext>
            </a:extLst>
          </p:cNvPr>
          <p:cNvSpPr txBox="1"/>
          <p:nvPr/>
        </p:nvSpPr>
        <p:spPr>
          <a:xfrm>
            <a:off x="253448" y="237831"/>
            <a:ext cx="760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altLang="zh-CN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8QAM, Gary Mapping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28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UnitAveragePower</a:t>
            </a:r>
            <a:r>
              <a:rPr lang="en-US" altLang="zh-CN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=1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C08AAB-A502-45C0-B812-476E5AA79F55}"/>
              </a:ext>
            </a:extLst>
          </p:cNvPr>
          <p:cNvSpPr txBox="1"/>
          <p:nvPr/>
        </p:nvSpPr>
        <p:spPr>
          <a:xfrm>
            <a:off x="661483" y="2314778"/>
            <a:ext cx="3249919" cy="2934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Matlab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实现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8QAM</a:t>
            </a:r>
          </a:p>
          <a:p>
            <a:pPr marL="342900" indent="-34290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Not best</a:t>
            </a:r>
          </a:p>
          <a:p>
            <a:pPr marL="342900" indent="-34290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Gray Mapping</a:t>
            </a:r>
          </a:p>
          <a:p>
            <a:pPr marL="342900" indent="-34290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UnitAvarage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1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67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C5B08F-F45A-4593-B993-32A09396E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70" y="1469571"/>
            <a:ext cx="7645259" cy="49421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843FF47-E142-4C2C-A1A7-296126FEA1EC}"/>
              </a:ext>
            </a:extLst>
          </p:cNvPr>
          <p:cNvSpPr/>
          <p:nvPr/>
        </p:nvSpPr>
        <p:spPr>
          <a:xfrm>
            <a:off x="0" y="0"/>
            <a:ext cx="12192000" cy="998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3B22D2-9F5E-4C1C-8CD9-38D7B7B5A557}"/>
              </a:ext>
            </a:extLst>
          </p:cNvPr>
          <p:cNvSpPr txBox="1"/>
          <p:nvPr/>
        </p:nvSpPr>
        <p:spPr>
          <a:xfrm>
            <a:off x="253447" y="237831"/>
            <a:ext cx="7932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16</a:t>
            </a:r>
            <a:r>
              <a:rPr lang="en-US" altLang="zh-CN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QAM, Gary Mapping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28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UnitAveragePower</a:t>
            </a:r>
            <a:r>
              <a:rPr lang="en-US" altLang="zh-CN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=1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4103A2-5BFA-43DE-A4E0-74E06FD2FC9D}"/>
              </a:ext>
            </a:extLst>
          </p:cNvPr>
          <p:cNvSpPr txBox="1"/>
          <p:nvPr/>
        </p:nvSpPr>
        <p:spPr>
          <a:xfrm>
            <a:off x="650597" y="2467178"/>
            <a:ext cx="3249919" cy="2196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16QAM</a:t>
            </a:r>
          </a:p>
          <a:p>
            <a:pPr marL="342900" indent="-34290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Gray Mapping</a:t>
            </a:r>
          </a:p>
          <a:p>
            <a:pPr marL="342900" indent="-34290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UnitAvarage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1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62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F4D2A5-7B24-47CF-A24F-DA7CF000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546" y="1469572"/>
            <a:ext cx="7667652" cy="49220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BC8796C-95F5-497B-A6FF-394B9BFA7E8C}"/>
              </a:ext>
            </a:extLst>
          </p:cNvPr>
          <p:cNvSpPr/>
          <p:nvPr/>
        </p:nvSpPr>
        <p:spPr>
          <a:xfrm>
            <a:off x="0" y="0"/>
            <a:ext cx="12192000" cy="998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F7254B-7A7E-45DD-8AE7-4171D552D50B}"/>
              </a:ext>
            </a:extLst>
          </p:cNvPr>
          <p:cNvSpPr txBox="1"/>
          <p:nvPr/>
        </p:nvSpPr>
        <p:spPr>
          <a:xfrm>
            <a:off x="253447" y="237831"/>
            <a:ext cx="7932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altLang="zh-CN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32QAM, Gary Mapping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28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UnitAveragePower</a:t>
            </a:r>
            <a:r>
              <a:rPr lang="en-US" altLang="zh-CN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=1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2ADAD7-9F07-4EDE-B8E6-F158C50005D1}"/>
              </a:ext>
            </a:extLst>
          </p:cNvPr>
          <p:cNvSpPr txBox="1"/>
          <p:nvPr/>
        </p:nvSpPr>
        <p:spPr>
          <a:xfrm>
            <a:off x="650597" y="2467178"/>
            <a:ext cx="3249919" cy="2196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32QAM</a:t>
            </a:r>
          </a:p>
          <a:p>
            <a:pPr marL="342900" indent="-34290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Gray Mapping</a:t>
            </a:r>
          </a:p>
          <a:p>
            <a:pPr marL="342900" indent="-34290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UnitAvarage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1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40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2680EB8-6E14-489A-9361-A395090E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028" y="1344386"/>
            <a:ext cx="7935829" cy="51448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1221699-7D84-409B-BE41-6BCE46BB398E}"/>
              </a:ext>
            </a:extLst>
          </p:cNvPr>
          <p:cNvSpPr/>
          <p:nvPr/>
        </p:nvSpPr>
        <p:spPr>
          <a:xfrm>
            <a:off x="0" y="0"/>
            <a:ext cx="12192000" cy="998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64FAAD-66B2-4E1B-B79F-C6DBF1AD082D}"/>
              </a:ext>
            </a:extLst>
          </p:cNvPr>
          <p:cNvSpPr txBox="1"/>
          <p:nvPr/>
        </p:nvSpPr>
        <p:spPr>
          <a:xfrm>
            <a:off x="253447" y="237831"/>
            <a:ext cx="7932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altLang="zh-CN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64QAM, Gary Mapping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28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UnitAveragePower</a:t>
            </a:r>
            <a:r>
              <a:rPr lang="en-US" altLang="zh-CN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=1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DD938F-720E-471B-AAAD-3EDF1E694265}"/>
              </a:ext>
            </a:extLst>
          </p:cNvPr>
          <p:cNvSpPr txBox="1"/>
          <p:nvPr/>
        </p:nvSpPr>
        <p:spPr>
          <a:xfrm>
            <a:off x="650597" y="2467178"/>
            <a:ext cx="3249919" cy="2196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64QAM</a:t>
            </a:r>
          </a:p>
          <a:p>
            <a:pPr marL="342900" indent="-34290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Gray Mapping</a:t>
            </a:r>
          </a:p>
          <a:p>
            <a:pPr marL="342900" indent="-342900">
              <a:lnSpc>
                <a:spcPct val="200000"/>
              </a:lnSpc>
              <a:buFont typeface="Wingdings 2" panose="05020102010507070707" pitchFamily="18" charset="2"/>
              <a:buChar char="¿"/>
            </a:pP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UnitAvarage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1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62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AA5BD-A0F7-453D-9CBC-A14A4FEB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BPSK/QAM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1861F-B255-4473-BB9A-B3C8CEB89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7" y="2155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高斯白噪声功率从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30dB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，每次增加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1dB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独立仿真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次，计算识别正确率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classify_correct_ratio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snrIndex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classify_correct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ClassifySetNumber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*100;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识别正确率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识别正确次数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独立仿真次数*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97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939</Words>
  <Application>Microsoft Office PowerPoint</Application>
  <PresentationFormat>宽屏</PresentationFormat>
  <Paragraphs>82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BPSK/QAM模拟传输</vt:lpstr>
      <vt:lpstr>PSK调制</vt:lpstr>
      <vt:lpstr>PowerPoint 演示文稿</vt:lpstr>
      <vt:lpstr>8QAM调制</vt:lpstr>
      <vt:lpstr>16QAM调制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桐</dc:creator>
  <cp:lastModifiedBy>吴 桐</cp:lastModifiedBy>
  <cp:revision>18</cp:revision>
  <dcterms:created xsi:type="dcterms:W3CDTF">2022-04-16T12:30:19Z</dcterms:created>
  <dcterms:modified xsi:type="dcterms:W3CDTF">2022-04-18T01:59:26Z</dcterms:modified>
</cp:coreProperties>
</file>