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4" r:id="rId4"/>
    <p:sldId id="272" r:id="rId5"/>
    <p:sldId id="264" r:id="rId6"/>
    <p:sldId id="276" r:id="rId7"/>
    <p:sldId id="269" r:id="rId8"/>
    <p:sldId id="275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78" autoAdjust="0"/>
  </p:normalViewPr>
  <p:slideViewPr>
    <p:cSldViewPr snapToGrid="0">
      <p:cViewPr varScale="1">
        <p:scale>
          <a:sx n="83" d="100"/>
          <a:sy n="83" d="100"/>
        </p:scale>
        <p:origin x="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9BD74-2CDE-470C-B7E1-FD87814577E0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72BA8-4FE7-4FF1-88F4-75DA4B6B1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0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2BA8-4FE7-4FF1-88F4-75DA4B6B13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1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2BA8-4FE7-4FF1-88F4-75DA4B6B13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7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2BA8-4FE7-4FF1-88F4-75DA4B6B13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SNR: 20 dB   Channel: 1   EVM = 2.00e-01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13.99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   EVM = 1.61e-01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15.87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   EVM = 5.43e-02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25.30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   EVM = 2.21e-01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13.11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5   EVM = 2.28e-01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12.83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6   EVM = 1.37e-01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17.27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7   EVM = 1.06e-01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19.49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8   EVM = 4.23e-02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27.48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9   EVM = 1.79e-01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14.96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10   EVM = 1.74e-01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15.18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11   EVM = 1.30e-01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17.74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12   EVM = 2.09e-01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13.59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13   EVM = 6.15e-02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24.23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14   EVM = 2.25e-01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12.98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15   EVM = 2.35e-01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12.58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16   EVM = 7.19e-02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22.86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17   EVM = 1.41e-01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17.03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18   EVM = 1.62e-01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15.82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19   EVM = 5.71e-03   </a:t>
            </a:r>
            <a:r>
              <a:rPr lang="en-US" altLang="zh-CN" dirty="0" err="1"/>
              <a:t>Channel_SNR</a:t>
            </a:r>
            <a:r>
              <a:rPr lang="en-US" altLang="zh-CN" dirty="0"/>
              <a:t> = 44.86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20   EVM = 9.88e-02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20.10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21   EVM = 1.53e-01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16.31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22   EVM = 1.37e-01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17.29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23   EVM = 7.73e-02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22.24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24   EVM = 1.67e-01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15.53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25   EVM = 1.46e-01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16.69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26   EVM = 2.49e-01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12.07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27   EVM = 2.05e-02   </a:t>
            </a:r>
            <a:r>
              <a:rPr lang="en-US" altLang="zh-CN" dirty="0" err="1"/>
              <a:t>Channel_SNR</a:t>
            </a:r>
            <a:r>
              <a:rPr lang="en-US" altLang="zh-CN" dirty="0"/>
              <a:t> = 33.76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28   EVM = 6.74e-02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23.42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29   EVM = 5.22e-02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25.65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30   EVM = 2.92e-02   </a:t>
            </a:r>
            <a:r>
              <a:rPr lang="en-US" altLang="zh-CN" dirty="0" err="1"/>
              <a:t>Channel_SNR</a:t>
            </a:r>
            <a:r>
              <a:rPr lang="en-US" altLang="zh-CN" dirty="0"/>
              <a:t> = 30.69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31   EVM = 1.58e-01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16.01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32   EVM = 1.63e-02   </a:t>
            </a:r>
            <a:r>
              <a:rPr lang="en-US" altLang="zh-CN" dirty="0" err="1"/>
              <a:t>Channel_SNR</a:t>
            </a:r>
            <a:r>
              <a:rPr lang="en-US" altLang="zh-CN" dirty="0"/>
              <a:t> = 35.74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33   EVM = 1.20e-01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18.40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34   EVM = 6.58e-02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23.64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35   EVM = 6.95e-02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23.15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36   EVM = 6.59e-02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23.62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37   EVM = 4.61e-02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26.72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38   EVM = 5.51e-02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25.18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39   EVM = 6.23e-02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24.11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40   EVM = 7.38e-02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22.64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41   EVM = 1.37e-01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17.27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42   EVM = 1.05e-01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19.55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43   EVM = 6.59e-02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23.63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44   EVM = 7.29e-02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22.75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45   EVM = 1.03e-01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19.77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46   EVM = 1.55e-01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16.17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47   EVM = 1.03e-01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19.78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48   EVM = 1.26e-01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17.96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49   EVM = 7.12e-02   </a:t>
            </a:r>
            <a:r>
              <a:rPr lang="en-US" altLang="zh-CN" dirty="0" err="1"/>
              <a:t>Channel_SNR</a:t>
            </a:r>
            <a:r>
              <a:rPr lang="en-US" altLang="zh-CN" dirty="0"/>
              <a:t> = 22.95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50   EVM = 1.39e-01   </a:t>
            </a:r>
            <a:r>
              <a:rPr lang="en-US" altLang="zh-CN" dirty="0" err="1"/>
              <a:t>Channel_SNR</a:t>
            </a:r>
            <a:r>
              <a:rPr lang="en-US" altLang="zh-CN" dirty="0"/>
              <a:t> = 17.15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51   EVM = 2.42e-02   </a:t>
            </a:r>
            <a:r>
              <a:rPr lang="en-US" altLang="zh-CN" dirty="0" err="1"/>
              <a:t>Channel_SNR</a:t>
            </a:r>
            <a:r>
              <a:rPr lang="en-US" altLang="zh-CN" dirty="0"/>
              <a:t> = 32.31 </a:t>
            </a:r>
          </a:p>
          <a:p>
            <a:endParaRPr lang="en-US" altLang="zh-CN" dirty="0"/>
          </a:p>
          <a:p>
            <a:r>
              <a:rPr lang="en-US" altLang="zh-CN" dirty="0"/>
              <a:t>SNR: 20 dB   Channel: 52   EVM = 5.30e-03   </a:t>
            </a:r>
            <a:r>
              <a:rPr lang="en-US" altLang="zh-CN" dirty="0" err="1"/>
              <a:t>Channel_SNR</a:t>
            </a:r>
            <a:r>
              <a:rPr lang="en-US" altLang="zh-CN" dirty="0"/>
              <a:t> = 45.51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2BA8-4FE7-4FF1-88F4-75DA4B6B13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1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2BA8-4FE7-4FF1-88F4-75DA4B6B13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2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2BA8-4FE7-4FF1-88F4-75DA4B6B13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1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2BA8-4FE7-4FF1-88F4-75DA4B6B13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72BA8-4FE7-4FF1-88F4-75DA4B6B13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A0759-E8E0-4AAE-B426-4406CDFF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7550E-25D9-43F9-A448-A2AF448E0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AAA04-B96D-4886-BBA7-4BA6B847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ED093-C931-4280-94C3-7638CE1C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E600F-C690-4926-80B1-DC8F2EF9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9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431C3-53C6-4ADC-93D1-0DB0D586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1B73B-81D5-4E23-AE67-FDB4366B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01CA5-0956-4CB4-A064-3BCD439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E7113-C68A-4DFC-A63D-30D5A707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4E6A2-44DE-43E1-BCA0-AD6D5E32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5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5435EB-9B85-43C6-B905-A01201BFE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A4799-2636-457C-BAAA-F0E180FB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2B500-0C4C-467C-AF79-9DC54FD5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71CBD-A2AD-4504-9850-B83A1EF6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40BC8-97AD-4465-80CD-01ACE385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3A6A-B39D-4D0D-9F94-8799E98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57818-E2E2-49F9-8149-6DCE1A9A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85B97-3B58-42BE-BCF9-E394CE61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5104E-44C2-4394-AE68-E66B31F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1AD57-D66F-49D0-AA30-FE625B4A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7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5B8E-8599-4B4E-AB78-D57A2E06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ED881-A33E-4B63-BE78-1BBE9EC5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5EB6-2265-49AF-86BD-33FD3541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9A302-2294-4E26-8AA3-9F602EC3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6FDD3-BD8F-49C0-AD43-09572799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7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BDFAE-2544-4911-93C8-BF7C093A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7BADC-9A65-44D7-AD7E-E6D76736D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45985-C1F4-43A6-B078-B7FA6E43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C7AAC-AA59-4FD4-BEA7-8BFE02D7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80A23-D5CA-4CBD-9685-8B39B15B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7D771-A309-47C6-9742-9BE0432F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30B2D-A5B7-47A8-B1FB-6B6D6FFF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6FBA7-9AD4-4F08-9CA9-A80DD242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A53C4-7E1B-4361-B1A4-7A1A7AB3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016D8-4ED0-45CF-8D45-C8621964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FA73B7-2002-4A18-837B-AF8CDF5B2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945034-FD19-4C1D-AC31-3AFB2CF6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07D8D-8104-403A-BC5D-C02C1BF0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82D47C-F7AC-4C91-B33A-7AFEB2D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2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1EB30-3962-4416-9EE7-2B06511D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9A5A4-FDE2-42A7-AF47-0D57FA6D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DF68D-6C33-44A3-AFAB-61C33CD2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2C32A-0733-47C5-A3A4-A99451AC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0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09FD3-9024-472B-A96D-AB6D0382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14DAF-70E8-4AE8-8AE6-8DFD70A1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0DB9C-01C2-4C5B-B9FA-7EF987E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404D3-9FCB-4A39-9E31-4519E32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64C5C-31C6-4DB3-8D1F-E18A6ABB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6A61A-7333-4868-9A90-D00669A2B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CCD12-788E-4DAC-95BB-A41CEDB4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F006B-9052-480C-AD5D-0CFF56BE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2417E-4635-4497-961B-E4FD1F45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8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5D7B8-4766-40FB-966F-8E54F8E6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62A681-DEB3-45EE-A9EC-A054DC434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20AFF-DAE7-4F57-BB23-9224B442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AF4DF-DC74-46CD-A118-B839BFA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0555F-1A1D-40A0-986B-855672BB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F4BCF-988C-4632-9B80-574C086F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45054-003E-4D1D-A8DC-2BC16979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CB59F-764E-4AC5-A2BC-80843E31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DBE18-DF1D-4BBD-AF3A-3FB6DE8C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14D3-7962-4823-BA41-6E9016299C3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C2F5C-1517-4D81-A13D-518AD7D0D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50BC-3278-4DBB-B9E9-962383D79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0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40FC463-FE00-431B-BFF8-8B061FF486B6}"/>
              </a:ext>
            </a:extLst>
          </p:cNvPr>
          <p:cNvSpPr/>
          <p:nvPr/>
        </p:nvSpPr>
        <p:spPr>
          <a:xfrm>
            <a:off x="0" y="0"/>
            <a:ext cx="12192000" cy="39079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5D4DC5-95DE-468C-88C9-6796FA0B2FA8}"/>
              </a:ext>
            </a:extLst>
          </p:cNvPr>
          <p:cNvSpPr txBox="1"/>
          <p:nvPr/>
        </p:nvSpPr>
        <p:spPr>
          <a:xfrm>
            <a:off x="1181099" y="1981200"/>
            <a:ext cx="97100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</a:p>
          <a:p>
            <a:pPr algn="ctr"/>
            <a:endParaRPr lang="en-US" altLang="zh-C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Group 6</a:t>
            </a:r>
          </a:p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Members :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吴桐  马运聪  李政君  夏汉宁  唐翠霜  王晨阳</a:t>
            </a:r>
          </a:p>
        </p:txBody>
      </p:sp>
    </p:spTree>
    <p:extLst>
      <p:ext uri="{BB962C8B-B14F-4D97-AF65-F5344CB8AC3E}">
        <p14:creationId xmlns:p14="http://schemas.microsoft.com/office/powerpoint/2010/main" val="38776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823C4-BB41-4132-A448-E18EBA53BFCC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zh-CN" altLang="en-US" sz="28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比特加载的原理</a:t>
            </a:r>
            <a:endParaRPr lang="en-US" altLang="zh-CN" sz="2800" b="1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19E2DD7-B7B0-2222-73A2-AF5A0A4DC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8" y="1892059"/>
            <a:ext cx="7225731" cy="397390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EEB5268-68CD-AB2E-0257-F260C9BB43B2}"/>
              </a:ext>
            </a:extLst>
          </p:cNvPr>
          <p:cNvSpPr txBox="1"/>
          <p:nvPr/>
        </p:nvSpPr>
        <p:spPr>
          <a:xfrm>
            <a:off x="7763774" y="1572064"/>
            <a:ext cx="4054415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比特加载</a:t>
            </a:r>
            <a:endParaRPr lang="en-US" altLang="zh-CN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根据每个载波的信息质量参数将每对发射器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接收器的调制参数进行匹配。对每个载波的信噪比进行测量并选择优化调制，以实现最大传输速率，同时将比特错误率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(BER)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保持在预期水平。这种方法能够将来自其他电路连接设备的干扰降到最低。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根据实际情况选择每个载波的调制方式，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以实现最大传输速率，保证比特错误率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(BER)</a:t>
            </a:r>
            <a:endParaRPr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36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823C4-BB41-4132-A448-E18EBA53BFCC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比特功率分配算法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0D9382-3BA8-6B11-CB70-3067D2A2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64" y="1854935"/>
            <a:ext cx="6084092" cy="39449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DF5763-DE9A-2F8C-215B-CCA7C233AC8B}"/>
              </a:ext>
            </a:extLst>
          </p:cNvPr>
          <p:cNvSpPr txBox="1"/>
          <p:nvPr/>
        </p:nvSpPr>
        <p:spPr>
          <a:xfrm>
            <a:off x="6584830" y="1172524"/>
            <a:ext cx="537713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¿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Chow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算法是根据各个子</a:t>
            </a:r>
            <a:r>
              <a:rPr lang="zh-CN" altLang="en-US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的信道容量来分配比特的。它的优化准则是在维持目标误比特率的前提下，使系统的余量最大。该算法通过迭代过程，逐步分配比特，同时使系统的余量逐步增大，直到所有的比特都分配完毕。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/>
          </a:p>
          <a:p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subcar_gains</a:t>
            </a:r>
            <a:r>
              <a:rPr lang="en-US" altLang="zh-CN" sz="1600" b="0" i="0" dirty="0">
                <a:solidFill>
                  <a:srgbClr val="A67F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600" b="0" i="0" dirty="0">
                <a:solidFill>
                  <a:srgbClr val="DD4A68"/>
                </a:solidFill>
                <a:effectLst/>
                <a:latin typeface="Source Code Pro" panose="020B0509030403020204" pitchFamily="49" charset="0"/>
              </a:rPr>
              <a:t>random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600" b="0" i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'rayleigh'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600" b="0" i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600" b="0" i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N_subc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SNR</a:t>
            </a:r>
            <a:r>
              <a:rPr lang="en-US" altLang="zh-CN" sz="1600" b="0" i="0" dirty="0">
                <a:solidFill>
                  <a:srgbClr val="A67F59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subcar_gains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600" b="0" i="0" dirty="0">
                <a:solidFill>
                  <a:srgbClr val="A67F59"/>
                </a:solidFill>
                <a:effectLst/>
                <a:latin typeface="Source Code Pro" panose="020B0509030403020204" pitchFamily="49" charset="0"/>
              </a:rPr>
              <a:t>^</a:t>
            </a:r>
            <a:r>
              <a:rPr lang="en-US" altLang="zh-CN" sz="1600" b="0" i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lang="en-US" altLang="zh-CN" sz="1600" b="0" i="0" dirty="0">
                <a:solidFill>
                  <a:srgbClr val="A67F59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noise</a:t>
            </a:r>
            <a:r>
              <a:rPr lang="en-US" altLang="zh-CN" sz="1600" b="0" i="0" dirty="0">
                <a:solidFill>
                  <a:srgbClr val="A67F59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gap</a:t>
            </a:r>
            <a:r>
              <a:rPr lang="en-US" altLang="zh-CN" sz="1600" b="0" i="0" dirty="0">
                <a:solidFill>
                  <a:srgbClr val="999999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endParaRPr lang="en-US" altLang="zh-CN" sz="1400" b="0" i="0" dirty="0">
              <a:solidFill>
                <a:srgbClr val="999999"/>
              </a:solidFill>
              <a:effectLst/>
              <a:latin typeface="Source Code Pro" panose="020B05090304030202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¿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gap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间距，定义为系统达到传输容量Ｃ时的理想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和实际传输容量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之比，是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和信道编码方式的函数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 2" panose="05020102010507070707" pitchFamily="18" charset="2"/>
              <a:buChar char="¿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仿真瑞利衰落，计算子载波增益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 2" panose="05020102010507070707" pitchFamily="18" charset="2"/>
              <a:buChar char="¿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平均信噪比：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marL="285750" indent="-285750"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误比特率：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10^-3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子载波数目：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</a:p>
          <a:p>
            <a:pPr marL="285750" indent="-285750"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平均发射功率：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indent="-285750"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比特总数上限：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412965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823C4-BB41-4132-A448-E18EBA53BFCC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6B8D60-3DAC-2D16-4453-16130A71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70" y="1472269"/>
            <a:ext cx="48196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0C3597-A355-C3D7-DB57-1BD7662E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632" y="1472269"/>
            <a:ext cx="14192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B9281F-DDAE-5562-1CB4-BC15EAD69527}"/>
              </a:ext>
            </a:extLst>
          </p:cNvPr>
          <p:cNvSpPr txBox="1"/>
          <p:nvPr/>
        </p:nvSpPr>
        <p:spPr>
          <a:xfrm>
            <a:off x="7125148" y="2177741"/>
            <a:ext cx="4606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注意这里的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是功率比，如果折算到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，需要进行</a:t>
            </a:r>
            <a:r>
              <a:rPr lang="en-US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10*log10(SNR)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9C3B3-ED91-6EC5-0D3A-26A882857BA0}"/>
              </a:ext>
            </a:extLst>
          </p:cNvPr>
          <p:cNvSpPr txBox="1"/>
          <p:nvPr/>
        </p:nvSpPr>
        <p:spPr>
          <a:xfrm>
            <a:off x="3083735" y="-12484669"/>
            <a:ext cx="96507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SNR: 20 dB   Channel: 1   EVM = 1.86e-01   Channel_SNR = 14.59 </a:t>
            </a:r>
          </a:p>
          <a:p>
            <a:r>
              <a:rPr lang="zh-CN" altLang="en-US" dirty="0"/>
              <a:t>SNR: 20 dB   Channel: 2   EVM = 8.38e-02   Channel_SNR = 21.54 </a:t>
            </a:r>
          </a:p>
          <a:p>
            <a:r>
              <a:rPr lang="zh-CN" altLang="en-US" dirty="0"/>
              <a:t>SNR: 20 dB   Channel: 3   EVM = 4.03e-02   Channel_SNR = 27.90 </a:t>
            </a:r>
          </a:p>
          <a:p>
            <a:r>
              <a:rPr lang="zh-CN" altLang="en-US" dirty="0"/>
              <a:t>SNR: 20 dB   Channel: 4   EVM = 2.19e-01   Channel_SNR = 13.18 </a:t>
            </a:r>
          </a:p>
          <a:p>
            <a:r>
              <a:rPr lang="zh-CN" altLang="en-US" dirty="0"/>
              <a:t>SNR: 20 dB   Channel: 5   EVM = 2.28e-01   Channel_SNR = 12.84 </a:t>
            </a:r>
          </a:p>
          <a:p>
            <a:r>
              <a:rPr lang="zh-CN" altLang="en-US" dirty="0"/>
              <a:t>SNR: 20 dB   Channel: 6   EVM = 1.20e-01   Channel_SNR = 18.44 </a:t>
            </a:r>
          </a:p>
          <a:p>
            <a:r>
              <a:rPr lang="zh-CN" altLang="en-US" dirty="0"/>
              <a:t>SNR: 20 dB   Channel: 7   EVM = 1.00e-01   Channel_SNR = 20.00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3014B0-9D27-7AF7-0F01-77AEDDD7C6F9}"/>
              </a:ext>
            </a:extLst>
          </p:cNvPr>
          <p:cNvSpPr txBox="1"/>
          <p:nvPr/>
        </p:nvSpPr>
        <p:spPr>
          <a:xfrm>
            <a:off x="2197529" y="3383930"/>
            <a:ext cx="7969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1   EVM = 2.00e-01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13.99 dB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2   EVM = 1.61e-01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15.87 dB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3   EVM = 5.43e-02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25.30 dB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4   EVM = 2.21e-01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13.11 dB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5   EVM = 2.28e-01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12.83 dB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40   EVM = 7.38e-02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22.64 dB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41   EVM = 1.37e-01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17.27 dB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42   EVM = 1.05e-01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19.55 dB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43   EVM = 6.59e-02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23.63 dB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Channel: 44   EVM = 7.29e-02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Channel_SNR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22.75 dB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35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823C4-BB41-4132-A448-E18EBA53BFCC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zh-CN" altLang="en-US" sz="28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手动实现子载波的不同调制</a:t>
            </a:r>
            <a:endParaRPr lang="en-US" altLang="zh-CN" sz="2800" b="1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28B6A8-25AA-F7F3-3B2D-D2B670BA8FE2}"/>
              </a:ext>
            </a:extLst>
          </p:cNvPr>
          <p:cNvSpPr txBox="1"/>
          <p:nvPr/>
        </p:nvSpPr>
        <p:spPr>
          <a:xfrm>
            <a:off x="1477990" y="3376133"/>
            <a:ext cx="33605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5 dB   BER = 5.35e-02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6 dB   BER = 3.80e-02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7 dB   BER = 2.53e-02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8 dB   BER = 1.59e-02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9 dB   BER = 9.50e-03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10 dB   BER = 4.86e-03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11 dB   BER = 2.31e-03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12 dB   BER = 1.01e-03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13 dB   BER = 3.48e-04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14 dB   BER = 1.12e-04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15 dB   BER = 2.51e-05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16 dB   BER = 2.96e-06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1C702C-10A8-8F07-8753-E103D6CC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90" y="1080674"/>
            <a:ext cx="2391643" cy="223329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769036F-ED22-BA4B-BBC7-180C637C7879}"/>
              </a:ext>
            </a:extLst>
          </p:cNvPr>
          <p:cNvSpPr txBox="1"/>
          <p:nvPr/>
        </p:nvSpPr>
        <p:spPr>
          <a:xfrm>
            <a:off x="4218314" y="1217725"/>
            <a:ext cx="7585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个子载波一组，依次进行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BPSK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QPSK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64QAM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FAAE8E-602A-6BE3-894F-DACBCFA03FFC}"/>
              </a:ext>
            </a:extLst>
          </p:cNvPr>
          <p:cNvSpPr txBox="1"/>
          <p:nvPr/>
        </p:nvSpPr>
        <p:spPr>
          <a:xfrm>
            <a:off x="5791198" y="6255823"/>
            <a:ext cx="443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与仅使用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调制相比，误码率下降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1C842E-FE19-4FAA-EDFB-B36209EC0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96" y="1642907"/>
            <a:ext cx="5631521" cy="45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680082-CA8B-A928-7913-CF5007D791F2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zh-CN" altLang="en-US" sz="28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手动实现子载波的不同调制</a:t>
            </a:r>
            <a:endParaRPr lang="en-US" altLang="zh-CN" sz="2800" b="1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A65B72-33BB-D3BA-1ED5-B382DBFFD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27" y="1282722"/>
            <a:ext cx="8175145" cy="51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4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5B2DC9-02D9-597F-93CC-83954327B581}"/>
              </a:ext>
            </a:extLst>
          </p:cNvPr>
          <p:cNvSpPr txBox="1"/>
          <p:nvPr/>
        </p:nvSpPr>
        <p:spPr>
          <a:xfrm>
            <a:off x="81678" y="1039139"/>
            <a:ext cx="609517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0 dB   BER = 2.93e-01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 dB   BER = 2.63e-01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 dB   BER = 2.31e-01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3 dB   BER = 2.01e-01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4 dB   BER = 1.71e-01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5 dB   BER = 1.43e-01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6 dB   BER = 1.18e-01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7 dB   BER = 9.48e-02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8 dB   BER = 7.50e-02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9 dB   BER = 5.78e-02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10 dB   BER = 4.39e-02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11 dB   BER = 3.22e-02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12 dB   BER = 2.30e-02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13 dB   BER = 1.60e-02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14 dB   BER = 1.09e-02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15 dB   BER = 7.28e-03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16 dB   BER = 4.82e-03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17 dB   BER = 3.23e-03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18 dB   BER = 2.14e-03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19 dB   BER = 1.45e-03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SNR: 20 dB   BER = 9.75e-04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680082-CA8B-A928-7913-CF5007D791F2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zh-CN" altLang="en-US" sz="28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手动实现子载波的不同调制</a:t>
            </a:r>
            <a:endParaRPr lang="en-US" altLang="zh-CN" sz="2800" b="1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D292B3-28E8-F29E-A4F5-2261EB8E092E}"/>
              </a:ext>
            </a:extLst>
          </p:cNvPr>
          <p:cNvSpPr txBox="1"/>
          <p:nvPr/>
        </p:nvSpPr>
        <p:spPr>
          <a:xfrm>
            <a:off x="9512789" y="2894756"/>
            <a:ext cx="23061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1-38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子载波使用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39-52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子载波使用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64QAM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8BCA80-6D8C-F80F-0D48-A2006F801998}"/>
              </a:ext>
            </a:extLst>
          </p:cNvPr>
          <p:cNvSpPr txBox="1"/>
          <p:nvPr/>
        </p:nvSpPr>
        <p:spPr>
          <a:xfrm>
            <a:off x="9512789" y="4572850"/>
            <a:ext cx="2063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误码率略微上升，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但是传输速率提升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1848C4-92CB-9F0B-89C2-1E8A49084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58" y="1315446"/>
            <a:ext cx="6095170" cy="53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0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823C4-BB41-4132-A448-E18EBA53BFCC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zh-CN" altLang="en-US" sz="28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实验心得</a:t>
            </a:r>
            <a:endParaRPr lang="en-US" altLang="zh-CN" sz="2800" b="1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3399D0-2B3B-45D4-B44D-A94BB64D2237}"/>
              </a:ext>
            </a:extLst>
          </p:cNvPr>
          <p:cNvSpPr txBox="1"/>
          <p:nvPr/>
        </p:nvSpPr>
        <p:spPr>
          <a:xfrm>
            <a:off x="1198871" y="1864407"/>
            <a:ext cx="9794257" cy="534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 2" panose="05020102010507070707" pitchFamily="18" charset="2"/>
              <a:buChar char="¿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进一步理解比特加载和功率分配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marL="285750" indent="-285750">
              <a:lnSpc>
                <a:spcPct val="250000"/>
              </a:lnSpc>
              <a:buFont typeface="Wingdings 2" panose="05020102010507070707" pitchFamily="18" charset="2"/>
              <a:buChar char="¿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理解并尝试实现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250000"/>
              </a:lnSpc>
              <a:buFont typeface="Wingdings 2" panose="05020102010507070707" pitchFamily="18" charset="2"/>
              <a:buChar char="¿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调制方式复杂会使误码率上升，但是传输速率也会提升，要寻找到二者之间的平衡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250000"/>
              </a:lnSpc>
              <a:buFont typeface="Wingdings 2" panose="05020102010507070707" pitchFamily="18" charset="2"/>
              <a:buChar char="¿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实现了手动的子载波不同调制方法，可以根据实际情况人工进行参数调整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 typeface="Wingdings 2" panose="05020102010507070707" pitchFamily="18" charset="2"/>
              <a:buChar char="¿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之后可以尝试进行自适应比特功率分配的实验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1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936D23-3DFE-4628-8D8A-AE8B54D825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99654-F2BF-4646-BAC1-4AA8E904163D}"/>
              </a:ext>
            </a:extLst>
          </p:cNvPr>
          <p:cNvSpPr txBox="1"/>
          <p:nvPr/>
        </p:nvSpPr>
        <p:spPr>
          <a:xfrm>
            <a:off x="749931" y="2001317"/>
            <a:ext cx="10692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Thanks for listening!</a:t>
            </a:r>
          </a:p>
          <a:p>
            <a:pPr algn="ctr"/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6</a:t>
            </a:r>
          </a:p>
          <a:p>
            <a:pPr algn="ctr"/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: 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吴桐  马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运聪  李政君  夏汉宁  唐翠霜  王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晨阳</a:t>
            </a:r>
            <a:endParaRPr lang="en-US" altLang="zh-CN" sz="2800" b="1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92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1950</Words>
  <Application>Microsoft Office PowerPoint</Application>
  <PresentationFormat>宽屏</PresentationFormat>
  <Paragraphs>206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微软雅黑</vt:lpstr>
      <vt:lpstr>Arial</vt:lpstr>
      <vt:lpstr>Source Code Pro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桐</dc:creator>
  <cp:lastModifiedBy>吴 桐</cp:lastModifiedBy>
  <cp:revision>86</cp:revision>
  <dcterms:created xsi:type="dcterms:W3CDTF">2022-04-16T12:30:19Z</dcterms:created>
  <dcterms:modified xsi:type="dcterms:W3CDTF">2022-05-09T15:47:48Z</dcterms:modified>
</cp:coreProperties>
</file>