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theme/themeOverride1.xml" ContentType="application/vnd.openxmlformats-officedocument.themeOverr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4742" r:id="rId2"/>
    <p:sldId id="4743" r:id="rId3"/>
    <p:sldId id="4768" r:id="rId4"/>
    <p:sldId id="413" r:id="rId5"/>
    <p:sldId id="4785" r:id="rId6"/>
    <p:sldId id="4786" r:id="rId7"/>
    <p:sldId id="4787" r:id="rId8"/>
    <p:sldId id="4788" r:id="rId9"/>
    <p:sldId id="4790" r:id="rId10"/>
    <p:sldId id="4791" r:id="rId11"/>
    <p:sldId id="4792" r:id="rId12"/>
    <p:sldId id="4793" r:id="rId13"/>
    <p:sldId id="4794" r:id="rId14"/>
    <p:sldId id="4800" r:id="rId15"/>
    <p:sldId id="4797" r:id="rId16"/>
    <p:sldId id="4802" r:id="rId17"/>
    <p:sldId id="4804" r:id="rId18"/>
    <p:sldId id="4796" r:id="rId19"/>
    <p:sldId id="4805" r:id="rId20"/>
    <p:sldId id="4806" r:id="rId21"/>
    <p:sldId id="4807" r:id="rId22"/>
  </p:sldIdLst>
  <p:sldSz cx="12192000" cy="6858000"/>
  <p:notesSz cx="6858000" cy="9144000"/>
  <p:custDataLst>
    <p:tags r:id="rId2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guide id="3" pos="778">
          <p15:clr>
            <a:srgbClr val="A4A3A4"/>
          </p15:clr>
        </p15:guide>
        <p15:guide id="4" pos="690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268A5"/>
    <a:srgbClr val="EEEEEE"/>
    <a:srgbClr val="6C6C6C"/>
    <a:srgbClr val="40A693"/>
    <a:srgbClr val="FFC000"/>
    <a:srgbClr val="5A4ECC"/>
    <a:srgbClr val="4276AA"/>
    <a:srgbClr val="F0F0F0"/>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352" autoAdjust="0"/>
    <p:restoredTop sz="96517" autoAdjust="0"/>
  </p:normalViewPr>
  <p:slideViewPr>
    <p:cSldViewPr snapToGrid="0" showGuides="1">
      <p:cViewPr>
        <p:scale>
          <a:sx n="75" d="100"/>
          <a:sy n="75" d="100"/>
        </p:scale>
        <p:origin x="1051" y="298"/>
      </p:cViewPr>
      <p:guideLst>
        <p:guide orient="horz" pos="2160"/>
        <p:guide pos="3840"/>
        <p:guide pos="778"/>
        <p:guide pos="690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625007-8417-41F9-BBAC-6D276B050DE6}" type="datetimeFigureOut">
              <a:rPr lang="zh-CN" altLang="en-US" smtClean="0"/>
              <a:t>2022/6/7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4A0797-FF12-48D7-BCF2-6A9F2A4DCA04}"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B4A0797-FF12-48D7-BCF2-6A9F2A4DCA04}"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B4A0797-FF12-48D7-BCF2-6A9F2A4DCA04}" type="slidenum">
              <a:rPr lang="zh-CN" altLang="en-US" smtClean="0"/>
              <a:t>10</a:t>
            </a:fld>
            <a:endParaRPr lang="zh-CN" altLang="en-US"/>
          </a:p>
        </p:txBody>
      </p:sp>
    </p:spTree>
    <p:extLst>
      <p:ext uri="{BB962C8B-B14F-4D97-AF65-F5344CB8AC3E}">
        <p14:creationId xmlns:p14="http://schemas.microsoft.com/office/powerpoint/2010/main" val="39842639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B4A0797-FF12-48D7-BCF2-6A9F2A4DCA04}" type="slidenum">
              <a:rPr lang="zh-CN" altLang="en-US" smtClean="0"/>
              <a:t>11</a:t>
            </a:fld>
            <a:endParaRPr lang="zh-CN" altLang="en-US"/>
          </a:p>
        </p:txBody>
      </p:sp>
    </p:spTree>
    <p:extLst>
      <p:ext uri="{BB962C8B-B14F-4D97-AF65-F5344CB8AC3E}">
        <p14:creationId xmlns:p14="http://schemas.microsoft.com/office/powerpoint/2010/main" val="40439103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B4A0797-FF12-48D7-BCF2-6A9F2A4DCA04}" type="slidenum">
              <a:rPr lang="zh-CN" altLang="en-US" smtClean="0"/>
              <a:t>12</a:t>
            </a:fld>
            <a:endParaRPr lang="zh-CN" altLang="en-US"/>
          </a:p>
        </p:txBody>
      </p:sp>
    </p:spTree>
    <p:extLst>
      <p:ext uri="{BB962C8B-B14F-4D97-AF65-F5344CB8AC3E}">
        <p14:creationId xmlns:p14="http://schemas.microsoft.com/office/powerpoint/2010/main" val="40933992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B4A0797-FF12-48D7-BCF2-6A9F2A4DCA04}" type="slidenum">
              <a:rPr lang="zh-CN" altLang="en-US" smtClean="0"/>
              <a:t>13</a:t>
            </a:fld>
            <a:endParaRPr lang="zh-CN" altLang="en-US"/>
          </a:p>
        </p:txBody>
      </p:sp>
    </p:spTree>
    <p:extLst>
      <p:ext uri="{BB962C8B-B14F-4D97-AF65-F5344CB8AC3E}">
        <p14:creationId xmlns:p14="http://schemas.microsoft.com/office/powerpoint/2010/main" val="28548322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B4A0797-FF12-48D7-BCF2-6A9F2A4DCA04}" type="slidenum">
              <a:rPr lang="zh-CN" altLang="en-US" smtClean="0"/>
              <a:t>14</a:t>
            </a:fld>
            <a:endParaRPr lang="zh-CN" altLang="en-US"/>
          </a:p>
        </p:txBody>
      </p:sp>
    </p:spTree>
    <p:extLst>
      <p:ext uri="{BB962C8B-B14F-4D97-AF65-F5344CB8AC3E}">
        <p14:creationId xmlns:p14="http://schemas.microsoft.com/office/powerpoint/2010/main" val="14205951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B4A0797-FF12-48D7-BCF2-6A9F2A4DCA04}" type="slidenum">
              <a:rPr lang="zh-CN" altLang="en-US" smtClean="0"/>
              <a:t>15</a:t>
            </a:fld>
            <a:endParaRPr lang="zh-CN" altLang="en-US"/>
          </a:p>
        </p:txBody>
      </p:sp>
    </p:spTree>
    <p:extLst>
      <p:ext uri="{BB962C8B-B14F-4D97-AF65-F5344CB8AC3E}">
        <p14:creationId xmlns:p14="http://schemas.microsoft.com/office/powerpoint/2010/main" val="24994817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B4A0797-FF12-48D7-BCF2-6A9F2A4DCA04}" type="slidenum">
              <a:rPr lang="zh-CN" altLang="en-US" smtClean="0"/>
              <a:t>16</a:t>
            </a:fld>
            <a:endParaRPr lang="zh-CN" altLang="en-US"/>
          </a:p>
        </p:txBody>
      </p:sp>
    </p:spTree>
    <p:extLst>
      <p:ext uri="{BB962C8B-B14F-4D97-AF65-F5344CB8AC3E}">
        <p14:creationId xmlns:p14="http://schemas.microsoft.com/office/powerpoint/2010/main" val="14057258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B4A0797-FF12-48D7-BCF2-6A9F2A4DCA04}" type="slidenum">
              <a:rPr lang="zh-CN" altLang="en-US" smtClean="0"/>
              <a:t>17</a:t>
            </a:fld>
            <a:endParaRPr lang="zh-CN" altLang="en-US"/>
          </a:p>
        </p:txBody>
      </p:sp>
    </p:spTree>
    <p:extLst>
      <p:ext uri="{BB962C8B-B14F-4D97-AF65-F5344CB8AC3E}">
        <p14:creationId xmlns:p14="http://schemas.microsoft.com/office/powerpoint/2010/main" val="30533170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B4A0797-FF12-48D7-BCF2-6A9F2A4DCA04}" type="slidenum">
              <a:rPr lang="zh-CN" altLang="en-US" smtClean="0"/>
              <a:t>18</a:t>
            </a:fld>
            <a:endParaRPr lang="zh-CN" altLang="en-US"/>
          </a:p>
        </p:txBody>
      </p:sp>
    </p:spTree>
    <p:extLst>
      <p:ext uri="{BB962C8B-B14F-4D97-AF65-F5344CB8AC3E}">
        <p14:creationId xmlns:p14="http://schemas.microsoft.com/office/powerpoint/2010/main" val="33694327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B4A0797-FF12-48D7-BCF2-6A9F2A4DCA04}" type="slidenum">
              <a:rPr lang="zh-CN" altLang="en-US" smtClean="0"/>
              <a:t>19</a:t>
            </a:fld>
            <a:endParaRPr lang="zh-CN" altLang="en-US"/>
          </a:p>
        </p:txBody>
      </p:sp>
    </p:spTree>
    <p:extLst>
      <p:ext uri="{BB962C8B-B14F-4D97-AF65-F5344CB8AC3E}">
        <p14:creationId xmlns:p14="http://schemas.microsoft.com/office/powerpoint/2010/main" val="19590565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B4A0797-FF12-48D7-BCF2-6A9F2A4DCA04}"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B4A0797-FF12-48D7-BCF2-6A9F2A4DCA04}" type="slidenum">
              <a:rPr lang="zh-CN" altLang="en-US" smtClean="0"/>
              <a:t>20</a:t>
            </a:fld>
            <a:endParaRPr lang="zh-CN" altLang="en-US"/>
          </a:p>
        </p:txBody>
      </p:sp>
    </p:spTree>
    <p:extLst>
      <p:ext uri="{BB962C8B-B14F-4D97-AF65-F5344CB8AC3E}">
        <p14:creationId xmlns:p14="http://schemas.microsoft.com/office/powerpoint/2010/main" val="26279148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B4A0797-FF12-48D7-BCF2-6A9F2A4DCA04}"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B4A0797-FF12-48D7-BCF2-6A9F2A4DCA04}"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B4A0797-FF12-48D7-BCF2-6A9F2A4DCA04}" type="slidenum">
              <a:rPr lang="zh-CN" altLang="en-US" smtClean="0"/>
              <a:t>5</a:t>
            </a:fld>
            <a:endParaRPr lang="zh-CN" altLang="en-US"/>
          </a:p>
        </p:txBody>
      </p:sp>
    </p:spTree>
    <p:extLst>
      <p:ext uri="{BB962C8B-B14F-4D97-AF65-F5344CB8AC3E}">
        <p14:creationId xmlns:p14="http://schemas.microsoft.com/office/powerpoint/2010/main" val="30383091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B4A0797-FF12-48D7-BCF2-6A9F2A4DCA04}" type="slidenum">
              <a:rPr lang="zh-CN" altLang="en-US" smtClean="0"/>
              <a:t>6</a:t>
            </a:fld>
            <a:endParaRPr lang="zh-CN" altLang="en-US"/>
          </a:p>
        </p:txBody>
      </p:sp>
    </p:spTree>
    <p:extLst>
      <p:ext uri="{BB962C8B-B14F-4D97-AF65-F5344CB8AC3E}">
        <p14:creationId xmlns:p14="http://schemas.microsoft.com/office/powerpoint/2010/main" val="38718464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B4A0797-FF12-48D7-BCF2-6A9F2A4DCA04}" type="slidenum">
              <a:rPr lang="zh-CN" altLang="en-US" smtClean="0"/>
              <a:t>7</a:t>
            </a:fld>
            <a:endParaRPr lang="zh-CN" altLang="en-US"/>
          </a:p>
        </p:txBody>
      </p:sp>
    </p:spTree>
    <p:extLst>
      <p:ext uri="{BB962C8B-B14F-4D97-AF65-F5344CB8AC3E}">
        <p14:creationId xmlns:p14="http://schemas.microsoft.com/office/powerpoint/2010/main" val="14328415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B4A0797-FF12-48D7-BCF2-6A9F2A4DCA04}" type="slidenum">
              <a:rPr lang="zh-CN" altLang="en-US" smtClean="0"/>
              <a:t>8</a:t>
            </a:fld>
            <a:endParaRPr lang="zh-CN" altLang="en-US"/>
          </a:p>
        </p:txBody>
      </p:sp>
    </p:spTree>
    <p:extLst>
      <p:ext uri="{BB962C8B-B14F-4D97-AF65-F5344CB8AC3E}">
        <p14:creationId xmlns:p14="http://schemas.microsoft.com/office/powerpoint/2010/main" val="38099440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B4A0797-FF12-48D7-BCF2-6A9F2A4DCA04}" type="slidenum">
              <a:rPr lang="zh-CN" altLang="en-US" smtClean="0"/>
              <a:t>9</a:t>
            </a:fld>
            <a:endParaRPr lang="zh-CN" altLang="en-US"/>
          </a:p>
        </p:txBody>
      </p:sp>
    </p:spTree>
    <p:extLst>
      <p:ext uri="{BB962C8B-B14F-4D97-AF65-F5344CB8AC3E}">
        <p14:creationId xmlns:p14="http://schemas.microsoft.com/office/powerpoint/2010/main" val="61472136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1"/>
        </a:solidFill>
        <a:effectLst/>
      </p:bgPr>
    </p:bg>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a:alphaModFix amt="2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1PPT模板网   www.51pptmoban.com">
    <p:spTree>
      <p:nvGrpSpPr>
        <p:cNvPr id="1" name=""/>
        <p:cNvGrpSpPr/>
        <p:nvPr/>
      </p:nvGrpSpPr>
      <p:grpSpPr>
        <a:xfrm>
          <a:off x="0" y="0"/>
          <a:ext cx="0" cy="0"/>
          <a:chOff x="0" y="0"/>
          <a:chExt cx="0" cy="0"/>
        </a:xfrm>
      </p:grpSpPr>
      <p:grpSp>
        <p:nvGrpSpPr>
          <p:cNvPr id="2" name="组合 1"/>
          <p:cNvGrpSpPr/>
          <p:nvPr userDrawn="1"/>
        </p:nvGrpSpPr>
        <p:grpSpPr>
          <a:xfrm>
            <a:off x="4477285" y="6336702"/>
            <a:ext cx="7714716" cy="521299"/>
            <a:chOff x="4477285" y="6336702"/>
            <a:chExt cx="7714716" cy="521299"/>
          </a:xfrm>
        </p:grpSpPr>
        <p:sp>
          <p:nvSpPr>
            <p:cNvPr id="3" name="任意多边形: 形状 2"/>
            <p:cNvSpPr/>
            <p:nvPr/>
          </p:nvSpPr>
          <p:spPr>
            <a:xfrm>
              <a:off x="4477285" y="6362908"/>
              <a:ext cx="7475603" cy="495093"/>
            </a:xfrm>
            <a:custGeom>
              <a:avLst/>
              <a:gdLst>
                <a:gd name="connsiteX0" fmla="*/ 3737801 w 7475603"/>
                <a:gd name="connsiteY0" fmla="*/ 0 h 495093"/>
                <a:gd name="connsiteX1" fmla="*/ 7304164 w 7475603"/>
                <a:gd name="connsiteY1" fmla="*/ 447356 h 495093"/>
                <a:gd name="connsiteX2" fmla="*/ 7475603 w 7475603"/>
                <a:gd name="connsiteY2" fmla="*/ 495093 h 495093"/>
                <a:gd name="connsiteX3" fmla="*/ 0 w 7475603"/>
                <a:gd name="connsiteY3" fmla="*/ 495093 h 495093"/>
                <a:gd name="connsiteX4" fmla="*/ 171439 w 7475603"/>
                <a:gd name="connsiteY4" fmla="*/ 447356 h 495093"/>
                <a:gd name="connsiteX5" fmla="*/ 3737801 w 7475603"/>
                <a:gd name="connsiteY5" fmla="*/ 0 h 495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475603" h="495093">
                  <a:moveTo>
                    <a:pt x="3737801" y="0"/>
                  </a:moveTo>
                  <a:cubicBezTo>
                    <a:pt x="5001310" y="0"/>
                    <a:pt x="6205946" y="159123"/>
                    <a:pt x="7304164" y="447356"/>
                  </a:cubicBezTo>
                  <a:lnTo>
                    <a:pt x="7475603" y="495093"/>
                  </a:lnTo>
                  <a:lnTo>
                    <a:pt x="0" y="495093"/>
                  </a:lnTo>
                  <a:lnTo>
                    <a:pt x="171439" y="447356"/>
                  </a:lnTo>
                  <a:cubicBezTo>
                    <a:pt x="1269657" y="159123"/>
                    <a:pt x="2474292" y="0"/>
                    <a:pt x="3737801" y="0"/>
                  </a:cubicBezTo>
                  <a:close/>
                </a:path>
              </a:pathLst>
            </a:custGeom>
            <a:solidFill>
              <a:srgbClr val="5268A5">
                <a:alpha val="3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4" name="任意多边形: 形状 3"/>
            <p:cNvSpPr/>
            <p:nvPr/>
          </p:nvSpPr>
          <p:spPr>
            <a:xfrm>
              <a:off x="5696484" y="6362908"/>
              <a:ext cx="6495517" cy="495093"/>
            </a:xfrm>
            <a:custGeom>
              <a:avLst/>
              <a:gdLst>
                <a:gd name="connsiteX0" fmla="*/ 3737802 w 6495517"/>
                <a:gd name="connsiteY0" fmla="*/ 0 h 495093"/>
                <a:gd name="connsiteX1" fmla="*/ 6172235 w 6495517"/>
                <a:gd name="connsiteY1" fmla="*/ 203271 h 495093"/>
                <a:gd name="connsiteX2" fmla="*/ 6495517 w 6495517"/>
                <a:gd name="connsiteY2" fmla="*/ 263285 h 495093"/>
                <a:gd name="connsiteX3" fmla="*/ 6495517 w 6495517"/>
                <a:gd name="connsiteY3" fmla="*/ 495093 h 495093"/>
                <a:gd name="connsiteX4" fmla="*/ 0 w 6495517"/>
                <a:gd name="connsiteY4" fmla="*/ 495093 h 495093"/>
                <a:gd name="connsiteX5" fmla="*/ 171440 w 6495517"/>
                <a:gd name="connsiteY5" fmla="*/ 447356 h 495093"/>
                <a:gd name="connsiteX6" fmla="*/ 3737802 w 6495517"/>
                <a:gd name="connsiteY6" fmla="*/ 0 h 495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95517" h="495093">
                  <a:moveTo>
                    <a:pt x="3737802" y="0"/>
                  </a:moveTo>
                  <a:cubicBezTo>
                    <a:pt x="4580142" y="0"/>
                    <a:pt x="5396315" y="70722"/>
                    <a:pt x="6172235" y="203271"/>
                  </a:cubicBezTo>
                  <a:lnTo>
                    <a:pt x="6495517" y="263285"/>
                  </a:lnTo>
                  <a:lnTo>
                    <a:pt x="6495517" y="495093"/>
                  </a:lnTo>
                  <a:lnTo>
                    <a:pt x="0" y="495093"/>
                  </a:lnTo>
                  <a:lnTo>
                    <a:pt x="171440" y="447356"/>
                  </a:lnTo>
                  <a:cubicBezTo>
                    <a:pt x="1269658" y="159123"/>
                    <a:pt x="2474293" y="0"/>
                    <a:pt x="3737802" y="0"/>
                  </a:cubicBezTo>
                  <a:close/>
                </a:path>
              </a:pathLst>
            </a:custGeom>
            <a:solidFill>
              <a:srgbClr val="5268A5">
                <a:alpha val="3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5" name="任意多边形: 形状 4"/>
            <p:cNvSpPr/>
            <p:nvPr/>
          </p:nvSpPr>
          <p:spPr>
            <a:xfrm>
              <a:off x="7266070" y="6336702"/>
              <a:ext cx="4925930" cy="521299"/>
            </a:xfrm>
            <a:custGeom>
              <a:avLst/>
              <a:gdLst>
                <a:gd name="connsiteX0" fmla="*/ 3831915 w 4925930"/>
                <a:gd name="connsiteY0" fmla="*/ 0 h 521299"/>
                <a:gd name="connsiteX1" fmla="*/ 4665011 w 4925930"/>
                <a:gd name="connsiteY1" fmla="*/ 23245 h 521299"/>
                <a:gd name="connsiteX2" fmla="*/ 4925930 w 4925930"/>
                <a:gd name="connsiteY2" fmla="*/ 41543 h 521299"/>
                <a:gd name="connsiteX3" fmla="*/ 4925930 w 4925930"/>
                <a:gd name="connsiteY3" fmla="*/ 521299 h 521299"/>
                <a:gd name="connsiteX4" fmla="*/ 0 w 4925930"/>
                <a:gd name="connsiteY4" fmla="*/ 521299 h 521299"/>
                <a:gd name="connsiteX5" fmla="*/ 265553 w 4925930"/>
                <a:gd name="connsiteY5" fmla="*/ 447356 h 521299"/>
                <a:gd name="connsiteX6" fmla="*/ 3831915 w 4925930"/>
                <a:gd name="connsiteY6" fmla="*/ 0 h 521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25930" h="521299">
                  <a:moveTo>
                    <a:pt x="3831915" y="0"/>
                  </a:moveTo>
                  <a:cubicBezTo>
                    <a:pt x="4112695" y="0"/>
                    <a:pt x="4390567" y="7858"/>
                    <a:pt x="4665011" y="23245"/>
                  </a:cubicBezTo>
                  <a:lnTo>
                    <a:pt x="4925930" y="41543"/>
                  </a:lnTo>
                  <a:lnTo>
                    <a:pt x="4925930" y="521299"/>
                  </a:lnTo>
                  <a:lnTo>
                    <a:pt x="0" y="521299"/>
                  </a:lnTo>
                  <a:lnTo>
                    <a:pt x="265553" y="447356"/>
                  </a:lnTo>
                  <a:cubicBezTo>
                    <a:pt x="1363770" y="159123"/>
                    <a:pt x="2568406" y="0"/>
                    <a:pt x="3831915" y="0"/>
                  </a:cubicBezTo>
                  <a:close/>
                </a:path>
              </a:pathLst>
            </a:custGeom>
            <a:solidFill>
              <a:srgbClr val="5268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标题和内容">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3.xml"/><Relationship Id="rId1" Type="http://schemas.openxmlformats.org/officeDocument/2006/relationships/tags" Target="../tags/tag2.xml"/><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openxmlformats.org/officeDocument/2006/relationships/image" Target="../media/image21.png"/><Relationship Id="rId5" Type="http://schemas.openxmlformats.org/officeDocument/2006/relationships/image" Target="../media/image18.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3.xml"/><Relationship Id="rId5" Type="http://schemas.openxmlformats.org/officeDocument/2006/relationships/image" Target="../media/image24.png"/><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27.png"/></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27.png"/></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ags" Target="../tags/tag4.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6.xml"/><Relationship Id="rId1" Type="http://schemas.openxmlformats.org/officeDocument/2006/relationships/tags" Target="../tags/tag5.xml"/><Relationship Id="rId4"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7" Type="http://schemas.openxmlformats.org/officeDocument/2006/relationships/image" Target="../media/image6.png"/><Relationship Id="rId2" Type="http://schemas.openxmlformats.org/officeDocument/2006/relationships/slideLayout" Target="../slideLayouts/slideLayout3.xml"/><Relationship Id="rId1" Type="http://schemas.openxmlformats.org/officeDocument/2006/relationships/themeOverride" Target="../theme/themeOverride1.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jpeg"/><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任意多边形: 形状 62"/>
          <p:cNvSpPr/>
          <p:nvPr/>
        </p:nvSpPr>
        <p:spPr>
          <a:xfrm>
            <a:off x="0" y="4043636"/>
            <a:ext cx="12192000" cy="2814364"/>
          </a:xfrm>
          <a:custGeom>
            <a:avLst/>
            <a:gdLst>
              <a:gd name="connsiteX0" fmla="*/ 6096000 w 12192000"/>
              <a:gd name="connsiteY0" fmla="*/ 0 h 2814364"/>
              <a:gd name="connsiteX1" fmla="*/ 12009374 w 12192000"/>
              <a:gd name="connsiteY1" fmla="*/ 1340086 h 2814364"/>
              <a:gd name="connsiteX2" fmla="*/ 12192000 w 12192000"/>
              <a:gd name="connsiteY2" fmla="*/ 1439950 h 2814364"/>
              <a:gd name="connsiteX3" fmla="*/ 12192000 w 12192000"/>
              <a:gd name="connsiteY3" fmla="*/ 2814364 h 2814364"/>
              <a:gd name="connsiteX4" fmla="*/ 0 w 12192000"/>
              <a:gd name="connsiteY4" fmla="*/ 2814364 h 2814364"/>
              <a:gd name="connsiteX5" fmla="*/ 0 w 12192000"/>
              <a:gd name="connsiteY5" fmla="*/ 1439950 h 2814364"/>
              <a:gd name="connsiteX6" fmla="*/ 182626 w 12192000"/>
              <a:gd name="connsiteY6" fmla="*/ 1340086 h 2814364"/>
              <a:gd name="connsiteX7" fmla="*/ 6096000 w 12192000"/>
              <a:gd name="connsiteY7" fmla="*/ 0 h 28143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2814364">
                <a:moveTo>
                  <a:pt x="6096000" y="0"/>
                </a:moveTo>
                <a:cubicBezTo>
                  <a:pt x="8342239" y="0"/>
                  <a:pt x="10402408" y="502907"/>
                  <a:pt x="12009374" y="1340086"/>
                </a:cubicBezTo>
                <a:lnTo>
                  <a:pt x="12192000" y="1439950"/>
                </a:lnTo>
                <a:lnTo>
                  <a:pt x="12192000" y="2814364"/>
                </a:lnTo>
                <a:lnTo>
                  <a:pt x="0" y="2814364"/>
                </a:lnTo>
                <a:lnTo>
                  <a:pt x="0" y="1439950"/>
                </a:lnTo>
                <a:lnTo>
                  <a:pt x="182626" y="1340086"/>
                </a:lnTo>
                <a:cubicBezTo>
                  <a:pt x="1789593" y="502907"/>
                  <a:pt x="3849761" y="0"/>
                  <a:pt x="6096000" y="0"/>
                </a:cubicBezTo>
                <a:close/>
              </a:path>
            </a:pathLst>
          </a:custGeom>
          <a:solidFill>
            <a:srgbClr val="5268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1028700" y="800100"/>
            <a:ext cx="10134600" cy="5257800"/>
          </a:xfrm>
          <a:prstGeom prst="rect">
            <a:avLst/>
          </a:prstGeom>
          <a:solidFill>
            <a:schemeClr val="bg1"/>
          </a:solidFill>
          <a:ln w="25400" cap="flat" cmpd="sng" algn="ctr">
            <a:solidFill>
              <a:srgbClr val="5268A5"/>
            </a:solidFill>
            <a:prstDash val="solid"/>
            <a:miter lim="800000"/>
          </a:ln>
          <a:effectLst>
            <a:outerShdw blurRad="127000" algn="tl"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64" name="任意多边形: 形状 63"/>
          <p:cNvSpPr/>
          <p:nvPr/>
        </p:nvSpPr>
        <p:spPr>
          <a:xfrm>
            <a:off x="0" y="4043636"/>
            <a:ext cx="12192000" cy="2814364"/>
          </a:xfrm>
          <a:custGeom>
            <a:avLst/>
            <a:gdLst>
              <a:gd name="connsiteX0" fmla="*/ 6096000 w 12192000"/>
              <a:gd name="connsiteY0" fmla="*/ 0 h 2814364"/>
              <a:gd name="connsiteX1" fmla="*/ 12009374 w 12192000"/>
              <a:gd name="connsiteY1" fmla="*/ 1340086 h 2814364"/>
              <a:gd name="connsiteX2" fmla="*/ 12192000 w 12192000"/>
              <a:gd name="connsiteY2" fmla="*/ 1439950 h 2814364"/>
              <a:gd name="connsiteX3" fmla="*/ 12192000 w 12192000"/>
              <a:gd name="connsiteY3" fmla="*/ 2814364 h 2814364"/>
              <a:gd name="connsiteX4" fmla="*/ 0 w 12192000"/>
              <a:gd name="connsiteY4" fmla="*/ 2814364 h 2814364"/>
              <a:gd name="connsiteX5" fmla="*/ 0 w 12192000"/>
              <a:gd name="connsiteY5" fmla="*/ 1439950 h 2814364"/>
              <a:gd name="connsiteX6" fmla="*/ 182626 w 12192000"/>
              <a:gd name="connsiteY6" fmla="*/ 1340086 h 2814364"/>
              <a:gd name="connsiteX7" fmla="*/ 6096000 w 12192000"/>
              <a:gd name="connsiteY7" fmla="*/ 0 h 28143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2814364">
                <a:moveTo>
                  <a:pt x="6096000" y="0"/>
                </a:moveTo>
                <a:cubicBezTo>
                  <a:pt x="8342239" y="0"/>
                  <a:pt x="10402408" y="502907"/>
                  <a:pt x="12009374" y="1340086"/>
                </a:cubicBezTo>
                <a:lnTo>
                  <a:pt x="12192000" y="1439950"/>
                </a:lnTo>
                <a:lnTo>
                  <a:pt x="12192000" y="2814364"/>
                </a:lnTo>
                <a:lnTo>
                  <a:pt x="0" y="2814364"/>
                </a:lnTo>
                <a:lnTo>
                  <a:pt x="0" y="1439950"/>
                </a:lnTo>
                <a:lnTo>
                  <a:pt x="182626" y="1340086"/>
                </a:lnTo>
                <a:cubicBezTo>
                  <a:pt x="1789593" y="502907"/>
                  <a:pt x="3849761" y="0"/>
                  <a:pt x="6096000" y="0"/>
                </a:cubicBezTo>
                <a:close/>
              </a:path>
            </a:pathLst>
          </a:custGeom>
          <a:solidFill>
            <a:srgbClr val="5268A5">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任意多边形: 形状 69"/>
          <p:cNvSpPr/>
          <p:nvPr/>
        </p:nvSpPr>
        <p:spPr>
          <a:xfrm>
            <a:off x="0" y="5089048"/>
            <a:ext cx="12192000" cy="1768953"/>
          </a:xfrm>
          <a:custGeom>
            <a:avLst/>
            <a:gdLst>
              <a:gd name="connsiteX0" fmla="*/ 6096000 w 12192000"/>
              <a:gd name="connsiteY0" fmla="*/ 0 h 1768953"/>
              <a:gd name="connsiteX1" fmla="*/ 12009374 w 12192000"/>
              <a:gd name="connsiteY1" fmla="*/ 1340086 h 1768953"/>
              <a:gd name="connsiteX2" fmla="*/ 12192000 w 12192000"/>
              <a:gd name="connsiteY2" fmla="*/ 1439950 h 1768953"/>
              <a:gd name="connsiteX3" fmla="*/ 12192000 w 12192000"/>
              <a:gd name="connsiteY3" fmla="*/ 1768953 h 1768953"/>
              <a:gd name="connsiteX4" fmla="*/ 0 w 12192000"/>
              <a:gd name="connsiteY4" fmla="*/ 1768953 h 1768953"/>
              <a:gd name="connsiteX5" fmla="*/ 0 w 12192000"/>
              <a:gd name="connsiteY5" fmla="*/ 1439950 h 1768953"/>
              <a:gd name="connsiteX6" fmla="*/ 182626 w 12192000"/>
              <a:gd name="connsiteY6" fmla="*/ 1340086 h 1768953"/>
              <a:gd name="connsiteX7" fmla="*/ 6096000 w 12192000"/>
              <a:gd name="connsiteY7" fmla="*/ 0 h 1768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768953">
                <a:moveTo>
                  <a:pt x="6096000" y="0"/>
                </a:moveTo>
                <a:cubicBezTo>
                  <a:pt x="8342239" y="0"/>
                  <a:pt x="10402408" y="502907"/>
                  <a:pt x="12009374" y="1340086"/>
                </a:cubicBezTo>
                <a:lnTo>
                  <a:pt x="12192000" y="1439950"/>
                </a:lnTo>
                <a:lnTo>
                  <a:pt x="12192000" y="1768953"/>
                </a:lnTo>
                <a:lnTo>
                  <a:pt x="0" y="1768953"/>
                </a:lnTo>
                <a:lnTo>
                  <a:pt x="0" y="1439950"/>
                </a:lnTo>
                <a:lnTo>
                  <a:pt x="182626" y="1340086"/>
                </a:lnTo>
                <a:cubicBezTo>
                  <a:pt x="1789593" y="502907"/>
                  <a:pt x="3849761" y="0"/>
                  <a:pt x="6096000" y="0"/>
                </a:cubicBezTo>
                <a:close/>
              </a:path>
            </a:pathLst>
          </a:custGeom>
          <a:solidFill>
            <a:srgbClr val="5268A5">
              <a:alpha val="1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PA_文本框 24" descr="e7d195523061f1c07f83f732a5522b9b3ebe164d7250580aEF66DE1A1ABCD1416532D3433F8BE1C4DD26AF8C595CA3B8FBFFDC471B28313D41FC0B29AEB12651AEAC05881CD0265D4CB30185DEC2EB287A3DCBE2E99F13933C1E803DDF331C0150FEA0675F290631D1EDC3C927CD0AA74DD8F417A5B73495B4C9A5AA47CFEB588A1D25B820586C98"/>
          <p:cNvSpPr txBox="1"/>
          <p:nvPr>
            <p:custDataLst>
              <p:tags r:id="rId1"/>
            </p:custDataLst>
          </p:nvPr>
        </p:nvSpPr>
        <p:spPr>
          <a:xfrm>
            <a:off x="3168756" y="2197390"/>
            <a:ext cx="5854487" cy="830997"/>
          </a:xfrm>
          <a:prstGeom prst="rect">
            <a:avLst/>
          </a:prstGeom>
          <a:noFill/>
        </p:spPr>
        <p:txBody>
          <a:bodyPr vert="horz" wrap="none" rtlCol="0">
            <a:spAutoFit/>
          </a:bodyPr>
          <a:lstStyle/>
          <a:p>
            <a:pPr algn="ctr"/>
            <a:r>
              <a:rPr lang="en-US" altLang="zh-CN" sz="4800" b="1" dirty="0">
                <a:solidFill>
                  <a:srgbClr val="5268A5"/>
                </a:solidFill>
                <a:latin typeface="微软雅黑" panose="020B0503020204020204" charset="-122"/>
                <a:ea typeface="微软雅黑" panose="020B0503020204020204" charset="-122"/>
                <a:cs typeface="微软雅黑" panose="020B0503020204020204" charset="-122"/>
                <a:sym typeface="+mn-lt"/>
              </a:rPr>
              <a:t>MIMO</a:t>
            </a:r>
            <a:r>
              <a:rPr lang="zh-CN" altLang="en-US" sz="4800" b="1" dirty="0">
                <a:solidFill>
                  <a:srgbClr val="5268A5"/>
                </a:solidFill>
                <a:latin typeface="微软雅黑" panose="020B0503020204020204" charset="-122"/>
                <a:ea typeface="微软雅黑" panose="020B0503020204020204" charset="-122"/>
                <a:cs typeface="微软雅黑" panose="020B0503020204020204" charset="-122"/>
                <a:sym typeface="+mn-lt"/>
              </a:rPr>
              <a:t>技术相关原理</a:t>
            </a:r>
          </a:p>
        </p:txBody>
      </p:sp>
      <p:sp>
        <p:nvSpPr>
          <p:cNvPr id="42" name="PA_文本框 28" descr="e7d195523061f1c07f83f732a5522b9b3ebe164d7250580aEF66DE1A1ABCD1416532D3433F8BE1C4DD26AF8C595CA3B8FBFFDC471B28313D41FC0B29AEB12651AEAC05881CD0265D4CB30185DEC2EB287A3DCBE2E99F13933C1E803DDF331C0150FEA0675F290631D1EDC3C927CD0AA74DD8F417A5B73495B4C9A5AA47CFEB588A1D25B820586C98"/>
          <p:cNvSpPr txBox="1"/>
          <p:nvPr>
            <p:custDataLst>
              <p:tags r:id="rId2"/>
            </p:custDataLst>
          </p:nvPr>
        </p:nvSpPr>
        <p:spPr>
          <a:xfrm>
            <a:off x="3055743" y="3798400"/>
            <a:ext cx="6080511" cy="1200329"/>
          </a:xfrm>
          <a:prstGeom prst="rect">
            <a:avLst/>
          </a:prstGeom>
          <a:noFill/>
        </p:spPr>
        <p:txBody>
          <a:bodyPr vert="horz" wrap="none" rtlCol="0">
            <a:spAutoFit/>
          </a:bodyPr>
          <a:lstStyle/>
          <a:p>
            <a:pPr algn="ctr">
              <a:lnSpc>
                <a:spcPct val="200000"/>
              </a:lnSpc>
            </a:pPr>
            <a:r>
              <a:rPr lang="en-US" altLang="zh-CN" b="1" dirty="0">
                <a:latin typeface="Arial" panose="020B0604020202020204" pitchFamily="34" charset="0"/>
                <a:cs typeface="Arial" panose="020B0604020202020204" pitchFamily="34" charset="0"/>
              </a:rPr>
              <a:t>Group 6</a:t>
            </a:r>
          </a:p>
          <a:p>
            <a:pPr algn="ctr"/>
            <a:r>
              <a:rPr lang="en-US" altLang="zh-CN" b="1" dirty="0">
                <a:latin typeface="Arial" panose="020B0604020202020204" pitchFamily="34" charset="0"/>
                <a:cs typeface="Arial" panose="020B0604020202020204" pitchFamily="34" charset="0"/>
              </a:rPr>
              <a:t>Members :  </a:t>
            </a:r>
            <a:r>
              <a:rPr lang="zh-CN" altLang="en-US" b="1" dirty="0">
                <a:latin typeface="微软雅黑" panose="020B0503020204020204" pitchFamily="34" charset="-122"/>
                <a:ea typeface="微软雅黑" panose="020B0503020204020204" pitchFamily="34" charset="-122"/>
                <a:cs typeface="Arial" panose="020B0604020202020204" pitchFamily="34" charset="0"/>
              </a:rPr>
              <a:t>吴桐  马运聪  李政君  夏汉宁  唐翠霜  王晨阳</a:t>
            </a:r>
          </a:p>
          <a:p>
            <a:pPr algn="ctr"/>
            <a:endParaRPr lang="zh-CN" altLang="en-US" spc="300" dirty="0">
              <a:solidFill>
                <a:srgbClr val="6C6C6C"/>
              </a:solidFill>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nvGrpSpPr>
        <p:grpSpPr>
          <a:xfrm>
            <a:off x="539206" y="374391"/>
            <a:ext cx="2826267" cy="763207"/>
            <a:chOff x="539206" y="374391"/>
            <a:chExt cx="2826267" cy="763207"/>
          </a:xfrm>
        </p:grpSpPr>
        <p:sp>
          <p:nvSpPr>
            <p:cNvPr id="19" name="文本框 7"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txBox="1">
              <a:spLocks noChangeArrowheads="1"/>
            </p:cNvSpPr>
            <p:nvPr/>
          </p:nvSpPr>
          <p:spPr bwMode="auto">
            <a:xfrm>
              <a:off x="1385444" y="515142"/>
              <a:ext cx="198002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514350">
                <a:defRPr sz="1300">
                  <a:solidFill>
                    <a:schemeClr val="tx1"/>
                  </a:solidFill>
                  <a:latin typeface="Calibri" panose="020F0502020204030204" pitchFamily="34" charset="0"/>
                  <a:ea typeface="宋体" panose="02010600030101010101" pitchFamily="2" charset="-122"/>
                </a:defRPr>
              </a:lvl1pPr>
              <a:lvl2pPr marL="742950" indent="-285750" defTabSz="514350">
                <a:defRPr sz="1300">
                  <a:solidFill>
                    <a:schemeClr val="tx1"/>
                  </a:solidFill>
                  <a:latin typeface="Calibri" panose="020F0502020204030204" pitchFamily="34" charset="0"/>
                  <a:ea typeface="宋体" panose="02010600030101010101" pitchFamily="2" charset="-122"/>
                </a:defRPr>
              </a:lvl2pPr>
              <a:lvl3pPr marL="1143000" indent="-228600" defTabSz="514350">
                <a:defRPr sz="1300">
                  <a:solidFill>
                    <a:schemeClr val="tx1"/>
                  </a:solidFill>
                  <a:latin typeface="Calibri" panose="020F0502020204030204" pitchFamily="34" charset="0"/>
                  <a:ea typeface="宋体" panose="02010600030101010101" pitchFamily="2" charset="-122"/>
                </a:defRPr>
              </a:lvl3pPr>
              <a:lvl4pPr marL="1600200" indent="-228600" defTabSz="514350">
                <a:defRPr sz="1300">
                  <a:solidFill>
                    <a:schemeClr val="tx1"/>
                  </a:solidFill>
                  <a:latin typeface="Calibri" panose="020F0502020204030204" pitchFamily="34" charset="0"/>
                  <a:ea typeface="宋体" panose="02010600030101010101" pitchFamily="2" charset="-122"/>
                </a:defRPr>
              </a:lvl4pPr>
              <a:lvl5pPr marL="2057400" indent="-228600" defTabSz="514350">
                <a:defRPr sz="1300">
                  <a:solidFill>
                    <a:schemeClr val="tx1"/>
                  </a:solidFill>
                  <a:latin typeface="Calibri" panose="020F0502020204030204" pitchFamily="34" charset="0"/>
                  <a:ea typeface="宋体" panose="02010600030101010101" pitchFamily="2" charset="-122"/>
                </a:defRPr>
              </a:lvl5pPr>
              <a:lvl6pPr marL="25146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zh-CN" altLang="en-US" sz="2800" dirty="0">
                  <a:solidFill>
                    <a:schemeClr val="tx1">
                      <a:lumMod val="95000"/>
                      <a:lumOff val="5000"/>
                    </a:schemeClr>
                  </a:solidFill>
                  <a:latin typeface="微软雅黑" panose="020B0503020204020204" pitchFamily="34" charset="-122"/>
                  <a:ea typeface="微软雅黑" panose="020B0503020204020204" pitchFamily="34" charset="-122"/>
                  <a:cs typeface="+mn-ea"/>
                  <a:sym typeface="+mn-lt"/>
                </a:rPr>
                <a:t>衰弱和干扰</a:t>
              </a:r>
            </a:p>
          </p:txBody>
        </p:sp>
        <p:grpSp>
          <p:nvGrpSpPr>
            <p:cNvPr id="20" name="组合 19"/>
            <p:cNvGrpSpPr/>
            <p:nvPr/>
          </p:nvGrpSpPr>
          <p:grpSpPr>
            <a:xfrm>
              <a:off x="539206" y="374391"/>
              <a:ext cx="794120" cy="763207"/>
              <a:chOff x="2073550" y="2387329"/>
              <a:chExt cx="794120" cy="763207"/>
            </a:xfrm>
          </p:grpSpPr>
          <p:grpSp>
            <p:nvGrpSpPr>
              <p:cNvPr id="21" name="组合 20"/>
              <p:cNvGrpSpPr/>
              <p:nvPr/>
            </p:nvGrpSpPr>
            <p:grpSpPr>
              <a:xfrm>
                <a:off x="2073550" y="2387329"/>
                <a:ext cx="794120" cy="763207"/>
                <a:chOff x="2073550" y="2387329"/>
                <a:chExt cx="794120" cy="763207"/>
              </a:xfrm>
            </p:grpSpPr>
            <p:sp>
              <p:nvSpPr>
                <p:cNvPr id="23" name="椭圆 22"/>
                <p:cNvSpPr/>
                <p:nvPr/>
              </p:nvSpPr>
              <p:spPr>
                <a:xfrm>
                  <a:off x="2073550" y="2387329"/>
                  <a:ext cx="750935" cy="750935"/>
                </a:xfrm>
                <a:prstGeom prst="ellipse">
                  <a:avLst/>
                </a:prstGeom>
                <a:solidFill>
                  <a:srgbClr val="5268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2563048" y="2845914"/>
                  <a:ext cx="304622" cy="304622"/>
                </a:xfrm>
                <a:prstGeom prst="ellipse">
                  <a:avLst/>
                </a:prstGeom>
                <a:solidFill>
                  <a:srgbClr val="5268A5">
                    <a:alpha val="3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2" name="文本框 21"/>
              <p:cNvSpPr txBox="1"/>
              <p:nvPr/>
            </p:nvSpPr>
            <p:spPr>
              <a:xfrm>
                <a:off x="2130802" y="2479933"/>
                <a:ext cx="665567" cy="584775"/>
              </a:xfrm>
              <a:prstGeom prst="rect">
                <a:avLst/>
              </a:prstGeom>
              <a:noFill/>
            </p:spPr>
            <p:txBody>
              <a:bodyPr wrap="none" rtlCol="0">
                <a:spAutoFit/>
              </a:bodyPr>
              <a:lstStyle/>
              <a:p>
                <a:r>
                  <a:rPr lang="en-US" altLang="zh-CN" sz="3200" dirty="0">
                    <a:solidFill>
                      <a:schemeClr val="bg1"/>
                    </a:solidFill>
                    <a:latin typeface="思源宋体 CN Heavy" panose="02020900000000000000" pitchFamily="18" charset="-122"/>
                    <a:ea typeface="思源宋体 CN Heavy" panose="02020900000000000000" pitchFamily="18" charset="-122"/>
                  </a:rPr>
                  <a:t>02</a:t>
                </a:r>
                <a:endParaRPr lang="zh-CN" altLang="en-US" sz="3200" dirty="0">
                  <a:solidFill>
                    <a:schemeClr val="bg1"/>
                  </a:solidFill>
                  <a:latin typeface="思源宋体 CN Heavy" panose="02020900000000000000" pitchFamily="18" charset="-122"/>
                  <a:ea typeface="思源宋体 CN Heavy" panose="02020900000000000000" pitchFamily="18" charset="-122"/>
                </a:endParaRPr>
              </a:p>
            </p:txBody>
          </p:sp>
        </p:grpSp>
      </p:grpSp>
      <p:sp>
        <p:nvSpPr>
          <p:cNvPr id="4" name="文本框 3"/>
          <p:cNvSpPr txBox="1"/>
          <p:nvPr/>
        </p:nvSpPr>
        <p:spPr>
          <a:xfrm>
            <a:off x="1333326" y="1164285"/>
            <a:ext cx="9575165" cy="46416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b="1" dirty="0">
                <a:latin typeface="微软雅黑" panose="020B0503020204020204" pitchFamily="34" charset="-122"/>
                <a:ea typeface="微软雅黑" panose="020B0503020204020204" pitchFamily="34" charset="-122"/>
                <a:cs typeface="Times New Roman" panose="02020603050405020304" pitchFamily="18" charset="0"/>
              </a:rPr>
              <a:t>衰弱相关性</a:t>
            </a:r>
          </a:p>
        </p:txBody>
      </p:sp>
      <p:pic>
        <p:nvPicPr>
          <p:cNvPr id="36" name="图片 35">
            <a:extLst>
              <a:ext uri="{FF2B5EF4-FFF2-40B4-BE49-F238E27FC236}">
                <a16:creationId xmlns:a16="http://schemas.microsoft.com/office/drawing/2014/main" id="{5414B9C7-7355-5BAC-6C37-F3F627DE0ACA}"/>
              </a:ext>
            </a:extLst>
          </p:cNvPr>
          <p:cNvPicPr>
            <a:picLocks noChangeAspect="1"/>
          </p:cNvPicPr>
          <p:nvPr/>
        </p:nvPicPr>
        <p:blipFill>
          <a:blip r:embed="rId3"/>
          <a:stretch>
            <a:fillRect/>
          </a:stretch>
        </p:blipFill>
        <p:spPr>
          <a:xfrm>
            <a:off x="2603352" y="2034071"/>
            <a:ext cx="7434056" cy="2862438"/>
          </a:xfrm>
          <a:prstGeom prst="rect">
            <a:avLst/>
          </a:prstGeom>
        </p:spPr>
      </p:pic>
    </p:spTree>
    <p:extLst>
      <p:ext uri="{BB962C8B-B14F-4D97-AF65-F5344CB8AC3E}">
        <p14:creationId xmlns:p14="http://schemas.microsoft.com/office/powerpoint/2010/main" val="17644454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nvGrpSpPr>
        <p:grpSpPr>
          <a:xfrm>
            <a:off x="539206" y="374391"/>
            <a:ext cx="2826267" cy="763207"/>
            <a:chOff x="539206" y="374391"/>
            <a:chExt cx="2826267" cy="763207"/>
          </a:xfrm>
        </p:grpSpPr>
        <p:sp>
          <p:nvSpPr>
            <p:cNvPr id="19" name="文本框 7"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txBox="1">
              <a:spLocks noChangeArrowheads="1"/>
            </p:cNvSpPr>
            <p:nvPr/>
          </p:nvSpPr>
          <p:spPr bwMode="auto">
            <a:xfrm>
              <a:off x="1385444" y="515142"/>
              <a:ext cx="198002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514350">
                <a:defRPr sz="1300">
                  <a:solidFill>
                    <a:schemeClr val="tx1"/>
                  </a:solidFill>
                  <a:latin typeface="Calibri" panose="020F0502020204030204" pitchFamily="34" charset="0"/>
                  <a:ea typeface="宋体" panose="02010600030101010101" pitchFamily="2" charset="-122"/>
                </a:defRPr>
              </a:lvl1pPr>
              <a:lvl2pPr marL="742950" indent="-285750" defTabSz="514350">
                <a:defRPr sz="1300">
                  <a:solidFill>
                    <a:schemeClr val="tx1"/>
                  </a:solidFill>
                  <a:latin typeface="Calibri" panose="020F0502020204030204" pitchFamily="34" charset="0"/>
                  <a:ea typeface="宋体" panose="02010600030101010101" pitchFamily="2" charset="-122"/>
                </a:defRPr>
              </a:lvl2pPr>
              <a:lvl3pPr marL="1143000" indent="-228600" defTabSz="514350">
                <a:defRPr sz="1300">
                  <a:solidFill>
                    <a:schemeClr val="tx1"/>
                  </a:solidFill>
                  <a:latin typeface="Calibri" panose="020F0502020204030204" pitchFamily="34" charset="0"/>
                  <a:ea typeface="宋体" panose="02010600030101010101" pitchFamily="2" charset="-122"/>
                </a:defRPr>
              </a:lvl3pPr>
              <a:lvl4pPr marL="1600200" indent="-228600" defTabSz="514350">
                <a:defRPr sz="1300">
                  <a:solidFill>
                    <a:schemeClr val="tx1"/>
                  </a:solidFill>
                  <a:latin typeface="Calibri" panose="020F0502020204030204" pitchFamily="34" charset="0"/>
                  <a:ea typeface="宋体" panose="02010600030101010101" pitchFamily="2" charset="-122"/>
                </a:defRPr>
              </a:lvl4pPr>
              <a:lvl5pPr marL="2057400" indent="-228600" defTabSz="514350">
                <a:defRPr sz="1300">
                  <a:solidFill>
                    <a:schemeClr val="tx1"/>
                  </a:solidFill>
                  <a:latin typeface="Calibri" panose="020F0502020204030204" pitchFamily="34" charset="0"/>
                  <a:ea typeface="宋体" panose="02010600030101010101" pitchFamily="2" charset="-122"/>
                </a:defRPr>
              </a:lvl5pPr>
              <a:lvl6pPr marL="25146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zh-CN" altLang="en-US" sz="2800" dirty="0">
                  <a:solidFill>
                    <a:schemeClr val="tx1">
                      <a:lumMod val="95000"/>
                      <a:lumOff val="5000"/>
                    </a:schemeClr>
                  </a:solidFill>
                  <a:latin typeface="微软雅黑" panose="020B0503020204020204" pitchFamily="34" charset="-122"/>
                  <a:ea typeface="微软雅黑" panose="020B0503020204020204" pitchFamily="34" charset="-122"/>
                  <a:cs typeface="+mn-ea"/>
                  <a:sym typeface="+mn-lt"/>
                </a:rPr>
                <a:t>衰弱和干扰</a:t>
              </a:r>
            </a:p>
          </p:txBody>
        </p:sp>
        <p:grpSp>
          <p:nvGrpSpPr>
            <p:cNvPr id="20" name="组合 19"/>
            <p:cNvGrpSpPr/>
            <p:nvPr/>
          </p:nvGrpSpPr>
          <p:grpSpPr>
            <a:xfrm>
              <a:off x="539206" y="374391"/>
              <a:ext cx="794120" cy="763207"/>
              <a:chOff x="2073550" y="2387329"/>
              <a:chExt cx="794120" cy="763207"/>
            </a:xfrm>
          </p:grpSpPr>
          <p:grpSp>
            <p:nvGrpSpPr>
              <p:cNvPr id="21" name="组合 20"/>
              <p:cNvGrpSpPr/>
              <p:nvPr/>
            </p:nvGrpSpPr>
            <p:grpSpPr>
              <a:xfrm>
                <a:off x="2073550" y="2387329"/>
                <a:ext cx="794120" cy="763207"/>
                <a:chOff x="2073550" y="2387329"/>
                <a:chExt cx="794120" cy="763207"/>
              </a:xfrm>
            </p:grpSpPr>
            <p:sp>
              <p:nvSpPr>
                <p:cNvPr id="23" name="椭圆 22"/>
                <p:cNvSpPr/>
                <p:nvPr/>
              </p:nvSpPr>
              <p:spPr>
                <a:xfrm>
                  <a:off x="2073550" y="2387329"/>
                  <a:ext cx="750935" cy="750935"/>
                </a:xfrm>
                <a:prstGeom prst="ellipse">
                  <a:avLst/>
                </a:prstGeom>
                <a:solidFill>
                  <a:srgbClr val="5268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2563048" y="2845914"/>
                  <a:ext cx="304622" cy="304622"/>
                </a:xfrm>
                <a:prstGeom prst="ellipse">
                  <a:avLst/>
                </a:prstGeom>
                <a:solidFill>
                  <a:srgbClr val="5268A5">
                    <a:alpha val="3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2" name="文本框 21"/>
              <p:cNvSpPr txBox="1"/>
              <p:nvPr/>
            </p:nvSpPr>
            <p:spPr>
              <a:xfrm>
                <a:off x="2130802" y="2479933"/>
                <a:ext cx="665567" cy="584775"/>
              </a:xfrm>
              <a:prstGeom prst="rect">
                <a:avLst/>
              </a:prstGeom>
              <a:noFill/>
            </p:spPr>
            <p:txBody>
              <a:bodyPr wrap="none" rtlCol="0">
                <a:spAutoFit/>
              </a:bodyPr>
              <a:lstStyle/>
              <a:p>
                <a:r>
                  <a:rPr lang="en-US" altLang="zh-CN" sz="3200" dirty="0">
                    <a:solidFill>
                      <a:schemeClr val="bg1"/>
                    </a:solidFill>
                    <a:latin typeface="思源宋体 CN Heavy" panose="02020900000000000000" pitchFamily="18" charset="-122"/>
                    <a:ea typeface="思源宋体 CN Heavy" panose="02020900000000000000" pitchFamily="18" charset="-122"/>
                  </a:rPr>
                  <a:t>02</a:t>
                </a:r>
                <a:endParaRPr lang="zh-CN" altLang="en-US" sz="3200" dirty="0">
                  <a:solidFill>
                    <a:schemeClr val="bg1"/>
                  </a:solidFill>
                  <a:latin typeface="思源宋体 CN Heavy" panose="02020900000000000000" pitchFamily="18" charset="-122"/>
                  <a:ea typeface="思源宋体 CN Heavy" panose="02020900000000000000" pitchFamily="18" charset="-122"/>
                </a:endParaRPr>
              </a:p>
            </p:txBody>
          </p:sp>
        </p:grpSp>
      </p:grpSp>
      <p:sp>
        <p:nvSpPr>
          <p:cNvPr id="4" name="文本框 3"/>
          <p:cNvSpPr txBox="1"/>
          <p:nvPr/>
        </p:nvSpPr>
        <p:spPr>
          <a:xfrm>
            <a:off x="1333326" y="1164285"/>
            <a:ext cx="9575165" cy="87440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b="1" dirty="0">
                <a:latin typeface="微软雅黑" panose="020B0503020204020204" pitchFamily="34" charset="-122"/>
                <a:ea typeface="微软雅黑" panose="020B0503020204020204" pitchFamily="34" charset="-122"/>
                <a:cs typeface="Times New Roman" panose="02020603050405020304" pitchFamily="18" charset="0"/>
              </a:rPr>
              <a:t>解决衰弱相关性的办法</a:t>
            </a:r>
            <a:endParaRPr lang="en-US" altLang="zh-CN" b="1" dirty="0">
              <a:latin typeface="微软雅黑" panose="020B0503020204020204" pitchFamily="34" charset="-122"/>
              <a:ea typeface="微软雅黑" panose="020B0503020204020204" pitchFamily="34" charset="-122"/>
              <a:cs typeface="Times New Roman" panose="02020603050405020304" pitchFamily="18" charset="0"/>
            </a:endParaRPr>
          </a:p>
          <a:p>
            <a:pPr>
              <a:lnSpc>
                <a:spcPct val="150000"/>
              </a:lnSpc>
            </a:pPr>
            <a:endParaRPr lang="zh-CN" altLang="en-US"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2" name="文本框 11">
            <a:extLst>
              <a:ext uri="{FF2B5EF4-FFF2-40B4-BE49-F238E27FC236}">
                <a16:creationId xmlns:a16="http://schemas.microsoft.com/office/drawing/2014/main" id="{20EC9958-D372-BE60-41FA-9DC5A4752C00}"/>
              </a:ext>
            </a:extLst>
          </p:cNvPr>
          <p:cNvSpPr txBox="1"/>
          <p:nvPr/>
        </p:nvSpPr>
        <p:spPr>
          <a:xfrm>
            <a:off x="1754692" y="1754374"/>
            <a:ext cx="9306560" cy="45890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b="1" dirty="0">
                <a:latin typeface="微软雅黑" panose="020B0503020204020204" charset="-122"/>
                <a:ea typeface="微软雅黑" panose="020B0503020204020204" charset="-122"/>
              </a:rPr>
              <a:t>增加发送端和接受端彼此天线间的距离</a:t>
            </a:r>
            <a:endParaRPr lang="en-US" altLang="zh-CN" b="1" dirty="0">
              <a:latin typeface="微软雅黑" panose="020B0503020204020204" charset="-122"/>
              <a:ea typeface="微软雅黑" panose="020B0503020204020204" charset="-122"/>
            </a:endParaRPr>
          </a:p>
        </p:txBody>
      </p:sp>
      <p:pic>
        <p:nvPicPr>
          <p:cNvPr id="5" name="图片 4">
            <a:extLst>
              <a:ext uri="{FF2B5EF4-FFF2-40B4-BE49-F238E27FC236}">
                <a16:creationId xmlns:a16="http://schemas.microsoft.com/office/drawing/2014/main" id="{3304A852-7AB7-E599-C519-29287BB776D9}"/>
              </a:ext>
            </a:extLst>
          </p:cNvPr>
          <p:cNvPicPr>
            <a:picLocks noChangeAspect="1"/>
          </p:cNvPicPr>
          <p:nvPr/>
        </p:nvPicPr>
        <p:blipFill>
          <a:blip r:embed="rId3"/>
          <a:stretch>
            <a:fillRect/>
          </a:stretch>
        </p:blipFill>
        <p:spPr>
          <a:xfrm>
            <a:off x="2544275" y="2549097"/>
            <a:ext cx="7103450" cy="1848586"/>
          </a:xfrm>
          <a:prstGeom prst="rect">
            <a:avLst/>
          </a:prstGeom>
        </p:spPr>
      </p:pic>
    </p:spTree>
    <p:extLst>
      <p:ext uri="{BB962C8B-B14F-4D97-AF65-F5344CB8AC3E}">
        <p14:creationId xmlns:p14="http://schemas.microsoft.com/office/powerpoint/2010/main" val="247270696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nvGrpSpPr>
        <p:grpSpPr>
          <a:xfrm>
            <a:off x="539206" y="374391"/>
            <a:ext cx="2826267" cy="763207"/>
            <a:chOff x="539206" y="374391"/>
            <a:chExt cx="2826267" cy="763207"/>
          </a:xfrm>
        </p:grpSpPr>
        <p:sp>
          <p:nvSpPr>
            <p:cNvPr id="19" name="文本框 7"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txBox="1">
              <a:spLocks noChangeArrowheads="1"/>
            </p:cNvSpPr>
            <p:nvPr/>
          </p:nvSpPr>
          <p:spPr bwMode="auto">
            <a:xfrm>
              <a:off x="1385444" y="515142"/>
              <a:ext cx="198002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514350">
                <a:defRPr sz="1300">
                  <a:solidFill>
                    <a:schemeClr val="tx1"/>
                  </a:solidFill>
                  <a:latin typeface="Calibri" panose="020F0502020204030204" pitchFamily="34" charset="0"/>
                  <a:ea typeface="宋体" panose="02010600030101010101" pitchFamily="2" charset="-122"/>
                </a:defRPr>
              </a:lvl1pPr>
              <a:lvl2pPr marL="742950" indent="-285750" defTabSz="514350">
                <a:defRPr sz="1300">
                  <a:solidFill>
                    <a:schemeClr val="tx1"/>
                  </a:solidFill>
                  <a:latin typeface="Calibri" panose="020F0502020204030204" pitchFamily="34" charset="0"/>
                  <a:ea typeface="宋体" panose="02010600030101010101" pitchFamily="2" charset="-122"/>
                </a:defRPr>
              </a:lvl2pPr>
              <a:lvl3pPr marL="1143000" indent="-228600" defTabSz="514350">
                <a:defRPr sz="1300">
                  <a:solidFill>
                    <a:schemeClr val="tx1"/>
                  </a:solidFill>
                  <a:latin typeface="Calibri" panose="020F0502020204030204" pitchFamily="34" charset="0"/>
                  <a:ea typeface="宋体" panose="02010600030101010101" pitchFamily="2" charset="-122"/>
                </a:defRPr>
              </a:lvl3pPr>
              <a:lvl4pPr marL="1600200" indent="-228600" defTabSz="514350">
                <a:defRPr sz="1300">
                  <a:solidFill>
                    <a:schemeClr val="tx1"/>
                  </a:solidFill>
                  <a:latin typeface="Calibri" panose="020F0502020204030204" pitchFamily="34" charset="0"/>
                  <a:ea typeface="宋体" panose="02010600030101010101" pitchFamily="2" charset="-122"/>
                </a:defRPr>
              </a:lvl4pPr>
              <a:lvl5pPr marL="2057400" indent="-228600" defTabSz="514350">
                <a:defRPr sz="1300">
                  <a:solidFill>
                    <a:schemeClr val="tx1"/>
                  </a:solidFill>
                  <a:latin typeface="Calibri" panose="020F0502020204030204" pitchFamily="34" charset="0"/>
                  <a:ea typeface="宋体" panose="02010600030101010101" pitchFamily="2" charset="-122"/>
                </a:defRPr>
              </a:lvl5pPr>
              <a:lvl6pPr marL="25146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zh-CN" altLang="en-US" sz="2800" dirty="0">
                  <a:solidFill>
                    <a:schemeClr val="tx1">
                      <a:lumMod val="95000"/>
                      <a:lumOff val="5000"/>
                    </a:schemeClr>
                  </a:solidFill>
                  <a:latin typeface="微软雅黑" panose="020B0503020204020204" pitchFamily="34" charset="-122"/>
                  <a:ea typeface="微软雅黑" panose="020B0503020204020204" pitchFamily="34" charset="-122"/>
                  <a:cs typeface="+mn-ea"/>
                  <a:sym typeface="+mn-lt"/>
                </a:rPr>
                <a:t>衰弱和干扰</a:t>
              </a:r>
            </a:p>
          </p:txBody>
        </p:sp>
        <p:grpSp>
          <p:nvGrpSpPr>
            <p:cNvPr id="20" name="组合 19"/>
            <p:cNvGrpSpPr/>
            <p:nvPr/>
          </p:nvGrpSpPr>
          <p:grpSpPr>
            <a:xfrm>
              <a:off x="539206" y="374391"/>
              <a:ext cx="794120" cy="763207"/>
              <a:chOff x="2073550" y="2387329"/>
              <a:chExt cx="794120" cy="763207"/>
            </a:xfrm>
          </p:grpSpPr>
          <p:grpSp>
            <p:nvGrpSpPr>
              <p:cNvPr id="21" name="组合 20"/>
              <p:cNvGrpSpPr/>
              <p:nvPr/>
            </p:nvGrpSpPr>
            <p:grpSpPr>
              <a:xfrm>
                <a:off x="2073550" y="2387329"/>
                <a:ext cx="794120" cy="763207"/>
                <a:chOff x="2073550" y="2387329"/>
                <a:chExt cx="794120" cy="763207"/>
              </a:xfrm>
            </p:grpSpPr>
            <p:sp>
              <p:nvSpPr>
                <p:cNvPr id="23" name="椭圆 22"/>
                <p:cNvSpPr/>
                <p:nvPr/>
              </p:nvSpPr>
              <p:spPr>
                <a:xfrm>
                  <a:off x="2073550" y="2387329"/>
                  <a:ext cx="750935" cy="750935"/>
                </a:xfrm>
                <a:prstGeom prst="ellipse">
                  <a:avLst/>
                </a:prstGeom>
                <a:solidFill>
                  <a:srgbClr val="5268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2563048" y="2845914"/>
                  <a:ext cx="304622" cy="304622"/>
                </a:xfrm>
                <a:prstGeom prst="ellipse">
                  <a:avLst/>
                </a:prstGeom>
                <a:solidFill>
                  <a:srgbClr val="5268A5">
                    <a:alpha val="3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2" name="文本框 21"/>
              <p:cNvSpPr txBox="1"/>
              <p:nvPr/>
            </p:nvSpPr>
            <p:spPr>
              <a:xfrm>
                <a:off x="2130802" y="2479933"/>
                <a:ext cx="665567" cy="584775"/>
              </a:xfrm>
              <a:prstGeom prst="rect">
                <a:avLst/>
              </a:prstGeom>
              <a:noFill/>
            </p:spPr>
            <p:txBody>
              <a:bodyPr wrap="none" rtlCol="0">
                <a:spAutoFit/>
              </a:bodyPr>
              <a:lstStyle/>
              <a:p>
                <a:r>
                  <a:rPr lang="en-US" altLang="zh-CN" sz="3200" dirty="0">
                    <a:solidFill>
                      <a:schemeClr val="bg1"/>
                    </a:solidFill>
                    <a:latin typeface="思源宋体 CN Heavy" panose="02020900000000000000" pitchFamily="18" charset="-122"/>
                    <a:ea typeface="思源宋体 CN Heavy" panose="02020900000000000000" pitchFamily="18" charset="-122"/>
                  </a:rPr>
                  <a:t>02</a:t>
                </a:r>
                <a:endParaRPr lang="zh-CN" altLang="en-US" sz="3200" dirty="0">
                  <a:solidFill>
                    <a:schemeClr val="bg1"/>
                  </a:solidFill>
                  <a:latin typeface="思源宋体 CN Heavy" panose="02020900000000000000" pitchFamily="18" charset="-122"/>
                  <a:ea typeface="思源宋体 CN Heavy" panose="02020900000000000000" pitchFamily="18" charset="-122"/>
                </a:endParaRPr>
              </a:p>
            </p:txBody>
          </p:sp>
        </p:grpSp>
      </p:grpSp>
      <p:sp>
        <p:nvSpPr>
          <p:cNvPr id="4" name="文本框 3"/>
          <p:cNvSpPr txBox="1"/>
          <p:nvPr/>
        </p:nvSpPr>
        <p:spPr>
          <a:xfrm>
            <a:off x="1333326" y="1164285"/>
            <a:ext cx="9575165" cy="87440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b="1" dirty="0">
                <a:latin typeface="微软雅黑" panose="020B0503020204020204" pitchFamily="34" charset="-122"/>
                <a:ea typeface="微软雅黑" panose="020B0503020204020204" pitchFamily="34" charset="-122"/>
                <a:cs typeface="Times New Roman" panose="02020603050405020304" pitchFamily="18" charset="0"/>
              </a:rPr>
              <a:t>解决衰弱相关性的办法</a:t>
            </a:r>
            <a:endParaRPr lang="en-US" altLang="zh-CN" b="1" dirty="0">
              <a:latin typeface="微软雅黑" panose="020B0503020204020204" pitchFamily="34" charset="-122"/>
              <a:ea typeface="微软雅黑" panose="020B0503020204020204" pitchFamily="34" charset="-122"/>
              <a:cs typeface="Times New Roman" panose="02020603050405020304" pitchFamily="18" charset="0"/>
            </a:endParaRPr>
          </a:p>
          <a:p>
            <a:pPr>
              <a:lnSpc>
                <a:spcPct val="150000"/>
              </a:lnSpc>
            </a:pPr>
            <a:endParaRPr lang="zh-CN" altLang="en-US"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2" name="文本框 11">
            <a:extLst>
              <a:ext uri="{FF2B5EF4-FFF2-40B4-BE49-F238E27FC236}">
                <a16:creationId xmlns:a16="http://schemas.microsoft.com/office/drawing/2014/main" id="{20EC9958-D372-BE60-41FA-9DC5A4752C00}"/>
              </a:ext>
            </a:extLst>
          </p:cNvPr>
          <p:cNvSpPr txBox="1"/>
          <p:nvPr/>
        </p:nvSpPr>
        <p:spPr>
          <a:xfrm>
            <a:off x="1754692" y="1754374"/>
            <a:ext cx="9306560" cy="87440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dirty="0">
                <a:latin typeface="微软雅黑" panose="020B0503020204020204" charset="-122"/>
                <a:ea typeface="微软雅黑" panose="020B0503020204020204" charset="-122"/>
              </a:rPr>
              <a:t>增加发送端和接受端彼此天线间的距离</a:t>
            </a:r>
            <a:endParaRPr lang="en-US" altLang="zh-CN" dirty="0">
              <a:latin typeface="微软雅黑" panose="020B0503020204020204" charset="-122"/>
              <a:ea typeface="微软雅黑" panose="020B0503020204020204" charset="-122"/>
            </a:endParaRPr>
          </a:p>
          <a:p>
            <a:pPr marL="285750" indent="-285750">
              <a:lnSpc>
                <a:spcPct val="150000"/>
              </a:lnSpc>
              <a:buFont typeface="Arial" panose="020B0604020202020204" pitchFamily="34" charset="0"/>
              <a:buChar char="•"/>
            </a:pPr>
            <a:r>
              <a:rPr lang="zh-CN" altLang="zh-CN" b="1" dirty="0">
                <a:latin typeface="微软雅黑" panose="020B0503020204020204" charset="-122"/>
                <a:ea typeface="微软雅黑" panose="020B0503020204020204" charset="-122"/>
              </a:rPr>
              <a:t>差异化信号发射角度和到达角度</a:t>
            </a:r>
            <a:endParaRPr lang="en-US" altLang="zh-CN" b="1" dirty="0">
              <a:latin typeface="微软雅黑" panose="020B0503020204020204" charset="-122"/>
              <a:ea typeface="微软雅黑" panose="020B0503020204020204" charset="-122"/>
            </a:endParaRPr>
          </a:p>
        </p:txBody>
      </p:sp>
      <p:pic>
        <p:nvPicPr>
          <p:cNvPr id="5" name="图片 4">
            <a:extLst>
              <a:ext uri="{FF2B5EF4-FFF2-40B4-BE49-F238E27FC236}">
                <a16:creationId xmlns:a16="http://schemas.microsoft.com/office/drawing/2014/main" id="{F0EC0050-2BB6-39E3-4BB6-4EA9E3704A65}"/>
              </a:ext>
            </a:extLst>
          </p:cNvPr>
          <p:cNvPicPr>
            <a:picLocks noChangeAspect="1"/>
          </p:cNvPicPr>
          <p:nvPr/>
        </p:nvPicPr>
        <p:blipFill>
          <a:blip r:embed="rId3"/>
          <a:stretch>
            <a:fillRect/>
          </a:stretch>
        </p:blipFill>
        <p:spPr>
          <a:xfrm>
            <a:off x="3259350" y="3001829"/>
            <a:ext cx="5723116" cy="1844200"/>
          </a:xfrm>
          <a:prstGeom prst="rect">
            <a:avLst/>
          </a:prstGeom>
        </p:spPr>
      </p:pic>
      <p:sp>
        <p:nvSpPr>
          <p:cNvPr id="16" name="文本框 15">
            <a:extLst>
              <a:ext uri="{FF2B5EF4-FFF2-40B4-BE49-F238E27FC236}">
                <a16:creationId xmlns:a16="http://schemas.microsoft.com/office/drawing/2014/main" id="{05BE863A-225C-35E5-74B9-E78B1E54E559}"/>
              </a:ext>
            </a:extLst>
          </p:cNvPr>
          <p:cNvSpPr txBox="1"/>
          <p:nvPr/>
        </p:nvSpPr>
        <p:spPr>
          <a:xfrm>
            <a:off x="1754692" y="5097731"/>
            <a:ext cx="9422294" cy="87440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b="1" dirty="0">
                <a:latin typeface="微软雅黑" panose="020B0503020204020204" charset="-122"/>
                <a:ea typeface="微软雅黑" panose="020B0503020204020204" charset="-122"/>
              </a:rPr>
              <a:t>发送端：</a:t>
            </a:r>
            <a:r>
              <a:rPr lang="zh-CN" altLang="en-US" dirty="0">
                <a:latin typeface="微软雅黑" panose="020B0503020204020204" charset="-122"/>
                <a:ea typeface="微软雅黑" panose="020B0503020204020204" charset="-122"/>
              </a:rPr>
              <a:t>基站往往建在高处，四面开阔，鲜有反射体，所以可增大天线距离</a:t>
            </a:r>
            <a:endParaRPr lang="en-US" altLang="zh-CN" dirty="0">
              <a:latin typeface="微软雅黑" panose="020B0503020204020204" charset="-122"/>
              <a:ea typeface="微软雅黑" panose="020B0503020204020204" charset="-122"/>
            </a:endParaRPr>
          </a:p>
          <a:p>
            <a:pPr marL="285750" indent="-285750">
              <a:lnSpc>
                <a:spcPct val="150000"/>
              </a:lnSpc>
              <a:buFont typeface="Arial" panose="020B0604020202020204" pitchFamily="34" charset="0"/>
              <a:buChar char="•"/>
            </a:pPr>
            <a:r>
              <a:rPr lang="zh-CN" altLang="en-US" b="1" dirty="0">
                <a:latin typeface="微软雅黑" panose="020B0503020204020204" charset="-122"/>
                <a:ea typeface="微软雅黑" panose="020B0503020204020204" charset="-122"/>
              </a:rPr>
              <a:t>接收端：</a:t>
            </a:r>
            <a:r>
              <a:rPr lang="zh-CN" altLang="en-US" dirty="0">
                <a:latin typeface="微软雅黑" panose="020B0503020204020204" charset="-122"/>
                <a:ea typeface="微软雅黑" panose="020B0503020204020204" charset="-122"/>
              </a:rPr>
              <a:t>用户周围充斥着大量的建筑物，处于天然反射体，无需拉大天线间隔可满足要求</a:t>
            </a:r>
            <a:endParaRPr lang="en-US" altLang="zh-CN" dirty="0">
              <a:latin typeface="微软雅黑" panose="020B0503020204020204" charset="-122"/>
              <a:ea typeface="微软雅黑" panose="020B0503020204020204" charset="-122"/>
            </a:endParaRPr>
          </a:p>
        </p:txBody>
      </p:sp>
      <p:pic>
        <p:nvPicPr>
          <p:cNvPr id="17" name="图片 16">
            <a:extLst>
              <a:ext uri="{FF2B5EF4-FFF2-40B4-BE49-F238E27FC236}">
                <a16:creationId xmlns:a16="http://schemas.microsoft.com/office/drawing/2014/main" id="{9938FFBB-6820-2C7F-9239-5AD606C6C20E}"/>
              </a:ext>
            </a:extLst>
          </p:cNvPr>
          <p:cNvPicPr>
            <a:picLocks noChangeAspect="1"/>
          </p:cNvPicPr>
          <p:nvPr/>
        </p:nvPicPr>
        <p:blipFill>
          <a:blip r:embed="rId4"/>
          <a:stretch>
            <a:fillRect/>
          </a:stretch>
        </p:blipFill>
        <p:spPr>
          <a:xfrm>
            <a:off x="2126122" y="3900745"/>
            <a:ext cx="1133228" cy="253000"/>
          </a:xfrm>
          <a:prstGeom prst="rect">
            <a:avLst/>
          </a:prstGeom>
        </p:spPr>
      </p:pic>
      <p:pic>
        <p:nvPicPr>
          <p:cNvPr id="18" name="图片 17">
            <a:extLst>
              <a:ext uri="{FF2B5EF4-FFF2-40B4-BE49-F238E27FC236}">
                <a16:creationId xmlns:a16="http://schemas.microsoft.com/office/drawing/2014/main" id="{617ABB5F-3BDA-1471-2159-DB0D3DAE2EB9}"/>
              </a:ext>
            </a:extLst>
          </p:cNvPr>
          <p:cNvPicPr>
            <a:picLocks noChangeAspect="1"/>
          </p:cNvPicPr>
          <p:nvPr/>
        </p:nvPicPr>
        <p:blipFill>
          <a:blip r:embed="rId5"/>
          <a:stretch>
            <a:fillRect/>
          </a:stretch>
        </p:blipFill>
        <p:spPr>
          <a:xfrm>
            <a:off x="9002786" y="3923929"/>
            <a:ext cx="877427" cy="253000"/>
          </a:xfrm>
          <a:prstGeom prst="rect">
            <a:avLst/>
          </a:prstGeom>
        </p:spPr>
      </p:pic>
      <p:pic>
        <p:nvPicPr>
          <p:cNvPr id="25" name="图片 24">
            <a:extLst>
              <a:ext uri="{FF2B5EF4-FFF2-40B4-BE49-F238E27FC236}">
                <a16:creationId xmlns:a16="http://schemas.microsoft.com/office/drawing/2014/main" id="{96FE44B2-E618-474B-7D88-D7C2B0E009B6}"/>
              </a:ext>
            </a:extLst>
          </p:cNvPr>
          <p:cNvPicPr>
            <a:picLocks noChangeAspect="1"/>
          </p:cNvPicPr>
          <p:nvPr/>
        </p:nvPicPr>
        <p:blipFill>
          <a:blip r:embed="rId6"/>
          <a:stretch>
            <a:fillRect/>
          </a:stretch>
        </p:blipFill>
        <p:spPr>
          <a:xfrm>
            <a:off x="1333327" y="1109121"/>
            <a:ext cx="9727926" cy="5064143"/>
          </a:xfrm>
          <a:prstGeom prst="rect">
            <a:avLst/>
          </a:prstGeom>
        </p:spPr>
      </p:pic>
    </p:spTree>
    <p:extLst>
      <p:ext uri="{BB962C8B-B14F-4D97-AF65-F5344CB8AC3E}">
        <p14:creationId xmlns:p14="http://schemas.microsoft.com/office/powerpoint/2010/main" val="148669132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1000"/>
                                        <p:tgtEl>
                                          <p:spTgt spid="25"/>
                                        </p:tgtEl>
                                      </p:cBhvr>
                                    </p:animEffect>
                                    <p:anim calcmode="lin" valueType="num">
                                      <p:cBhvr>
                                        <p:cTn id="8" dur="1000" fill="hold"/>
                                        <p:tgtEl>
                                          <p:spTgt spid="25"/>
                                        </p:tgtEl>
                                        <p:attrNameLst>
                                          <p:attrName>ppt_x</p:attrName>
                                        </p:attrNameLst>
                                      </p:cBhvr>
                                      <p:tavLst>
                                        <p:tav tm="0">
                                          <p:val>
                                            <p:strVal val="#ppt_x"/>
                                          </p:val>
                                        </p:tav>
                                        <p:tav tm="100000">
                                          <p:val>
                                            <p:strVal val="#ppt_x"/>
                                          </p:val>
                                        </p:tav>
                                      </p:tavLst>
                                    </p:anim>
                                    <p:anim calcmode="lin" valueType="num">
                                      <p:cBhvr>
                                        <p:cTn id="9"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nvGrpSpPr>
        <p:grpSpPr>
          <a:xfrm>
            <a:off x="539206" y="374391"/>
            <a:ext cx="2826267" cy="763207"/>
            <a:chOff x="539206" y="374391"/>
            <a:chExt cx="2826267" cy="763207"/>
          </a:xfrm>
        </p:grpSpPr>
        <p:sp>
          <p:nvSpPr>
            <p:cNvPr id="19" name="文本框 7"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txBox="1">
              <a:spLocks noChangeArrowheads="1"/>
            </p:cNvSpPr>
            <p:nvPr/>
          </p:nvSpPr>
          <p:spPr bwMode="auto">
            <a:xfrm>
              <a:off x="1385444" y="515142"/>
              <a:ext cx="198002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514350">
                <a:defRPr sz="1300">
                  <a:solidFill>
                    <a:schemeClr val="tx1"/>
                  </a:solidFill>
                  <a:latin typeface="Calibri" panose="020F0502020204030204" pitchFamily="34" charset="0"/>
                  <a:ea typeface="宋体" panose="02010600030101010101" pitchFamily="2" charset="-122"/>
                </a:defRPr>
              </a:lvl1pPr>
              <a:lvl2pPr marL="742950" indent="-285750" defTabSz="514350">
                <a:defRPr sz="1300">
                  <a:solidFill>
                    <a:schemeClr val="tx1"/>
                  </a:solidFill>
                  <a:latin typeface="Calibri" panose="020F0502020204030204" pitchFamily="34" charset="0"/>
                  <a:ea typeface="宋体" panose="02010600030101010101" pitchFamily="2" charset="-122"/>
                </a:defRPr>
              </a:lvl2pPr>
              <a:lvl3pPr marL="1143000" indent="-228600" defTabSz="514350">
                <a:defRPr sz="1300">
                  <a:solidFill>
                    <a:schemeClr val="tx1"/>
                  </a:solidFill>
                  <a:latin typeface="Calibri" panose="020F0502020204030204" pitchFamily="34" charset="0"/>
                  <a:ea typeface="宋体" panose="02010600030101010101" pitchFamily="2" charset="-122"/>
                </a:defRPr>
              </a:lvl3pPr>
              <a:lvl4pPr marL="1600200" indent="-228600" defTabSz="514350">
                <a:defRPr sz="1300">
                  <a:solidFill>
                    <a:schemeClr val="tx1"/>
                  </a:solidFill>
                  <a:latin typeface="Calibri" panose="020F0502020204030204" pitchFamily="34" charset="0"/>
                  <a:ea typeface="宋体" panose="02010600030101010101" pitchFamily="2" charset="-122"/>
                </a:defRPr>
              </a:lvl4pPr>
              <a:lvl5pPr marL="2057400" indent="-228600" defTabSz="514350">
                <a:defRPr sz="1300">
                  <a:solidFill>
                    <a:schemeClr val="tx1"/>
                  </a:solidFill>
                  <a:latin typeface="Calibri" panose="020F0502020204030204" pitchFamily="34" charset="0"/>
                  <a:ea typeface="宋体" panose="02010600030101010101" pitchFamily="2" charset="-122"/>
                </a:defRPr>
              </a:lvl5pPr>
              <a:lvl6pPr marL="25146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zh-CN" altLang="en-US" sz="2800" dirty="0">
                  <a:solidFill>
                    <a:schemeClr val="tx1">
                      <a:lumMod val="95000"/>
                      <a:lumOff val="5000"/>
                    </a:schemeClr>
                  </a:solidFill>
                  <a:latin typeface="微软雅黑" panose="020B0503020204020204" pitchFamily="34" charset="-122"/>
                  <a:ea typeface="微软雅黑" panose="020B0503020204020204" pitchFamily="34" charset="-122"/>
                  <a:cs typeface="+mn-ea"/>
                  <a:sym typeface="+mn-lt"/>
                </a:rPr>
                <a:t>衰弱和干扰</a:t>
              </a:r>
            </a:p>
          </p:txBody>
        </p:sp>
        <p:grpSp>
          <p:nvGrpSpPr>
            <p:cNvPr id="20" name="组合 19"/>
            <p:cNvGrpSpPr/>
            <p:nvPr/>
          </p:nvGrpSpPr>
          <p:grpSpPr>
            <a:xfrm>
              <a:off x="539206" y="374391"/>
              <a:ext cx="794120" cy="763207"/>
              <a:chOff x="2073550" y="2387329"/>
              <a:chExt cx="794120" cy="763207"/>
            </a:xfrm>
          </p:grpSpPr>
          <p:grpSp>
            <p:nvGrpSpPr>
              <p:cNvPr id="21" name="组合 20"/>
              <p:cNvGrpSpPr/>
              <p:nvPr/>
            </p:nvGrpSpPr>
            <p:grpSpPr>
              <a:xfrm>
                <a:off x="2073550" y="2387329"/>
                <a:ext cx="794120" cy="763207"/>
                <a:chOff x="2073550" y="2387329"/>
                <a:chExt cx="794120" cy="763207"/>
              </a:xfrm>
            </p:grpSpPr>
            <p:sp>
              <p:nvSpPr>
                <p:cNvPr id="23" name="椭圆 22"/>
                <p:cNvSpPr/>
                <p:nvPr/>
              </p:nvSpPr>
              <p:spPr>
                <a:xfrm>
                  <a:off x="2073550" y="2387329"/>
                  <a:ext cx="750935" cy="750935"/>
                </a:xfrm>
                <a:prstGeom prst="ellipse">
                  <a:avLst/>
                </a:prstGeom>
                <a:solidFill>
                  <a:srgbClr val="5268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2563048" y="2845914"/>
                  <a:ext cx="304622" cy="304622"/>
                </a:xfrm>
                <a:prstGeom prst="ellipse">
                  <a:avLst/>
                </a:prstGeom>
                <a:solidFill>
                  <a:srgbClr val="5268A5">
                    <a:alpha val="3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2" name="文本框 21"/>
              <p:cNvSpPr txBox="1"/>
              <p:nvPr/>
            </p:nvSpPr>
            <p:spPr>
              <a:xfrm>
                <a:off x="2130802" y="2479933"/>
                <a:ext cx="665567" cy="584775"/>
              </a:xfrm>
              <a:prstGeom prst="rect">
                <a:avLst/>
              </a:prstGeom>
              <a:noFill/>
            </p:spPr>
            <p:txBody>
              <a:bodyPr wrap="none" rtlCol="0">
                <a:spAutoFit/>
              </a:bodyPr>
              <a:lstStyle/>
              <a:p>
                <a:r>
                  <a:rPr lang="en-US" altLang="zh-CN" sz="3200" dirty="0">
                    <a:solidFill>
                      <a:schemeClr val="bg1"/>
                    </a:solidFill>
                    <a:latin typeface="思源宋体 CN Heavy" panose="02020900000000000000" pitchFamily="18" charset="-122"/>
                    <a:ea typeface="思源宋体 CN Heavy" panose="02020900000000000000" pitchFamily="18" charset="-122"/>
                  </a:rPr>
                  <a:t>02</a:t>
                </a:r>
                <a:endParaRPr lang="zh-CN" altLang="en-US" sz="3200" dirty="0">
                  <a:solidFill>
                    <a:schemeClr val="bg1"/>
                  </a:solidFill>
                  <a:latin typeface="思源宋体 CN Heavy" panose="02020900000000000000" pitchFamily="18" charset="-122"/>
                  <a:ea typeface="思源宋体 CN Heavy" panose="02020900000000000000" pitchFamily="18" charset="-122"/>
                </a:endParaRPr>
              </a:p>
            </p:txBody>
          </p:sp>
        </p:grpSp>
      </p:grpSp>
      <p:sp>
        <p:nvSpPr>
          <p:cNvPr id="4" name="文本框 3"/>
          <p:cNvSpPr txBox="1"/>
          <p:nvPr/>
        </p:nvSpPr>
        <p:spPr>
          <a:xfrm>
            <a:off x="1333326" y="1164285"/>
            <a:ext cx="9575165" cy="46416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zh-CN" b="1" dirty="0">
                <a:latin typeface="微软雅黑" panose="020B0503020204020204" pitchFamily="34" charset="-122"/>
                <a:ea typeface="微软雅黑" panose="020B0503020204020204" pitchFamily="34" charset="-122"/>
                <a:cs typeface="Times New Roman" panose="02020603050405020304" pitchFamily="18" charset="0"/>
              </a:rPr>
              <a:t>信道状态信息</a:t>
            </a:r>
            <a:r>
              <a:rPr lang="zh-CN" altLang="zh-CN" sz="1800" b="1" dirty="0">
                <a:effectLst/>
                <a:ea typeface="等线" panose="02010600030101010101" pitchFamily="2" charset="-122"/>
                <a:cs typeface="Times New Roman" panose="02020603050405020304" pitchFamily="18" charset="0"/>
              </a:rPr>
              <a:t> </a:t>
            </a:r>
            <a:r>
              <a:rPr lang="en-US" altLang="zh-CN" b="1" dirty="0">
                <a:latin typeface="微软雅黑" panose="020B0503020204020204" pitchFamily="34" charset="-122"/>
                <a:ea typeface="微软雅黑" panose="020B0503020204020204" pitchFamily="34" charset="-122"/>
                <a:cs typeface="Times New Roman" panose="02020603050405020304" pitchFamily="18" charset="0"/>
              </a:rPr>
              <a:t>(channel state information)</a:t>
            </a:r>
            <a:r>
              <a:rPr lang="zh-CN" altLang="zh-CN" b="1" dirty="0">
                <a:latin typeface="微软雅黑" panose="020B0503020204020204" pitchFamily="34" charset="-122"/>
                <a:ea typeface="微软雅黑" panose="020B0503020204020204" pitchFamily="34" charset="-122"/>
                <a:cs typeface="Times New Roman" panose="02020603050405020304" pitchFamily="18" charset="0"/>
              </a:rPr>
              <a:t>简称</a:t>
            </a:r>
            <a:r>
              <a:rPr lang="en-US" altLang="zh-CN" b="1" dirty="0">
                <a:latin typeface="微软雅黑" panose="020B0503020204020204" pitchFamily="34" charset="-122"/>
                <a:ea typeface="微软雅黑" panose="020B0503020204020204" pitchFamily="34" charset="-122"/>
                <a:cs typeface="Times New Roman" panose="02020603050405020304" pitchFamily="18" charset="0"/>
              </a:rPr>
              <a:t>CSI</a:t>
            </a:r>
            <a:r>
              <a:rPr lang="zh-CN" altLang="en-US" b="1"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b="1" dirty="0">
                <a:latin typeface="微软雅黑" panose="020B0503020204020204" pitchFamily="34" charset="-122"/>
                <a:ea typeface="微软雅黑" panose="020B0503020204020204" pitchFamily="34" charset="-122"/>
                <a:cs typeface="Times New Roman" panose="02020603050405020304" pitchFamily="18" charset="0"/>
              </a:rPr>
              <a:t>CSI</a:t>
            </a:r>
            <a:r>
              <a:rPr lang="zh-CN" altLang="en-US" b="1" dirty="0">
                <a:latin typeface="微软雅黑" panose="020B0503020204020204" pitchFamily="34" charset="-122"/>
                <a:ea typeface="微软雅黑" panose="020B0503020204020204" pitchFamily="34" charset="-122"/>
                <a:cs typeface="Times New Roman" panose="02020603050405020304" pitchFamily="18" charset="0"/>
              </a:rPr>
              <a:t>传输矩阵</a:t>
            </a:r>
          </a:p>
        </p:txBody>
      </p:sp>
      <p:pic>
        <p:nvPicPr>
          <p:cNvPr id="3" name="图片 2">
            <a:extLst>
              <a:ext uri="{FF2B5EF4-FFF2-40B4-BE49-F238E27FC236}">
                <a16:creationId xmlns:a16="http://schemas.microsoft.com/office/drawing/2014/main" id="{861B7BB9-6C8D-7242-9FC4-FFF3B28A916E}"/>
              </a:ext>
            </a:extLst>
          </p:cNvPr>
          <p:cNvPicPr>
            <a:picLocks noChangeAspect="1"/>
          </p:cNvPicPr>
          <p:nvPr/>
        </p:nvPicPr>
        <p:blipFill>
          <a:blip r:embed="rId3"/>
          <a:stretch>
            <a:fillRect/>
          </a:stretch>
        </p:blipFill>
        <p:spPr>
          <a:xfrm>
            <a:off x="1982811" y="1796525"/>
            <a:ext cx="8226377" cy="3127551"/>
          </a:xfrm>
          <a:prstGeom prst="rect">
            <a:avLst/>
          </a:prstGeom>
        </p:spPr>
      </p:pic>
      <p:pic>
        <p:nvPicPr>
          <p:cNvPr id="5" name="图片 4">
            <a:extLst>
              <a:ext uri="{FF2B5EF4-FFF2-40B4-BE49-F238E27FC236}">
                <a16:creationId xmlns:a16="http://schemas.microsoft.com/office/drawing/2014/main" id="{92300CE4-9395-3342-98D3-BECE1443DFA4}"/>
              </a:ext>
            </a:extLst>
          </p:cNvPr>
          <p:cNvPicPr>
            <a:picLocks noChangeAspect="1"/>
          </p:cNvPicPr>
          <p:nvPr/>
        </p:nvPicPr>
        <p:blipFill>
          <a:blip r:embed="rId4"/>
          <a:stretch>
            <a:fillRect/>
          </a:stretch>
        </p:blipFill>
        <p:spPr>
          <a:xfrm>
            <a:off x="1333326" y="3426952"/>
            <a:ext cx="1133228" cy="253000"/>
          </a:xfrm>
          <a:prstGeom prst="rect">
            <a:avLst/>
          </a:prstGeom>
        </p:spPr>
      </p:pic>
      <p:pic>
        <p:nvPicPr>
          <p:cNvPr id="7" name="图片 6">
            <a:extLst>
              <a:ext uri="{FF2B5EF4-FFF2-40B4-BE49-F238E27FC236}">
                <a16:creationId xmlns:a16="http://schemas.microsoft.com/office/drawing/2014/main" id="{0928249D-5D0B-789F-07E2-38F8106AEFEA}"/>
              </a:ext>
            </a:extLst>
          </p:cNvPr>
          <p:cNvPicPr>
            <a:picLocks noChangeAspect="1"/>
          </p:cNvPicPr>
          <p:nvPr/>
        </p:nvPicPr>
        <p:blipFill>
          <a:blip r:embed="rId5"/>
          <a:stretch>
            <a:fillRect/>
          </a:stretch>
        </p:blipFill>
        <p:spPr>
          <a:xfrm>
            <a:off x="5456708" y="3451336"/>
            <a:ext cx="877427" cy="253000"/>
          </a:xfrm>
          <a:prstGeom prst="rect">
            <a:avLst/>
          </a:prstGeom>
        </p:spPr>
      </p:pic>
      <p:pic>
        <p:nvPicPr>
          <p:cNvPr id="14" name="图片 13">
            <a:extLst>
              <a:ext uri="{FF2B5EF4-FFF2-40B4-BE49-F238E27FC236}">
                <a16:creationId xmlns:a16="http://schemas.microsoft.com/office/drawing/2014/main" id="{653402DB-631F-1E39-CA0F-A80926223CD3}"/>
              </a:ext>
            </a:extLst>
          </p:cNvPr>
          <p:cNvPicPr>
            <a:picLocks noChangeAspect="1"/>
          </p:cNvPicPr>
          <p:nvPr/>
        </p:nvPicPr>
        <p:blipFill>
          <a:blip r:embed="rId6"/>
          <a:stretch>
            <a:fillRect/>
          </a:stretch>
        </p:blipFill>
        <p:spPr>
          <a:xfrm>
            <a:off x="2375458" y="4908619"/>
            <a:ext cx="3090619" cy="901055"/>
          </a:xfrm>
          <a:prstGeom prst="rect">
            <a:avLst/>
          </a:prstGeom>
        </p:spPr>
      </p:pic>
    </p:spTree>
    <p:extLst>
      <p:ext uri="{BB962C8B-B14F-4D97-AF65-F5344CB8AC3E}">
        <p14:creationId xmlns:p14="http://schemas.microsoft.com/office/powerpoint/2010/main" val="247474582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nvGrpSpPr>
        <p:grpSpPr>
          <a:xfrm>
            <a:off x="539206" y="374391"/>
            <a:ext cx="3607828" cy="763207"/>
            <a:chOff x="539206" y="374391"/>
            <a:chExt cx="3607828" cy="763207"/>
          </a:xfrm>
        </p:grpSpPr>
        <p:sp>
          <p:nvSpPr>
            <p:cNvPr id="19" name="文本框 7"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txBox="1">
              <a:spLocks noChangeArrowheads="1"/>
            </p:cNvSpPr>
            <p:nvPr/>
          </p:nvSpPr>
          <p:spPr bwMode="auto">
            <a:xfrm>
              <a:off x="1385444" y="515142"/>
              <a:ext cx="276159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514350">
                <a:defRPr sz="1300">
                  <a:solidFill>
                    <a:schemeClr val="tx1"/>
                  </a:solidFill>
                  <a:latin typeface="Calibri" panose="020F0502020204030204" pitchFamily="34" charset="0"/>
                  <a:ea typeface="宋体" panose="02010600030101010101" pitchFamily="2" charset="-122"/>
                </a:defRPr>
              </a:lvl1pPr>
              <a:lvl2pPr marL="742950" indent="-285750" defTabSz="514350">
                <a:defRPr sz="1300">
                  <a:solidFill>
                    <a:schemeClr val="tx1"/>
                  </a:solidFill>
                  <a:latin typeface="Calibri" panose="020F0502020204030204" pitchFamily="34" charset="0"/>
                  <a:ea typeface="宋体" panose="02010600030101010101" pitchFamily="2" charset="-122"/>
                </a:defRPr>
              </a:lvl2pPr>
              <a:lvl3pPr marL="1143000" indent="-228600" defTabSz="514350">
                <a:defRPr sz="1300">
                  <a:solidFill>
                    <a:schemeClr val="tx1"/>
                  </a:solidFill>
                  <a:latin typeface="Calibri" panose="020F0502020204030204" pitchFamily="34" charset="0"/>
                  <a:ea typeface="宋体" panose="02010600030101010101" pitchFamily="2" charset="-122"/>
                </a:defRPr>
              </a:lvl3pPr>
              <a:lvl4pPr marL="1600200" indent="-228600" defTabSz="514350">
                <a:defRPr sz="1300">
                  <a:solidFill>
                    <a:schemeClr val="tx1"/>
                  </a:solidFill>
                  <a:latin typeface="Calibri" panose="020F0502020204030204" pitchFamily="34" charset="0"/>
                  <a:ea typeface="宋体" panose="02010600030101010101" pitchFamily="2" charset="-122"/>
                </a:defRPr>
              </a:lvl4pPr>
              <a:lvl5pPr marL="2057400" indent="-228600" defTabSz="514350">
                <a:defRPr sz="1300">
                  <a:solidFill>
                    <a:schemeClr val="tx1"/>
                  </a:solidFill>
                  <a:latin typeface="Calibri" panose="020F0502020204030204" pitchFamily="34" charset="0"/>
                  <a:ea typeface="宋体" panose="02010600030101010101" pitchFamily="2" charset="-122"/>
                </a:defRPr>
              </a:lvl5pPr>
              <a:lvl6pPr marL="25146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en-US" altLang="zh-CN" sz="2800" dirty="0">
                  <a:solidFill>
                    <a:schemeClr val="tx1">
                      <a:lumMod val="95000"/>
                      <a:lumOff val="5000"/>
                    </a:schemeClr>
                  </a:solidFill>
                  <a:latin typeface="微软雅黑" panose="020B0503020204020204" pitchFamily="34" charset="-122"/>
                  <a:ea typeface="微软雅黑" panose="020B0503020204020204" pitchFamily="34" charset="-122"/>
                  <a:cs typeface="+mn-ea"/>
                  <a:sym typeface="+mn-lt"/>
                </a:rPr>
                <a:t>Massive MIMO</a:t>
              </a:r>
              <a:endParaRPr lang="zh-CN" altLang="en-US" sz="2800" dirty="0">
                <a:solidFill>
                  <a:schemeClr val="tx1">
                    <a:lumMod val="95000"/>
                    <a:lumOff val="5000"/>
                  </a:schemeClr>
                </a:solidFill>
                <a:latin typeface="微软雅黑" panose="020B0503020204020204" pitchFamily="34" charset="-122"/>
                <a:ea typeface="微软雅黑" panose="020B0503020204020204" pitchFamily="34" charset="-122"/>
                <a:cs typeface="+mn-ea"/>
                <a:sym typeface="+mn-lt"/>
              </a:endParaRPr>
            </a:p>
          </p:txBody>
        </p:sp>
        <p:grpSp>
          <p:nvGrpSpPr>
            <p:cNvPr id="20" name="组合 19"/>
            <p:cNvGrpSpPr/>
            <p:nvPr/>
          </p:nvGrpSpPr>
          <p:grpSpPr>
            <a:xfrm>
              <a:off x="539206" y="374391"/>
              <a:ext cx="794120" cy="763207"/>
              <a:chOff x="2073550" y="2387329"/>
              <a:chExt cx="794120" cy="763207"/>
            </a:xfrm>
          </p:grpSpPr>
          <p:grpSp>
            <p:nvGrpSpPr>
              <p:cNvPr id="21" name="组合 20"/>
              <p:cNvGrpSpPr/>
              <p:nvPr/>
            </p:nvGrpSpPr>
            <p:grpSpPr>
              <a:xfrm>
                <a:off x="2073550" y="2387329"/>
                <a:ext cx="794120" cy="763207"/>
                <a:chOff x="2073550" y="2387329"/>
                <a:chExt cx="794120" cy="763207"/>
              </a:xfrm>
            </p:grpSpPr>
            <p:sp>
              <p:nvSpPr>
                <p:cNvPr id="23" name="椭圆 22"/>
                <p:cNvSpPr/>
                <p:nvPr/>
              </p:nvSpPr>
              <p:spPr>
                <a:xfrm>
                  <a:off x="2073550" y="2387329"/>
                  <a:ext cx="750935" cy="750935"/>
                </a:xfrm>
                <a:prstGeom prst="ellipse">
                  <a:avLst/>
                </a:prstGeom>
                <a:solidFill>
                  <a:srgbClr val="5268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2563048" y="2845914"/>
                  <a:ext cx="304622" cy="304622"/>
                </a:xfrm>
                <a:prstGeom prst="ellipse">
                  <a:avLst/>
                </a:prstGeom>
                <a:solidFill>
                  <a:srgbClr val="5268A5">
                    <a:alpha val="3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2" name="文本框 21"/>
              <p:cNvSpPr txBox="1"/>
              <p:nvPr/>
            </p:nvSpPr>
            <p:spPr>
              <a:xfrm>
                <a:off x="2130802" y="2479933"/>
                <a:ext cx="665567" cy="584775"/>
              </a:xfrm>
              <a:prstGeom prst="rect">
                <a:avLst/>
              </a:prstGeom>
              <a:noFill/>
            </p:spPr>
            <p:txBody>
              <a:bodyPr wrap="none" rtlCol="0">
                <a:spAutoFit/>
              </a:bodyPr>
              <a:lstStyle/>
              <a:p>
                <a:r>
                  <a:rPr lang="en-US" altLang="zh-CN" sz="3200" dirty="0">
                    <a:solidFill>
                      <a:schemeClr val="bg1"/>
                    </a:solidFill>
                    <a:latin typeface="思源宋体 CN Heavy" panose="02020900000000000000" pitchFamily="18" charset="-122"/>
                    <a:ea typeface="思源宋体 CN Heavy" panose="02020900000000000000" pitchFamily="18" charset="-122"/>
                  </a:rPr>
                  <a:t>03</a:t>
                </a:r>
                <a:endParaRPr lang="zh-CN" altLang="en-US" sz="3200" dirty="0">
                  <a:solidFill>
                    <a:schemeClr val="bg1"/>
                  </a:solidFill>
                  <a:latin typeface="思源宋体 CN Heavy" panose="02020900000000000000" pitchFamily="18" charset="-122"/>
                  <a:ea typeface="思源宋体 CN Heavy" panose="02020900000000000000" pitchFamily="18" charset="-122"/>
                </a:endParaRPr>
              </a:p>
            </p:txBody>
          </p:sp>
        </p:grpSp>
      </p:grpSp>
      <p:pic>
        <p:nvPicPr>
          <p:cNvPr id="3" name="图片 2">
            <a:extLst>
              <a:ext uri="{FF2B5EF4-FFF2-40B4-BE49-F238E27FC236}">
                <a16:creationId xmlns:a16="http://schemas.microsoft.com/office/drawing/2014/main" id="{8FC1F1FE-56E1-3635-6C79-98A9C4E9C090}"/>
              </a:ext>
            </a:extLst>
          </p:cNvPr>
          <p:cNvPicPr>
            <a:picLocks noChangeAspect="1"/>
          </p:cNvPicPr>
          <p:nvPr/>
        </p:nvPicPr>
        <p:blipFill>
          <a:blip r:embed="rId3"/>
          <a:stretch>
            <a:fillRect/>
          </a:stretch>
        </p:blipFill>
        <p:spPr>
          <a:xfrm>
            <a:off x="1793065" y="2025546"/>
            <a:ext cx="3093896" cy="1831912"/>
          </a:xfrm>
          <a:prstGeom prst="rect">
            <a:avLst/>
          </a:prstGeom>
        </p:spPr>
      </p:pic>
      <p:sp>
        <p:nvSpPr>
          <p:cNvPr id="14" name="文本框 13">
            <a:extLst>
              <a:ext uri="{FF2B5EF4-FFF2-40B4-BE49-F238E27FC236}">
                <a16:creationId xmlns:a16="http://schemas.microsoft.com/office/drawing/2014/main" id="{771307E9-1C87-C285-0D9F-66770D7FD4FD}"/>
              </a:ext>
            </a:extLst>
          </p:cNvPr>
          <p:cNvSpPr txBox="1"/>
          <p:nvPr/>
        </p:nvSpPr>
        <p:spPr>
          <a:xfrm>
            <a:off x="1333326" y="1164285"/>
            <a:ext cx="9575165" cy="46416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zh-CN" b="1" dirty="0">
                <a:latin typeface="微软雅黑" panose="020B0503020204020204" pitchFamily="34" charset="-122"/>
                <a:ea typeface="微软雅黑" panose="020B0503020204020204" pitchFamily="34" charset="-122"/>
                <a:cs typeface="Times New Roman" panose="02020603050405020304" pitchFamily="18" charset="0"/>
              </a:rPr>
              <a:t>Massive MIMO</a:t>
            </a:r>
            <a:r>
              <a:rPr lang="zh-CN" altLang="zh-CN" b="1" dirty="0">
                <a:latin typeface="微软雅黑" panose="020B0503020204020204" pitchFamily="34" charset="-122"/>
                <a:ea typeface="微软雅黑" panose="020B0503020204020204" pitchFamily="34" charset="-122"/>
                <a:cs typeface="Times New Roman" panose="02020603050405020304" pitchFamily="18" charset="0"/>
              </a:rPr>
              <a:t>天线指的就是大规模天线</a:t>
            </a:r>
            <a:r>
              <a:rPr lang="zh-CN" altLang="en-US" b="1"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zh-CN" b="1" dirty="0">
                <a:latin typeface="微软雅黑" panose="020B0503020204020204" pitchFamily="34" charset="-122"/>
                <a:ea typeface="微软雅黑" panose="020B0503020204020204" pitchFamily="34" charset="-122"/>
                <a:cs typeface="Times New Roman" panose="02020603050405020304" pitchFamily="18" charset="0"/>
              </a:rPr>
              <a:t>天线的长度与波长成正比</a:t>
            </a:r>
            <a:endParaRPr lang="zh-CN" altLang="en-US" b="1" dirty="0">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8" name="图片 7">
            <a:extLst>
              <a:ext uri="{FF2B5EF4-FFF2-40B4-BE49-F238E27FC236}">
                <a16:creationId xmlns:a16="http://schemas.microsoft.com/office/drawing/2014/main" id="{C4A758D8-C1A5-A251-768A-F00892D4ABA3}"/>
              </a:ext>
            </a:extLst>
          </p:cNvPr>
          <p:cNvPicPr>
            <a:picLocks noChangeAspect="1"/>
          </p:cNvPicPr>
          <p:nvPr/>
        </p:nvPicPr>
        <p:blipFill>
          <a:blip r:embed="rId4"/>
          <a:stretch>
            <a:fillRect/>
          </a:stretch>
        </p:blipFill>
        <p:spPr>
          <a:xfrm>
            <a:off x="6287569" y="2288462"/>
            <a:ext cx="2825952" cy="1100780"/>
          </a:xfrm>
          <a:prstGeom prst="rect">
            <a:avLst/>
          </a:prstGeom>
        </p:spPr>
      </p:pic>
      <p:sp>
        <p:nvSpPr>
          <p:cNvPr id="17" name="文本框 16">
            <a:extLst>
              <a:ext uri="{FF2B5EF4-FFF2-40B4-BE49-F238E27FC236}">
                <a16:creationId xmlns:a16="http://schemas.microsoft.com/office/drawing/2014/main" id="{77957E13-EAC6-FA05-A52B-548B5891D2A3}"/>
              </a:ext>
            </a:extLst>
          </p:cNvPr>
          <p:cNvSpPr txBox="1"/>
          <p:nvPr/>
        </p:nvSpPr>
        <p:spPr>
          <a:xfrm>
            <a:off x="1333326" y="4284530"/>
            <a:ext cx="4954243" cy="45890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zh-CN" b="1" dirty="0">
                <a:latin typeface="微软雅黑" panose="020B0503020204020204" pitchFamily="34" charset="-122"/>
                <a:ea typeface="微软雅黑" panose="020B0503020204020204" pitchFamily="34" charset="-122"/>
                <a:cs typeface="Times New Roman" panose="02020603050405020304" pitchFamily="18" charset="0"/>
              </a:rPr>
              <a:t>毫米波</a:t>
            </a:r>
            <a:r>
              <a:rPr lang="zh-CN" altLang="en-US" b="1" dirty="0">
                <a:latin typeface="微软雅黑" panose="020B0503020204020204" pitchFamily="34" charset="-122"/>
                <a:ea typeface="微软雅黑" panose="020B0503020204020204" pitchFamily="34" charset="-122"/>
                <a:cs typeface="Times New Roman" panose="02020603050405020304" pitchFamily="18" charset="0"/>
              </a:rPr>
              <a:t> 使</a:t>
            </a:r>
            <a:r>
              <a:rPr lang="zh-CN" altLang="zh-CN" b="1" dirty="0">
                <a:latin typeface="微软雅黑" panose="020B0503020204020204" pitchFamily="34" charset="-122"/>
                <a:ea typeface="微软雅黑" panose="020B0503020204020204" pitchFamily="34" charset="-122"/>
                <a:cs typeface="Times New Roman" panose="02020603050405020304" pitchFamily="18" charset="0"/>
              </a:rPr>
              <a:t>天线的体积更小，天线的数量更多</a:t>
            </a:r>
            <a:endParaRPr lang="zh-CN" altLang="en-US" b="1" dirty="0">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10" name="图片 9">
            <a:extLst>
              <a:ext uri="{FF2B5EF4-FFF2-40B4-BE49-F238E27FC236}">
                <a16:creationId xmlns:a16="http://schemas.microsoft.com/office/drawing/2014/main" id="{17796669-5D33-2719-5E09-45290CE87BD4}"/>
              </a:ext>
            </a:extLst>
          </p:cNvPr>
          <p:cNvPicPr>
            <a:picLocks noChangeAspect="1"/>
          </p:cNvPicPr>
          <p:nvPr/>
        </p:nvPicPr>
        <p:blipFill>
          <a:blip r:embed="rId5"/>
          <a:stretch>
            <a:fillRect/>
          </a:stretch>
        </p:blipFill>
        <p:spPr>
          <a:xfrm>
            <a:off x="6646961" y="4657479"/>
            <a:ext cx="2107167" cy="1672201"/>
          </a:xfrm>
          <a:prstGeom prst="rect">
            <a:avLst/>
          </a:prstGeom>
        </p:spPr>
      </p:pic>
    </p:spTree>
    <p:extLst>
      <p:ext uri="{BB962C8B-B14F-4D97-AF65-F5344CB8AC3E}">
        <p14:creationId xmlns:p14="http://schemas.microsoft.com/office/powerpoint/2010/main" val="399768330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nvGrpSpPr>
        <p:grpSpPr>
          <a:xfrm>
            <a:off x="539206" y="374391"/>
            <a:ext cx="3607828" cy="763207"/>
            <a:chOff x="539206" y="374391"/>
            <a:chExt cx="3607828" cy="763207"/>
          </a:xfrm>
        </p:grpSpPr>
        <p:sp>
          <p:nvSpPr>
            <p:cNvPr id="19" name="文本框 7"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txBox="1">
              <a:spLocks noChangeArrowheads="1"/>
            </p:cNvSpPr>
            <p:nvPr/>
          </p:nvSpPr>
          <p:spPr bwMode="auto">
            <a:xfrm>
              <a:off x="1385444" y="515142"/>
              <a:ext cx="276159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514350">
                <a:defRPr sz="1300">
                  <a:solidFill>
                    <a:schemeClr val="tx1"/>
                  </a:solidFill>
                  <a:latin typeface="Calibri" panose="020F0502020204030204" pitchFamily="34" charset="0"/>
                  <a:ea typeface="宋体" panose="02010600030101010101" pitchFamily="2" charset="-122"/>
                </a:defRPr>
              </a:lvl1pPr>
              <a:lvl2pPr marL="742950" indent="-285750" defTabSz="514350">
                <a:defRPr sz="1300">
                  <a:solidFill>
                    <a:schemeClr val="tx1"/>
                  </a:solidFill>
                  <a:latin typeface="Calibri" panose="020F0502020204030204" pitchFamily="34" charset="0"/>
                  <a:ea typeface="宋体" panose="02010600030101010101" pitchFamily="2" charset="-122"/>
                </a:defRPr>
              </a:lvl2pPr>
              <a:lvl3pPr marL="1143000" indent="-228600" defTabSz="514350">
                <a:defRPr sz="1300">
                  <a:solidFill>
                    <a:schemeClr val="tx1"/>
                  </a:solidFill>
                  <a:latin typeface="Calibri" panose="020F0502020204030204" pitchFamily="34" charset="0"/>
                  <a:ea typeface="宋体" panose="02010600030101010101" pitchFamily="2" charset="-122"/>
                </a:defRPr>
              </a:lvl3pPr>
              <a:lvl4pPr marL="1600200" indent="-228600" defTabSz="514350">
                <a:defRPr sz="1300">
                  <a:solidFill>
                    <a:schemeClr val="tx1"/>
                  </a:solidFill>
                  <a:latin typeface="Calibri" panose="020F0502020204030204" pitchFamily="34" charset="0"/>
                  <a:ea typeface="宋体" panose="02010600030101010101" pitchFamily="2" charset="-122"/>
                </a:defRPr>
              </a:lvl4pPr>
              <a:lvl5pPr marL="2057400" indent="-228600" defTabSz="514350">
                <a:defRPr sz="1300">
                  <a:solidFill>
                    <a:schemeClr val="tx1"/>
                  </a:solidFill>
                  <a:latin typeface="Calibri" panose="020F0502020204030204" pitchFamily="34" charset="0"/>
                  <a:ea typeface="宋体" panose="02010600030101010101" pitchFamily="2" charset="-122"/>
                </a:defRPr>
              </a:lvl5pPr>
              <a:lvl6pPr marL="25146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en-US" altLang="zh-CN" sz="2800" dirty="0">
                  <a:solidFill>
                    <a:schemeClr val="tx1">
                      <a:lumMod val="95000"/>
                      <a:lumOff val="5000"/>
                    </a:schemeClr>
                  </a:solidFill>
                  <a:latin typeface="微软雅黑" panose="020B0503020204020204" pitchFamily="34" charset="-122"/>
                  <a:ea typeface="微软雅黑" panose="020B0503020204020204" pitchFamily="34" charset="-122"/>
                  <a:cs typeface="+mn-ea"/>
                  <a:sym typeface="+mn-lt"/>
                </a:rPr>
                <a:t>Massive MIMO</a:t>
              </a:r>
              <a:endParaRPr lang="zh-CN" altLang="en-US" sz="2800" dirty="0">
                <a:solidFill>
                  <a:schemeClr val="tx1">
                    <a:lumMod val="95000"/>
                    <a:lumOff val="5000"/>
                  </a:schemeClr>
                </a:solidFill>
                <a:latin typeface="微软雅黑" panose="020B0503020204020204" pitchFamily="34" charset="-122"/>
                <a:ea typeface="微软雅黑" panose="020B0503020204020204" pitchFamily="34" charset="-122"/>
                <a:cs typeface="+mn-ea"/>
                <a:sym typeface="+mn-lt"/>
              </a:endParaRPr>
            </a:p>
          </p:txBody>
        </p:sp>
        <p:grpSp>
          <p:nvGrpSpPr>
            <p:cNvPr id="20" name="组合 19"/>
            <p:cNvGrpSpPr/>
            <p:nvPr/>
          </p:nvGrpSpPr>
          <p:grpSpPr>
            <a:xfrm>
              <a:off x="539206" y="374391"/>
              <a:ext cx="794120" cy="763207"/>
              <a:chOff x="2073550" y="2387329"/>
              <a:chExt cx="794120" cy="763207"/>
            </a:xfrm>
          </p:grpSpPr>
          <p:grpSp>
            <p:nvGrpSpPr>
              <p:cNvPr id="21" name="组合 20"/>
              <p:cNvGrpSpPr/>
              <p:nvPr/>
            </p:nvGrpSpPr>
            <p:grpSpPr>
              <a:xfrm>
                <a:off x="2073550" y="2387329"/>
                <a:ext cx="794120" cy="763207"/>
                <a:chOff x="2073550" y="2387329"/>
                <a:chExt cx="794120" cy="763207"/>
              </a:xfrm>
            </p:grpSpPr>
            <p:sp>
              <p:nvSpPr>
                <p:cNvPr id="23" name="椭圆 22"/>
                <p:cNvSpPr/>
                <p:nvPr/>
              </p:nvSpPr>
              <p:spPr>
                <a:xfrm>
                  <a:off x="2073550" y="2387329"/>
                  <a:ext cx="750935" cy="750935"/>
                </a:xfrm>
                <a:prstGeom prst="ellipse">
                  <a:avLst/>
                </a:prstGeom>
                <a:solidFill>
                  <a:srgbClr val="5268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2563048" y="2845914"/>
                  <a:ext cx="304622" cy="304622"/>
                </a:xfrm>
                <a:prstGeom prst="ellipse">
                  <a:avLst/>
                </a:prstGeom>
                <a:solidFill>
                  <a:srgbClr val="5268A5">
                    <a:alpha val="3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2" name="文本框 21"/>
              <p:cNvSpPr txBox="1"/>
              <p:nvPr/>
            </p:nvSpPr>
            <p:spPr>
              <a:xfrm>
                <a:off x="2130802" y="2479933"/>
                <a:ext cx="665567" cy="584775"/>
              </a:xfrm>
              <a:prstGeom prst="rect">
                <a:avLst/>
              </a:prstGeom>
              <a:noFill/>
            </p:spPr>
            <p:txBody>
              <a:bodyPr wrap="none" rtlCol="0">
                <a:spAutoFit/>
              </a:bodyPr>
              <a:lstStyle/>
              <a:p>
                <a:r>
                  <a:rPr lang="en-US" altLang="zh-CN" sz="3200" dirty="0">
                    <a:solidFill>
                      <a:schemeClr val="bg1"/>
                    </a:solidFill>
                    <a:latin typeface="思源宋体 CN Heavy" panose="02020900000000000000" pitchFamily="18" charset="-122"/>
                    <a:ea typeface="思源宋体 CN Heavy" panose="02020900000000000000" pitchFamily="18" charset="-122"/>
                  </a:rPr>
                  <a:t>03</a:t>
                </a:r>
                <a:endParaRPr lang="zh-CN" altLang="en-US" sz="3200" dirty="0">
                  <a:solidFill>
                    <a:schemeClr val="bg1"/>
                  </a:solidFill>
                  <a:latin typeface="思源宋体 CN Heavy" panose="02020900000000000000" pitchFamily="18" charset="-122"/>
                  <a:ea typeface="思源宋体 CN Heavy" panose="02020900000000000000" pitchFamily="18" charset="-122"/>
                </a:endParaRPr>
              </a:p>
            </p:txBody>
          </p:sp>
        </p:grpSp>
      </p:grpSp>
      <p:sp>
        <p:nvSpPr>
          <p:cNvPr id="4" name="文本框 3"/>
          <p:cNvSpPr txBox="1"/>
          <p:nvPr/>
        </p:nvSpPr>
        <p:spPr>
          <a:xfrm>
            <a:off x="1333326" y="1164285"/>
            <a:ext cx="9575165" cy="253640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zh-CN" b="1" dirty="0">
                <a:latin typeface="微软雅黑" panose="020B0503020204020204" pitchFamily="34" charset="-122"/>
                <a:ea typeface="微软雅黑" panose="020B0503020204020204" pitchFamily="34" charset="-122"/>
                <a:cs typeface="Times New Roman" panose="02020603050405020304" pitchFamily="18" charset="0"/>
              </a:rPr>
              <a:t>大规模天线也称</a:t>
            </a:r>
            <a:r>
              <a:rPr lang="en-US" altLang="zh-CN" b="1" dirty="0">
                <a:latin typeface="微软雅黑" panose="020B0503020204020204" pitchFamily="34" charset="-122"/>
                <a:ea typeface="微软雅黑" panose="020B0503020204020204" pitchFamily="34" charset="-122"/>
                <a:cs typeface="Times New Roman" panose="02020603050405020304" pitchFamily="18" charset="0"/>
              </a:rPr>
              <a:t>Massive MIMO</a:t>
            </a:r>
            <a:r>
              <a:rPr lang="zh-CN" altLang="zh-CN" b="1" dirty="0">
                <a:latin typeface="微软雅黑" panose="020B0503020204020204" pitchFamily="34" charset="-122"/>
                <a:ea typeface="微软雅黑" panose="020B0503020204020204" pitchFamily="34" charset="-122"/>
                <a:cs typeface="Times New Roman" panose="02020603050405020304" pitchFamily="18" charset="0"/>
              </a:rPr>
              <a:t>天线</a:t>
            </a:r>
            <a:endParaRPr lang="en-US" altLang="zh-CN" b="1" dirty="0">
              <a:latin typeface="微软雅黑" panose="020B0503020204020204" pitchFamily="34" charset="-122"/>
              <a:ea typeface="微软雅黑" panose="020B0503020204020204" pitchFamily="34" charset="-122"/>
              <a:cs typeface="Times New Roman" panose="02020603050405020304" pitchFamily="18" charset="0"/>
            </a:endParaRPr>
          </a:p>
          <a:p>
            <a:pPr>
              <a:lnSpc>
                <a:spcPct val="150000"/>
              </a:lnSpc>
            </a:pP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Massive MIMO</a:t>
            </a:r>
            <a:r>
              <a:rPr lang="zh-CN" altLang="zh-CN" dirty="0">
                <a:latin typeface="微软雅黑" panose="020B0503020204020204" pitchFamily="34" charset="-122"/>
                <a:ea typeface="微软雅黑" panose="020B0503020204020204" pitchFamily="34" charset="-122"/>
                <a:cs typeface="Times New Roman" panose="02020603050405020304" pitchFamily="18" charset="0"/>
              </a:rPr>
              <a:t>天线相对于传统基站天线或者传统一体化有源天线，其形态差异为</a:t>
            </a:r>
            <a:r>
              <a:rPr lang="zh-CN" altLang="zh-CN" b="1" dirty="0">
                <a:latin typeface="微软雅黑" panose="020B0503020204020204" pitchFamily="34" charset="-122"/>
                <a:ea typeface="微软雅黑" panose="020B0503020204020204" pitchFamily="34" charset="-122"/>
                <a:cs typeface="Times New Roman" panose="02020603050405020304" pitchFamily="18" charset="0"/>
              </a:rPr>
              <a:t>阵列</a:t>
            </a:r>
            <a:r>
              <a:rPr lang="zh-CN" altLang="zh-CN" dirty="0">
                <a:latin typeface="微软雅黑" panose="020B0503020204020204" pitchFamily="34" charset="-122"/>
                <a:ea typeface="微软雅黑" panose="020B0503020204020204" pitchFamily="34" charset="-122"/>
                <a:cs typeface="Times New Roman" panose="02020603050405020304" pitchFamily="18" charset="0"/>
              </a:rPr>
              <a:t>数量非常大、单元具备独立收发能力。相当于更多天线单元实现同时收发数据。高频</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Massive MIMO</a:t>
            </a:r>
            <a:r>
              <a:rPr lang="zh-CN" altLang="zh-CN" dirty="0">
                <a:latin typeface="微软雅黑" panose="020B0503020204020204" pitchFamily="34" charset="-122"/>
                <a:ea typeface="微软雅黑" panose="020B0503020204020204" pitchFamily="34" charset="-122"/>
                <a:cs typeface="Times New Roman" panose="02020603050405020304" pitchFamily="18" charset="0"/>
              </a:rPr>
              <a:t>天线用于热点地区、室内容量和无线回传。</a:t>
            </a:r>
            <a:endParaRPr lang="en-US" altLang="zh-CN" dirty="0">
              <a:latin typeface="微软雅黑" panose="020B0503020204020204" pitchFamily="34" charset="-122"/>
              <a:ea typeface="微软雅黑" panose="020B0503020204020204" pitchFamily="34" charset="-122"/>
              <a:cs typeface="Times New Roman" panose="02020603050405020304" pitchFamily="18" charset="0"/>
            </a:endParaRPr>
          </a:p>
          <a:p>
            <a:pPr>
              <a:lnSpc>
                <a:spcPct val="150000"/>
              </a:lnSpc>
            </a:pPr>
            <a:endParaRPr lang="en-US" altLang="zh-CN" b="1" dirty="0">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lnSpc>
                <a:spcPct val="150000"/>
              </a:lnSpc>
              <a:buFont typeface="Arial" panose="020B0604020202020204" pitchFamily="34" charset="0"/>
              <a:buChar char="•"/>
            </a:pPr>
            <a:endParaRPr lang="zh-CN" altLang="en-US" b="1" dirty="0">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3" name="图片 2">
            <a:extLst>
              <a:ext uri="{FF2B5EF4-FFF2-40B4-BE49-F238E27FC236}">
                <a16:creationId xmlns:a16="http://schemas.microsoft.com/office/drawing/2014/main" id="{A8446794-7DFD-2C87-94CF-A14C57B4A735}"/>
              </a:ext>
            </a:extLst>
          </p:cNvPr>
          <p:cNvPicPr>
            <a:picLocks noChangeAspect="1"/>
          </p:cNvPicPr>
          <p:nvPr/>
        </p:nvPicPr>
        <p:blipFill>
          <a:blip r:embed="rId3"/>
          <a:stretch>
            <a:fillRect/>
          </a:stretch>
        </p:blipFill>
        <p:spPr>
          <a:xfrm>
            <a:off x="3188098" y="3248790"/>
            <a:ext cx="5299639" cy="2444925"/>
          </a:xfrm>
          <a:prstGeom prst="rect">
            <a:avLst/>
          </a:prstGeom>
        </p:spPr>
      </p:pic>
    </p:spTree>
    <p:extLst>
      <p:ext uri="{BB962C8B-B14F-4D97-AF65-F5344CB8AC3E}">
        <p14:creationId xmlns:p14="http://schemas.microsoft.com/office/powerpoint/2010/main" val="382826072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nvGrpSpPr>
        <p:grpSpPr>
          <a:xfrm>
            <a:off x="539206" y="374391"/>
            <a:ext cx="3607828" cy="763207"/>
            <a:chOff x="539206" y="374391"/>
            <a:chExt cx="3607828" cy="763207"/>
          </a:xfrm>
        </p:grpSpPr>
        <p:sp>
          <p:nvSpPr>
            <p:cNvPr id="19" name="文本框 7"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txBox="1">
              <a:spLocks noChangeArrowheads="1"/>
            </p:cNvSpPr>
            <p:nvPr/>
          </p:nvSpPr>
          <p:spPr bwMode="auto">
            <a:xfrm>
              <a:off x="1385444" y="515142"/>
              <a:ext cx="276159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514350">
                <a:defRPr sz="1300">
                  <a:solidFill>
                    <a:schemeClr val="tx1"/>
                  </a:solidFill>
                  <a:latin typeface="Calibri" panose="020F0502020204030204" pitchFamily="34" charset="0"/>
                  <a:ea typeface="宋体" panose="02010600030101010101" pitchFamily="2" charset="-122"/>
                </a:defRPr>
              </a:lvl1pPr>
              <a:lvl2pPr marL="742950" indent="-285750" defTabSz="514350">
                <a:defRPr sz="1300">
                  <a:solidFill>
                    <a:schemeClr val="tx1"/>
                  </a:solidFill>
                  <a:latin typeface="Calibri" panose="020F0502020204030204" pitchFamily="34" charset="0"/>
                  <a:ea typeface="宋体" panose="02010600030101010101" pitchFamily="2" charset="-122"/>
                </a:defRPr>
              </a:lvl2pPr>
              <a:lvl3pPr marL="1143000" indent="-228600" defTabSz="514350">
                <a:defRPr sz="1300">
                  <a:solidFill>
                    <a:schemeClr val="tx1"/>
                  </a:solidFill>
                  <a:latin typeface="Calibri" panose="020F0502020204030204" pitchFamily="34" charset="0"/>
                  <a:ea typeface="宋体" panose="02010600030101010101" pitchFamily="2" charset="-122"/>
                </a:defRPr>
              </a:lvl3pPr>
              <a:lvl4pPr marL="1600200" indent="-228600" defTabSz="514350">
                <a:defRPr sz="1300">
                  <a:solidFill>
                    <a:schemeClr val="tx1"/>
                  </a:solidFill>
                  <a:latin typeface="Calibri" panose="020F0502020204030204" pitchFamily="34" charset="0"/>
                  <a:ea typeface="宋体" panose="02010600030101010101" pitchFamily="2" charset="-122"/>
                </a:defRPr>
              </a:lvl4pPr>
              <a:lvl5pPr marL="2057400" indent="-228600" defTabSz="514350">
                <a:defRPr sz="1300">
                  <a:solidFill>
                    <a:schemeClr val="tx1"/>
                  </a:solidFill>
                  <a:latin typeface="Calibri" panose="020F0502020204030204" pitchFamily="34" charset="0"/>
                  <a:ea typeface="宋体" panose="02010600030101010101" pitchFamily="2" charset="-122"/>
                </a:defRPr>
              </a:lvl5pPr>
              <a:lvl6pPr marL="25146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en-US" altLang="zh-CN" sz="2800" dirty="0">
                  <a:solidFill>
                    <a:schemeClr val="tx1">
                      <a:lumMod val="95000"/>
                      <a:lumOff val="5000"/>
                    </a:schemeClr>
                  </a:solidFill>
                  <a:latin typeface="微软雅黑" panose="020B0503020204020204" pitchFamily="34" charset="-122"/>
                  <a:ea typeface="微软雅黑" panose="020B0503020204020204" pitchFamily="34" charset="-122"/>
                  <a:cs typeface="+mn-ea"/>
                  <a:sym typeface="+mn-lt"/>
                </a:rPr>
                <a:t>Massive MIMO</a:t>
              </a:r>
              <a:endParaRPr lang="zh-CN" altLang="en-US" sz="2800" dirty="0">
                <a:solidFill>
                  <a:schemeClr val="tx1">
                    <a:lumMod val="95000"/>
                    <a:lumOff val="5000"/>
                  </a:schemeClr>
                </a:solidFill>
                <a:latin typeface="微软雅黑" panose="020B0503020204020204" pitchFamily="34" charset="-122"/>
                <a:ea typeface="微软雅黑" panose="020B0503020204020204" pitchFamily="34" charset="-122"/>
                <a:cs typeface="+mn-ea"/>
                <a:sym typeface="+mn-lt"/>
              </a:endParaRPr>
            </a:p>
          </p:txBody>
        </p:sp>
        <p:grpSp>
          <p:nvGrpSpPr>
            <p:cNvPr id="20" name="组合 19"/>
            <p:cNvGrpSpPr/>
            <p:nvPr/>
          </p:nvGrpSpPr>
          <p:grpSpPr>
            <a:xfrm>
              <a:off x="539206" y="374391"/>
              <a:ext cx="794120" cy="763207"/>
              <a:chOff x="2073550" y="2387329"/>
              <a:chExt cx="794120" cy="763207"/>
            </a:xfrm>
          </p:grpSpPr>
          <p:grpSp>
            <p:nvGrpSpPr>
              <p:cNvPr id="21" name="组合 20"/>
              <p:cNvGrpSpPr/>
              <p:nvPr/>
            </p:nvGrpSpPr>
            <p:grpSpPr>
              <a:xfrm>
                <a:off x="2073550" y="2387329"/>
                <a:ext cx="794120" cy="763207"/>
                <a:chOff x="2073550" y="2387329"/>
                <a:chExt cx="794120" cy="763207"/>
              </a:xfrm>
            </p:grpSpPr>
            <p:sp>
              <p:nvSpPr>
                <p:cNvPr id="23" name="椭圆 22"/>
                <p:cNvSpPr/>
                <p:nvPr/>
              </p:nvSpPr>
              <p:spPr>
                <a:xfrm>
                  <a:off x="2073550" y="2387329"/>
                  <a:ext cx="750935" cy="750935"/>
                </a:xfrm>
                <a:prstGeom prst="ellipse">
                  <a:avLst/>
                </a:prstGeom>
                <a:solidFill>
                  <a:srgbClr val="5268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2563048" y="2845914"/>
                  <a:ext cx="304622" cy="304622"/>
                </a:xfrm>
                <a:prstGeom prst="ellipse">
                  <a:avLst/>
                </a:prstGeom>
                <a:solidFill>
                  <a:srgbClr val="5268A5">
                    <a:alpha val="3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2" name="文本框 21"/>
              <p:cNvSpPr txBox="1"/>
              <p:nvPr/>
            </p:nvSpPr>
            <p:spPr>
              <a:xfrm>
                <a:off x="2130802" y="2479933"/>
                <a:ext cx="665567" cy="584775"/>
              </a:xfrm>
              <a:prstGeom prst="rect">
                <a:avLst/>
              </a:prstGeom>
              <a:noFill/>
            </p:spPr>
            <p:txBody>
              <a:bodyPr wrap="none" rtlCol="0">
                <a:spAutoFit/>
              </a:bodyPr>
              <a:lstStyle/>
              <a:p>
                <a:r>
                  <a:rPr lang="en-US" altLang="zh-CN" sz="3200" dirty="0">
                    <a:solidFill>
                      <a:schemeClr val="bg1"/>
                    </a:solidFill>
                    <a:latin typeface="思源宋体 CN Heavy" panose="02020900000000000000" pitchFamily="18" charset="-122"/>
                    <a:ea typeface="思源宋体 CN Heavy" panose="02020900000000000000" pitchFamily="18" charset="-122"/>
                  </a:rPr>
                  <a:t>03</a:t>
                </a:r>
                <a:endParaRPr lang="zh-CN" altLang="en-US" sz="3200" dirty="0">
                  <a:solidFill>
                    <a:schemeClr val="bg1"/>
                  </a:solidFill>
                  <a:latin typeface="思源宋体 CN Heavy" panose="02020900000000000000" pitchFamily="18" charset="-122"/>
                  <a:ea typeface="思源宋体 CN Heavy" panose="02020900000000000000" pitchFamily="18" charset="-122"/>
                </a:endParaRPr>
              </a:p>
            </p:txBody>
          </p:sp>
        </p:grpSp>
      </p:grpSp>
      <p:sp>
        <p:nvSpPr>
          <p:cNvPr id="4" name="文本框 3"/>
          <p:cNvSpPr txBox="1"/>
          <p:nvPr/>
        </p:nvSpPr>
        <p:spPr>
          <a:xfrm>
            <a:off x="1333326" y="1164285"/>
            <a:ext cx="9575165" cy="170540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zh-CN" b="1" dirty="0">
                <a:latin typeface="微软雅黑" panose="020B0503020204020204" pitchFamily="34" charset="-122"/>
                <a:ea typeface="微软雅黑" panose="020B0503020204020204" pitchFamily="34" charset="-122"/>
                <a:cs typeface="Times New Roman" panose="02020603050405020304" pitchFamily="18" charset="0"/>
              </a:rPr>
              <a:t>波束赋形</a:t>
            </a:r>
            <a:endParaRPr lang="en-US" altLang="zh-CN" b="1" dirty="0">
              <a:latin typeface="微软雅黑" panose="020B0503020204020204" pitchFamily="34" charset="-122"/>
              <a:ea typeface="微软雅黑" panose="020B0503020204020204" pitchFamily="34" charset="-122"/>
              <a:cs typeface="Times New Roman" panose="02020603050405020304" pitchFamily="18" charset="0"/>
            </a:endParaRPr>
          </a:p>
          <a:p>
            <a:pPr>
              <a:lnSpc>
                <a:spcPct val="150000"/>
              </a:lnSpc>
            </a:pPr>
            <a:r>
              <a:rPr lang="zh-CN" altLang="zh-CN" dirty="0">
                <a:latin typeface="微软雅黑" panose="020B0503020204020204" pitchFamily="34" charset="-122"/>
                <a:ea typeface="微软雅黑" panose="020B0503020204020204" pitchFamily="34" charset="-122"/>
                <a:cs typeface="Times New Roman" panose="02020603050405020304" pitchFamily="18" charset="0"/>
              </a:rPr>
              <a:t>一个阵列</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发出许多信号，</a:t>
            </a:r>
            <a:r>
              <a:rPr lang="zh-CN" altLang="zh-CN" dirty="0">
                <a:latin typeface="微软雅黑" panose="020B0503020204020204" pitchFamily="34" charset="-122"/>
                <a:ea typeface="微软雅黑" panose="020B0503020204020204" pitchFamily="34" charset="-122"/>
                <a:cs typeface="Times New Roman" panose="02020603050405020304" pitchFamily="18" charset="0"/>
              </a:rPr>
              <a:t>方向四通八达。</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而</a:t>
            </a:r>
            <a:r>
              <a:rPr lang="zh-CN" altLang="zh-CN" dirty="0">
                <a:latin typeface="微软雅黑" panose="020B0503020204020204" pitchFamily="34" charset="-122"/>
                <a:ea typeface="微软雅黑" panose="020B0503020204020204" pitchFamily="34" charset="-122"/>
                <a:cs typeface="Times New Roman" panose="02020603050405020304" pitchFamily="18" charset="0"/>
              </a:rPr>
              <a:t>信号四通八达，但手机只在一处结束，信号会严重的资源浪费，设法将散开的信号束缚起来</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集中</a:t>
            </a:r>
            <a:r>
              <a:rPr lang="zh-CN" altLang="zh-CN" dirty="0">
                <a:latin typeface="微软雅黑" panose="020B0503020204020204" pitchFamily="34" charset="-122"/>
                <a:ea typeface="微软雅黑" panose="020B0503020204020204" pitchFamily="34" charset="-122"/>
                <a:cs typeface="Times New Roman" panose="02020603050405020304" pitchFamily="18" charset="0"/>
              </a:rPr>
              <a:t>传给用户</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dirty="0">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lnSpc>
                <a:spcPct val="150000"/>
              </a:lnSpc>
              <a:buFont typeface="Arial" panose="020B0604020202020204" pitchFamily="34" charset="0"/>
              <a:buChar char="•"/>
            </a:pPr>
            <a:endParaRPr lang="zh-CN" altLang="en-US" b="1" dirty="0">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11" name="图片 10">
            <a:extLst>
              <a:ext uri="{FF2B5EF4-FFF2-40B4-BE49-F238E27FC236}">
                <a16:creationId xmlns:a16="http://schemas.microsoft.com/office/drawing/2014/main" id="{A811D4A6-2D8A-61CA-B7FE-55F9BC346A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0420" y="3204557"/>
            <a:ext cx="3001740" cy="2198457"/>
          </a:xfrm>
          <a:prstGeom prst="rect">
            <a:avLst/>
          </a:prstGeom>
        </p:spPr>
      </p:pic>
      <p:pic>
        <p:nvPicPr>
          <p:cNvPr id="5" name="图片 4">
            <a:extLst>
              <a:ext uri="{FF2B5EF4-FFF2-40B4-BE49-F238E27FC236}">
                <a16:creationId xmlns:a16="http://schemas.microsoft.com/office/drawing/2014/main" id="{76356FCD-F967-BBDC-EB26-138C2B8595F3}"/>
              </a:ext>
            </a:extLst>
          </p:cNvPr>
          <p:cNvPicPr>
            <a:picLocks noChangeAspect="1"/>
          </p:cNvPicPr>
          <p:nvPr/>
        </p:nvPicPr>
        <p:blipFill>
          <a:blip r:embed="rId4"/>
          <a:stretch>
            <a:fillRect/>
          </a:stretch>
        </p:blipFill>
        <p:spPr>
          <a:xfrm>
            <a:off x="6638642" y="3893717"/>
            <a:ext cx="4269849" cy="1509297"/>
          </a:xfrm>
          <a:prstGeom prst="rect">
            <a:avLst/>
          </a:prstGeom>
        </p:spPr>
      </p:pic>
    </p:spTree>
    <p:extLst>
      <p:ext uri="{BB962C8B-B14F-4D97-AF65-F5344CB8AC3E}">
        <p14:creationId xmlns:p14="http://schemas.microsoft.com/office/powerpoint/2010/main" val="190023938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nvGrpSpPr>
        <p:grpSpPr>
          <a:xfrm>
            <a:off x="539206" y="374391"/>
            <a:ext cx="3607828" cy="763207"/>
            <a:chOff x="539206" y="374391"/>
            <a:chExt cx="3607828" cy="763207"/>
          </a:xfrm>
        </p:grpSpPr>
        <p:sp>
          <p:nvSpPr>
            <p:cNvPr id="19" name="文本框 7"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txBox="1">
              <a:spLocks noChangeArrowheads="1"/>
            </p:cNvSpPr>
            <p:nvPr/>
          </p:nvSpPr>
          <p:spPr bwMode="auto">
            <a:xfrm>
              <a:off x="1385444" y="515142"/>
              <a:ext cx="276159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514350">
                <a:defRPr sz="1300">
                  <a:solidFill>
                    <a:schemeClr val="tx1"/>
                  </a:solidFill>
                  <a:latin typeface="Calibri" panose="020F0502020204030204" pitchFamily="34" charset="0"/>
                  <a:ea typeface="宋体" panose="02010600030101010101" pitchFamily="2" charset="-122"/>
                </a:defRPr>
              </a:lvl1pPr>
              <a:lvl2pPr marL="742950" indent="-285750" defTabSz="514350">
                <a:defRPr sz="1300">
                  <a:solidFill>
                    <a:schemeClr val="tx1"/>
                  </a:solidFill>
                  <a:latin typeface="Calibri" panose="020F0502020204030204" pitchFamily="34" charset="0"/>
                  <a:ea typeface="宋体" panose="02010600030101010101" pitchFamily="2" charset="-122"/>
                </a:defRPr>
              </a:lvl2pPr>
              <a:lvl3pPr marL="1143000" indent="-228600" defTabSz="514350">
                <a:defRPr sz="1300">
                  <a:solidFill>
                    <a:schemeClr val="tx1"/>
                  </a:solidFill>
                  <a:latin typeface="Calibri" panose="020F0502020204030204" pitchFamily="34" charset="0"/>
                  <a:ea typeface="宋体" panose="02010600030101010101" pitchFamily="2" charset="-122"/>
                </a:defRPr>
              </a:lvl3pPr>
              <a:lvl4pPr marL="1600200" indent="-228600" defTabSz="514350">
                <a:defRPr sz="1300">
                  <a:solidFill>
                    <a:schemeClr val="tx1"/>
                  </a:solidFill>
                  <a:latin typeface="Calibri" panose="020F0502020204030204" pitchFamily="34" charset="0"/>
                  <a:ea typeface="宋体" panose="02010600030101010101" pitchFamily="2" charset="-122"/>
                </a:defRPr>
              </a:lvl4pPr>
              <a:lvl5pPr marL="2057400" indent="-228600" defTabSz="514350">
                <a:defRPr sz="1300">
                  <a:solidFill>
                    <a:schemeClr val="tx1"/>
                  </a:solidFill>
                  <a:latin typeface="Calibri" panose="020F0502020204030204" pitchFamily="34" charset="0"/>
                  <a:ea typeface="宋体" panose="02010600030101010101" pitchFamily="2" charset="-122"/>
                </a:defRPr>
              </a:lvl5pPr>
              <a:lvl6pPr marL="25146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en-US" altLang="zh-CN" sz="2800" dirty="0">
                  <a:solidFill>
                    <a:schemeClr val="tx1">
                      <a:lumMod val="95000"/>
                      <a:lumOff val="5000"/>
                    </a:schemeClr>
                  </a:solidFill>
                  <a:latin typeface="微软雅黑" panose="020B0503020204020204" pitchFamily="34" charset="-122"/>
                  <a:ea typeface="微软雅黑" panose="020B0503020204020204" pitchFamily="34" charset="-122"/>
                  <a:cs typeface="+mn-ea"/>
                  <a:sym typeface="+mn-lt"/>
                </a:rPr>
                <a:t>Massive MIMO</a:t>
              </a:r>
              <a:endParaRPr lang="zh-CN" altLang="en-US" sz="2800" dirty="0">
                <a:solidFill>
                  <a:schemeClr val="tx1">
                    <a:lumMod val="95000"/>
                    <a:lumOff val="5000"/>
                  </a:schemeClr>
                </a:solidFill>
                <a:latin typeface="微软雅黑" panose="020B0503020204020204" pitchFamily="34" charset="-122"/>
                <a:ea typeface="微软雅黑" panose="020B0503020204020204" pitchFamily="34" charset="-122"/>
                <a:cs typeface="+mn-ea"/>
                <a:sym typeface="+mn-lt"/>
              </a:endParaRPr>
            </a:p>
          </p:txBody>
        </p:sp>
        <p:grpSp>
          <p:nvGrpSpPr>
            <p:cNvPr id="20" name="组合 19"/>
            <p:cNvGrpSpPr/>
            <p:nvPr/>
          </p:nvGrpSpPr>
          <p:grpSpPr>
            <a:xfrm>
              <a:off x="539206" y="374391"/>
              <a:ext cx="794120" cy="763207"/>
              <a:chOff x="2073550" y="2387329"/>
              <a:chExt cx="794120" cy="763207"/>
            </a:xfrm>
          </p:grpSpPr>
          <p:grpSp>
            <p:nvGrpSpPr>
              <p:cNvPr id="21" name="组合 20"/>
              <p:cNvGrpSpPr/>
              <p:nvPr/>
            </p:nvGrpSpPr>
            <p:grpSpPr>
              <a:xfrm>
                <a:off x="2073550" y="2387329"/>
                <a:ext cx="794120" cy="763207"/>
                <a:chOff x="2073550" y="2387329"/>
                <a:chExt cx="794120" cy="763207"/>
              </a:xfrm>
            </p:grpSpPr>
            <p:sp>
              <p:nvSpPr>
                <p:cNvPr id="23" name="椭圆 22"/>
                <p:cNvSpPr/>
                <p:nvPr/>
              </p:nvSpPr>
              <p:spPr>
                <a:xfrm>
                  <a:off x="2073550" y="2387329"/>
                  <a:ext cx="750935" cy="750935"/>
                </a:xfrm>
                <a:prstGeom prst="ellipse">
                  <a:avLst/>
                </a:prstGeom>
                <a:solidFill>
                  <a:srgbClr val="5268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2563048" y="2845914"/>
                  <a:ext cx="304622" cy="304622"/>
                </a:xfrm>
                <a:prstGeom prst="ellipse">
                  <a:avLst/>
                </a:prstGeom>
                <a:solidFill>
                  <a:srgbClr val="5268A5">
                    <a:alpha val="3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2" name="文本框 21"/>
              <p:cNvSpPr txBox="1"/>
              <p:nvPr/>
            </p:nvSpPr>
            <p:spPr>
              <a:xfrm>
                <a:off x="2130802" y="2479933"/>
                <a:ext cx="665567" cy="584775"/>
              </a:xfrm>
              <a:prstGeom prst="rect">
                <a:avLst/>
              </a:prstGeom>
              <a:noFill/>
            </p:spPr>
            <p:txBody>
              <a:bodyPr wrap="none" rtlCol="0">
                <a:spAutoFit/>
              </a:bodyPr>
              <a:lstStyle/>
              <a:p>
                <a:r>
                  <a:rPr lang="en-US" altLang="zh-CN" sz="3200" dirty="0">
                    <a:solidFill>
                      <a:schemeClr val="bg1"/>
                    </a:solidFill>
                    <a:latin typeface="思源宋体 CN Heavy" panose="02020900000000000000" pitchFamily="18" charset="-122"/>
                    <a:ea typeface="思源宋体 CN Heavy" panose="02020900000000000000" pitchFamily="18" charset="-122"/>
                  </a:rPr>
                  <a:t>03</a:t>
                </a:r>
                <a:endParaRPr lang="zh-CN" altLang="en-US" sz="3200" dirty="0">
                  <a:solidFill>
                    <a:schemeClr val="bg1"/>
                  </a:solidFill>
                  <a:latin typeface="思源宋体 CN Heavy" panose="02020900000000000000" pitchFamily="18" charset="-122"/>
                  <a:ea typeface="思源宋体 CN Heavy" panose="02020900000000000000" pitchFamily="18" charset="-122"/>
                </a:endParaRPr>
              </a:p>
            </p:txBody>
          </p:sp>
        </p:grpSp>
      </p:grpSp>
      <p:sp>
        <p:nvSpPr>
          <p:cNvPr id="4" name="文本框 3"/>
          <p:cNvSpPr txBox="1"/>
          <p:nvPr/>
        </p:nvSpPr>
        <p:spPr>
          <a:xfrm>
            <a:off x="1333326" y="1164285"/>
            <a:ext cx="9575165" cy="253640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zh-CN" b="1" dirty="0">
                <a:latin typeface="微软雅黑" panose="020B0503020204020204" pitchFamily="34" charset="-122"/>
                <a:ea typeface="微软雅黑" panose="020B0503020204020204" pitchFamily="34" charset="-122"/>
                <a:cs typeface="Times New Roman" panose="02020603050405020304" pitchFamily="18" charset="0"/>
              </a:rPr>
              <a:t>波束赋形</a:t>
            </a:r>
            <a:endParaRPr lang="en-US" altLang="zh-CN" b="1" dirty="0">
              <a:latin typeface="微软雅黑" panose="020B0503020204020204" pitchFamily="34" charset="-122"/>
              <a:ea typeface="微软雅黑" panose="020B0503020204020204" pitchFamily="34" charset="-122"/>
              <a:cs typeface="Times New Roman" panose="02020603050405020304" pitchFamily="18" charset="0"/>
            </a:endParaRPr>
          </a:p>
          <a:p>
            <a:pPr>
              <a:lnSpc>
                <a:spcPct val="150000"/>
              </a:lnSpc>
            </a:pPr>
            <a:r>
              <a:rPr lang="zh-CN" altLang="zh-CN" dirty="0">
                <a:latin typeface="微软雅黑" panose="020B0503020204020204" pitchFamily="34" charset="-122"/>
                <a:ea typeface="微软雅黑" panose="020B0503020204020204" pitchFamily="34" charset="-122"/>
                <a:cs typeface="Times New Roman" panose="02020603050405020304" pitchFamily="18" charset="0"/>
              </a:rPr>
              <a:t>利用较小间距的天线阵元之间的相关性（天线间距为</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0.5-0.65 λ </a:t>
            </a:r>
            <a:r>
              <a:rPr lang="zh-CN" altLang="zh-CN" dirty="0">
                <a:latin typeface="微软雅黑" panose="020B0503020204020204" pitchFamily="34" charset="-122"/>
                <a:ea typeface="微软雅黑" panose="020B0503020204020204" pitchFamily="34" charset="-122"/>
                <a:cs typeface="Times New Roman" panose="02020603050405020304" pitchFamily="18" charset="0"/>
              </a:rPr>
              <a:t>），通过阵元发射的波之间形成干涉，集中能量于某个（或某些）特定方向上，形成波束，从而实现更大的覆盖和干扰抑制效果。</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即利用</a:t>
            </a:r>
            <a:r>
              <a:rPr lang="zh-CN" altLang="zh-CN" dirty="0">
                <a:latin typeface="微软雅黑" panose="020B0503020204020204" pitchFamily="34" charset="-122"/>
                <a:ea typeface="微软雅黑" panose="020B0503020204020204" pitchFamily="34" charset="-122"/>
                <a:cs typeface="Times New Roman" panose="02020603050405020304" pitchFamily="18" charset="0"/>
              </a:rPr>
              <a:t>波的干涉原理，通过调整天线的角度和发射时间等参数，使得四通八达的信号变成精准指向</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型</a:t>
            </a:r>
            <a:r>
              <a:rPr lang="zh-CN" altLang="zh-CN" dirty="0">
                <a:latin typeface="微软雅黑" panose="020B0503020204020204" pitchFamily="34" charset="-122"/>
                <a:ea typeface="微软雅黑" panose="020B0503020204020204" pitchFamily="34" charset="-122"/>
                <a:cs typeface="Times New Roman" panose="02020603050405020304" pitchFamily="18" charset="0"/>
              </a:rPr>
              <a:t>，以此极大提高能量效率</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a:t>
            </a:r>
            <a:endParaRPr lang="zh-CN" altLang="zh-CN" dirty="0">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lnSpc>
                <a:spcPct val="150000"/>
              </a:lnSpc>
              <a:buFont typeface="Arial" panose="020B0604020202020204" pitchFamily="34" charset="0"/>
              <a:buChar char="•"/>
            </a:pPr>
            <a:endParaRPr lang="zh-CN" altLang="en-US" b="1" dirty="0">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11" name="图片 10">
            <a:extLst>
              <a:ext uri="{FF2B5EF4-FFF2-40B4-BE49-F238E27FC236}">
                <a16:creationId xmlns:a16="http://schemas.microsoft.com/office/drawing/2014/main" id="{A811D4A6-2D8A-61CA-B7FE-55F9BC346A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0420" y="3539837"/>
            <a:ext cx="3001740" cy="2198457"/>
          </a:xfrm>
          <a:prstGeom prst="rect">
            <a:avLst/>
          </a:prstGeom>
        </p:spPr>
      </p:pic>
      <p:pic>
        <p:nvPicPr>
          <p:cNvPr id="5" name="图片 4">
            <a:extLst>
              <a:ext uri="{FF2B5EF4-FFF2-40B4-BE49-F238E27FC236}">
                <a16:creationId xmlns:a16="http://schemas.microsoft.com/office/drawing/2014/main" id="{76356FCD-F967-BBDC-EB26-138C2B8595F3}"/>
              </a:ext>
            </a:extLst>
          </p:cNvPr>
          <p:cNvPicPr>
            <a:picLocks noChangeAspect="1"/>
          </p:cNvPicPr>
          <p:nvPr/>
        </p:nvPicPr>
        <p:blipFill>
          <a:blip r:embed="rId4"/>
          <a:stretch>
            <a:fillRect/>
          </a:stretch>
        </p:blipFill>
        <p:spPr>
          <a:xfrm>
            <a:off x="6638642" y="4228997"/>
            <a:ext cx="4269849" cy="1509297"/>
          </a:xfrm>
          <a:prstGeom prst="rect">
            <a:avLst/>
          </a:prstGeom>
        </p:spPr>
      </p:pic>
    </p:spTree>
    <p:extLst>
      <p:ext uri="{BB962C8B-B14F-4D97-AF65-F5344CB8AC3E}">
        <p14:creationId xmlns:p14="http://schemas.microsoft.com/office/powerpoint/2010/main" val="310266820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nvGrpSpPr>
        <p:grpSpPr>
          <a:xfrm>
            <a:off x="539206" y="374391"/>
            <a:ext cx="3607828" cy="763207"/>
            <a:chOff x="539206" y="374391"/>
            <a:chExt cx="3607828" cy="763207"/>
          </a:xfrm>
        </p:grpSpPr>
        <p:sp>
          <p:nvSpPr>
            <p:cNvPr id="19" name="文本框 7"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txBox="1">
              <a:spLocks noChangeArrowheads="1"/>
            </p:cNvSpPr>
            <p:nvPr/>
          </p:nvSpPr>
          <p:spPr bwMode="auto">
            <a:xfrm>
              <a:off x="1385444" y="515142"/>
              <a:ext cx="276159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514350">
                <a:defRPr sz="1300">
                  <a:solidFill>
                    <a:schemeClr val="tx1"/>
                  </a:solidFill>
                  <a:latin typeface="Calibri" panose="020F0502020204030204" pitchFamily="34" charset="0"/>
                  <a:ea typeface="宋体" panose="02010600030101010101" pitchFamily="2" charset="-122"/>
                </a:defRPr>
              </a:lvl1pPr>
              <a:lvl2pPr marL="742950" indent="-285750" defTabSz="514350">
                <a:defRPr sz="1300">
                  <a:solidFill>
                    <a:schemeClr val="tx1"/>
                  </a:solidFill>
                  <a:latin typeface="Calibri" panose="020F0502020204030204" pitchFamily="34" charset="0"/>
                  <a:ea typeface="宋体" panose="02010600030101010101" pitchFamily="2" charset="-122"/>
                </a:defRPr>
              </a:lvl2pPr>
              <a:lvl3pPr marL="1143000" indent="-228600" defTabSz="514350">
                <a:defRPr sz="1300">
                  <a:solidFill>
                    <a:schemeClr val="tx1"/>
                  </a:solidFill>
                  <a:latin typeface="Calibri" panose="020F0502020204030204" pitchFamily="34" charset="0"/>
                  <a:ea typeface="宋体" panose="02010600030101010101" pitchFamily="2" charset="-122"/>
                </a:defRPr>
              </a:lvl3pPr>
              <a:lvl4pPr marL="1600200" indent="-228600" defTabSz="514350">
                <a:defRPr sz="1300">
                  <a:solidFill>
                    <a:schemeClr val="tx1"/>
                  </a:solidFill>
                  <a:latin typeface="Calibri" panose="020F0502020204030204" pitchFamily="34" charset="0"/>
                  <a:ea typeface="宋体" panose="02010600030101010101" pitchFamily="2" charset="-122"/>
                </a:defRPr>
              </a:lvl4pPr>
              <a:lvl5pPr marL="2057400" indent="-228600" defTabSz="514350">
                <a:defRPr sz="1300">
                  <a:solidFill>
                    <a:schemeClr val="tx1"/>
                  </a:solidFill>
                  <a:latin typeface="Calibri" panose="020F0502020204030204" pitchFamily="34" charset="0"/>
                  <a:ea typeface="宋体" panose="02010600030101010101" pitchFamily="2" charset="-122"/>
                </a:defRPr>
              </a:lvl5pPr>
              <a:lvl6pPr marL="25146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en-US" altLang="zh-CN" sz="2800" dirty="0">
                  <a:solidFill>
                    <a:schemeClr val="tx1">
                      <a:lumMod val="95000"/>
                      <a:lumOff val="5000"/>
                    </a:schemeClr>
                  </a:solidFill>
                  <a:latin typeface="微软雅黑" panose="020B0503020204020204" pitchFamily="34" charset="-122"/>
                  <a:ea typeface="微软雅黑" panose="020B0503020204020204" pitchFamily="34" charset="-122"/>
                  <a:cs typeface="+mn-ea"/>
                  <a:sym typeface="+mn-lt"/>
                </a:rPr>
                <a:t>Massive MIMO</a:t>
              </a:r>
              <a:endParaRPr lang="zh-CN" altLang="en-US" sz="2800" dirty="0">
                <a:solidFill>
                  <a:schemeClr val="tx1">
                    <a:lumMod val="95000"/>
                    <a:lumOff val="5000"/>
                  </a:schemeClr>
                </a:solidFill>
                <a:latin typeface="微软雅黑" panose="020B0503020204020204" pitchFamily="34" charset="-122"/>
                <a:ea typeface="微软雅黑" panose="020B0503020204020204" pitchFamily="34" charset="-122"/>
                <a:cs typeface="+mn-ea"/>
                <a:sym typeface="+mn-lt"/>
              </a:endParaRPr>
            </a:p>
          </p:txBody>
        </p:sp>
        <p:grpSp>
          <p:nvGrpSpPr>
            <p:cNvPr id="20" name="组合 19"/>
            <p:cNvGrpSpPr/>
            <p:nvPr/>
          </p:nvGrpSpPr>
          <p:grpSpPr>
            <a:xfrm>
              <a:off x="539206" y="374391"/>
              <a:ext cx="794120" cy="763207"/>
              <a:chOff x="2073550" y="2387329"/>
              <a:chExt cx="794120" cy="763207"/>
            </a:xfrm>
          </p:grpSpPr>
          <p:grpSp>
            <p:nvGrpSpPr>
              <p:cNvPr id="21" name="组合 20"/>
              <p:cNvGrpSpPr/>
              <p:nvPr/>
            </p:nvGrpSpPr>
            <p:grpSpPr>
              <a:xfrm>
                <a:off x="2073550" y="2387329"/>
                <a:ext cx="794120" cy="763207"/>
                <a:chOff x="2073550" y="2387329"/>
                <a:chExt cx="794120" cy="763207"/>
              </a:xfrm>
            </p:grpSpPr>
            <p:sp>
              <p:nvSpPr>
                <p:cNvPr id="23" name="椭圆 22"/>
                <p:cNvSpPr/>
                <p:nvPr/>
              </p:nvSpPr>
              <p:spPr>
                <a:xfrm>
                  <a:off x="2073550" y="2387329"/>
                  <a:ext cx="750935" cy="750935"/>
                </a:xfrm>
                <a:prstGeom prst="ellipse">
                  <a:avLst/>
                </a:prstGeom>
                <a:solidFill>
                  <a:srgbClr val="5268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2563048" y="2845914"/>
                  <a:ext cx="304622" cy="304622"/>
                </a:xfrm>
                <a:prstGeom prst="ellipse">
                  <a:avLst/>
                </a:prstGeom>
                <a:solidFill>
                  <a:srgbClr val="5268A5">
                    <a:alpha val="3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2" name="文本框 21"/>
              <p:cNvSpPr txBox="1"/>
              <p:nvPr/>
            </p:nvSpPr>
            <p:spPr>
              <a:xfrm>
                <a:off x="2130802" y="2479933"/>
                <a:ext cx="665567" cy="584775"/>
              </a:xfrm>
              <a:prstGeom prst="rect">
                <a:avLst/>
              </a:prstGeom>
              <a:noFill/>
            </p:spPr>
            <p:txBody>
              <a:bodyPr wrap="none" rtlCol="0">
                <a:spAutoFit/>
              </a:bodyPr>
              <a:lstStyle/>
              <a:p>
                <a:r>
                  <a:rPr lang="en-US" altLang="zh-CN" sz="3200" dirty="0">
                    <a:solidFill>
                      <a:schemeClr val="bg1"/>
                    </a:solidFill>
                    <a:latin typeface="思源宋体 CN Heavy" panose="02020900000000000000" pitchFamily="18" charset="-122"/>
                    <a:ea typeface="思源宋体 CN Heavy" panose="02020900000000000000" pitchFamily="18" charset="-122"/>
                  </a:rPr>
                  <a:t>03</a:t>
                </a:r>
                <a:endParaRPr lang="zh-CN" altLang="en-US" sz="3200" dirty="0">
                  <a:solidFill>
                    <a:schemeClr val="bg1"/>
                  </a:solidFill>
                  <a:latin typeface="思源宋体 CN Heavy" panose="02020900000000000000" pitchFamily="18" charset="-122"/>
                  <a:ea typeface="思源宋体 CN Heavy" panose="02020900000000000000" pitchFamily="18" charset="-122"/>
                </a:endParaRPr>
              </a:p>
            </p:txBody>
          </p:sp>
        </p:grpSp>
      </p:grpSp>
      <p:sp>
        <p:nvSpPr>
          <p:cNvPr id="4" name="文本框 3"/>
          <p:cNvSpPr txBox="1"/>
          <p:nvPr/>
        </p:nvSpPr>
        <p:spPr>
          <a:xfrm>
            <a:off x="1333326" y="1164285"/>
            <a:ext cx="9575165" cy="45845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zh-CN" b="1" i="0" dirty="0">
                <a:solidFill>
                  <a:srgbClr val="333333"/>
                </a:solidFill>
                <a:effectLst/>
                <a:latin typeface="arial" panose="020B0604020202020204" pitchFamily="34" charset="0"/>
              </a:rPr>
              <a:t>Massive MIMO</a:t>
            </a:r>
            <a:r>
              <a:rPr lang="zh-CN" altLang="en-US" b="1" i="0" dirty="0">
                <a:solidFill>
                  <a:srgbClr val="333333"/>
                </a:solidFill>
                <a:effectLst/>
                <a:latin typeface="arial" panose="020B0604020202020204" pitchFamily="34" charset="0"/>
              </a:rPr>
              <a:t>与传统</a:t>
            </a:r>
            <a:r>
              <a:rPr lang="en-US" altLang="zh-CN" b="1" i="0" dirty="0">
                <a:solidFill>
                  <a:srgbClr val="333333"/>
                </a:solidFill>
                <a:effectLst/>
                <a:latin typeface="arial" panose="020B0604020202020204" pitchFamily="34" charset="0"/>
              </a:rPr>
              <a:t>MIMO</a:t>
            </a:r>
            <a:r>
              <a:rPr lang="zh-CN" altLang="en-US" b="1" i="0" dirty="0">
                <a:solidFill>
                  <a:srgbClr val="333333"/>
                </a:solidFill>
                <a:effectLst/>
                <a:latin typeface="arial" panose="020B0604020202020204" pitchFamily="34" charset="0"/>
              </a:rPr>
              <a:t>性能比较</a:t>
            </a:r>
            <a:endParaRPr lang="zh-CN" altLang="en-US" b="1" dirty="0">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3" name="图片 2">
            <a:extLst>
              <a:ext uri="{FF2B5EF4-FFF2-40B4-BE49-F238E27FC236}">
                <a16:creationId xmlns:a16="http://schemas.microsoft.com/office/drawing/2014/main" id="{FDF941E9-B10C-0AE0-17DF-4D8B66BB1B12}"/>
              </a:ext>
            </a:extLst>
          </p:cNvPr>
          <p:cNvPicPr>
            <a:picLocks noChangeAspect="1"/>
          </p:cNvPicPr>
          <p:nvPr/>
        </p:nvPicPr>
        <p:blipFill>
          <a:blip r:embed="rId3"/>
          <a:stretch>
            <a:fillRect/>
          </a:stretch>
        </p:blipFill>
        <p:spPr>
          <a:xfrm>
            <a:off x="1913088" y="1748667"/>
            <a:ext cx="6417941" cy="3164544"/>
          </a:xfrm>
          <a:prstGeom prst="rect">
            <a:avLst/>
          </a:prstGeom>
        </p:spPr>
      </p:pic>
      <p:sp>
        <p:nvSpPr>
          <p:cNvPr id="14" name="文本框 13">
            <a:extLst>
              <a:ext uri="{FF2B5EF4-FFF2-40B4-BE49-F238E27FC236}">
                <a16:creationId xmlns:a16="http://schemas.microsoft.com/office/drawing/2014/main" id="{0BBF47B6-792F-D072-F97A-CF3237C60A34}"/>
              </a:ext>
            </a:extLst>
          </p:cNvPr>
          <p:cNvSpPr txBox="1"/>
          <p:nvPr/>
        </p:nvSpPr>
        <p:spPr>
          <a:xfrm>
            <a:off x="1333325" y="5039134"/>
            <a:ext cx="9575165" cy="170540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b="1" dirty="0">
                <a:solidFill>
                  <a:srgbClr val="333333"/>
                </a:solidFill>
                <a:latin typeface="arial" panose="020B0604020202020204" pitchFamily="34" charset="0"/>
              </a:rPr>
              <a:t>导频污染是大规模</a:t>
            </a:r>
            <a:r>
              <a:rPr lang="en-US" altLang="zh-CN" b="1" dirty="0">
                <a:solidFill>
                  <a:srgbClr val="333333"/>
                </a:solidFill>
                <a:latin typeface="arial" panose="020B0604020202020204" pitchFamily="34" charset="0"/>
              </a:rPr>
              <a:t>MIMO</a:t>
            </a:r>
            <a:r>
              <a:rPr lang="zh-CN" altLang="en-US" b="1" dirty="0">
                <a:solidFill>
                  <a:srgbClr val="333333"/>
                </a:solidFill>
                <a:latin typeface="arial" panose="020B0604020202020204" pitchFamily="34" charset="0"/>
              </a:rPr>
              <a:t>技术的关键性限制因素，随着基站天线数量的增加，相邻小区的用户在上行道估计中使用同一组（或非正交的）训练序列，导致基站端信道估计结果并非本地用户和基站间的信道，而是被其他小区用户发送的训练序列所污染的估计。</a:t>
            </a:r>
          </a:p>
          <a:p>
            <a:pPr marL="285750" indent="-285750">
              <a:lnSpc>
                <a:spcPct val="150000"/>
              </a:lnSpc>
              <a:buFont typeface="Arial" panose="020B0604020202020204" pitchFamily="34" charset="0"/>
              <a:buChar char="•"/>
            </a:pPr>
            <a:endParaRPr lang="zh-CN" altLang="en-US" b="1" dirty="0">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102423440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nvGrpSpPr>
        <p:grpSpPr>
          <a:xfrm>
            <a:off x="539206" y="374391"/>
            <a:ext cx="3607828" cy="763207"/>
            <a:chOff x="539206" y="374391"/>
            <a:chExt cx="3607828" cy="763207"/>
          </a:xfrm>
        </p:grpSpPr>
        <p:sp>
          <p:nvSpPr>
            <p:cNvPr id="19" name="文本框 7"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txBox="1">
              <a:spLocks noChangeArrowheads="1"/>
            </p:cNvSpPr>
            <p:nvPr/>
          </p:nvSpPr>
          <p:spPr bwMode="auto">
            <a:xfrm>
              <a:off x="1385444" y="515142"/>
              <a:ext cx="276159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514350">
                <a:defRPr sz="1300">
                  <a:solidFill>
                    <a:schemeClr val="tx1"/>
                  </a:solidFill>
                  <a:latin typeface="Calibri" panose="020F0502020204030204" pitchFamily="34" charset="0"/>
                  <a:ea typeface="宋体" panose="02010600030101010101" pitchFamily="2" charset="-122"/>
                </a:defRPr>
              </a:lvl1pPr>
              <a:lvl2pPr marL="742950" indent="-285750" defTabSz="514350">
                <a:defRPr sz="1300">
                  <a:solidFill>
                    <a:schemeClr val="tx1"/>
                  </a:solidFill>
                  <a:latin typeface="Calibri" panose="020F0502020204030204" pitchFamily="34" charset="0"/>
                  <a:ea typeface="宋体" panose="02010600030101010101" pitchFamily="2" charset="-122"/>
                </a:defRPr>
              </a:lvl2pPr>
              <a:lvl3pPr marL="1143000" indent="-228600" defTabSz="514350">
                <a:defRPr sz="1300">
                  <a:solidFill>
                    <a:schemeClr val="tx1"/>
                  </a:solidFill>
                  <a:latin typeface="Calibri" panose="020F0502020204030204" pitchFamily="34" charset="0"/>
                  <a:ea typeface="宋体" panose="02010600030101010101" pitchFamily="2" charset="-122"/>
                </a:defRPr>
              </a:lvl3pPr>
              <a:lvl4pPr marL="1600200" indent="-228600" defTabSz="514350">
                <a:defRPr sz="1300">
                  <a:solidFill>
                    <a:schemeClr val="tx1"/>
                  </a:solidFill>
                  <a:latin typeface="Calibri" panose="020F0502020204030204" pitchFamily="34" charset="0"/>
                  <a:ea typeface="宋体" panose="02010600030101010101" pitchFamily="2" charset="-122"/>
                </a:defRPr>
              </a:lvl4pPr>
              <a:lvl5pPr marL="2057400" indent="-228600" defTabSz="514350">
                <a:defRPr sz="1300">
                  <a:solidFill>
                    <a:schemeClr val="tx1"/>
                  </a:solidFill>
                  <a:latin typeface="Calibri" panose="020F0502020204030204" pitchFamily="34" charset="0"/>
                  <a:ea typeface="宋体" panose="02010600030101010101" pitchFamily="2" charset="-122"/>
                </a:defRPr>
              </a:lvl5pPr>
              <a:lvl6pPr marL="25146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en-US" altLang="zh-CN" sz="2800" dirty="0">
                  <a:solidFill>
                    <a:schemeClr val="tx1">
                      <a:lumMod val="95000"/>
                      <a:lumOff val="5000"/>
                    </a:schemeClr>
                  </a:solidFill>
                  <a:latin typeface="微软雅黑" panose="020B0503020204020204" pitchFamily="34" charset="-122"/>
                  <a:ea typeface="微软雅黑" panose="020B0503020204020204" pitchFamily="34" charset="-122"/>
                  <a:cs typeface="+mn-ea"/>
                  <a:sym typeface="+mn-lt"/>
                </a:rPr>
                <a:t>Massive MIMO</a:t>
              </a:r>
              <a:endParaRPr lang="zh-CN" altLang="en-US" sz="2800" dirty="0">
                <a:solidFill>
                  <a:schemeClr val="tx1">
                    <a:lumMod val="95000"/>
                    <a:lumOff val="5000"/>
                  </a:schemeClr>
                </a:solidFill>
                <a:latin typeface="微软雅黑" panose="020B0503020204020204" pitchFamily="34" charset="-122"/>
                <a:ea typeface="微软雅黑" panose="020B0503020204020204" pitchFamily="34" charset="-122"/>
                <a:cs typeface="+mn-ea"/>
                <a:sym typeface="+mn-lt"/>
              </a:endParaRPr>
            </a:p>
          </p:txBody>
        </p:sp>
        <p:grpSp>
          <p:nvGrpSpPr>
            <p:cNvPr id="20" name="组合 19"/>
            <p:cNvGrpSpPr/>
            <p:nvPr/>
          </p:nvGrpSpPr>
          <p:grpSpPr>
            <a:xfrm>
              <a:off x="539206" y="374391"/>
              <a:ext cx="794120" cy="763207"/>
              <a:chOff x="2073550" y="2387329"/>
              <a:chExt cx="794120" cy="763207"/>
            </a:xfrm>
          </p:grpSpPr>
          <p:grpSp>
            <p:nvGrpSpPr>
              <p:cNvPr id="21" name="组合 20"/>
              <p:cNvGrpSpPr/>
              <p:nvPr/>
            </p:nvGrpSpPr>
            <p:grpSpPr>
              <a:xfrm>
                <a:off x="2073550" y="2387329"/>
                <a:ext cx="794120" cy="763207"/>
                <a:chOff x="2073550" y="2387329"/>
                <a:chExt cx="794120" cy="763207"/>
              </a:xfrm>
            </p:grpSpPr>
            <p:sp>
              <p:nvSpPr>
                <p:cNvPr id="23" name="椭圆 22"/>
                <p:cNvSpPr/>
                <p:nvPr/>
              </p:nvSpPr>
              <p:spPr>
                <a:xfrm>
                  <a:off x="2073550" y="2387329"/>
                  <a:ext cx="750935" cy="750935"/>
                </a:xfrm>
                <a:prstGeom prst="ellipse">
                  <a:avLst/>
                </a:prstGeom>
                <a:solidFill>
                  <a:srgbClr val="5268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2563048" y="2845914"/>
                  <a:ext cx="304622" cy="304622"/>
                </a:xfrm>
                <a:prstGeom prst="ellipse">
                  <a:avLst/>
                </a:prstGeom>
                <a:solidFill>
                  <a:srgbClr val="5268A5">
                    <a:alpha val="3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2" name="文本框 21"/>
              <p:cNvSpPr txBox="1"/>
              <p:nvPr/>
            </p:nvSpPr>
            <p:spPr>
              <a:xfrm>
                <a:off x="2130802" y="2479933"/>
                <a:ext cx="665567" cy="584775"/>
              </a:xfrm>
              <a:prstGeom prst="rect">
                <a:avLst/>
              </a:prstGeom>
              <a:noFill/>
            </p:spPr>
            <p:txBody>
              <a:bodyPr wrap="none" rtlCol="0">
                <a:spAutoFit/>
              </a:bodyPr>
              <a:lstStyle/>
              <a:p>
                <a:r>
                  <a:rPr lang="en-US" altLang="zh-CN" sz="3200" dirty="0">
                    <a:solidFill>
                      <a:schemeClr val="bg1"/>
                    </a:solidFill>
                    <a:latin typeface="思源宋体 CN Heavy" panose="02020900000000000000" pitchFamily="18" charset="-122"/>
                    <a:ea typeface="思源宋体 CN Heavy" panose="02020900000000000000" pitchFamily="18" charset="-122"/>
                  </a:rPr>
                  <a:t>03</a:t>
                </a:r>
                <a:endParaRPr lang="zh-CN" altLang="en-US" sz="3200" dirty="0">
                  <a:solidFill>
                    <a:schemeClr val="bg1"/>
                  </a:solidFill>
                  <a:latin typeface="思源宋体 CN Heavy" panose="02020900000000000000" pitchFamily="18" charset="-122"/>
                  <a:ea typeface="思源宋体 CN Heavy" panose="02020900000000000000" pitchFamily="18" charset="-122"/>
                </a:endParaRPr>
              </a:p>
            </p:txBody>
          </p:sp>
        </p:grpSp>
      </p:grpSp>
      <p:sp>
        <p:nvSpPr>
          <p:cNvPr id="4" name="文本框 3"/>
          <p:cNvSpPr txBox="1"/>
          <p:nvPr/>
        </p:nvSpPr>
        <p:spPr>
          <a:xfrm>
            <a:off x="1333326" y="1164285"/>
            <a:ext cx="9575165" cy="572188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zh-CN" b="1" dirty="0">
                <a:latin typeface="微软雅黑" panose="020B0503020204020204" pitchFamily="34" charset="-122"/>
                <a:ea typeface="微软雅黑" panose="020B0503020204020204" pitchFamily="34" charset="-122"/>
                <a:cs typeface="Times New Roman" panose="02020603050405020304" pitchFamily="18" charset="0"/>
              </a:rPr>
              <a:t>Massive MIMO</a:t>
            </a:r>
            <a:r>
              <a:rPr lang="zh-CN" altLang="en-US" b="1" dirty="0">
                <a:latin typeface="微软雅黑" panose="020B0503020204020204" pitchFamily="34" charset="-122"/>
                <a:ea typeface="微软雅黑" panose="020B0503020204020204" pitchFamily="34" charset="-122"/>
                <a:cs typeface="Times New Roman" panose="02020603050405020304" pitchFamily="18" charset="0"/>
              </a:rPr>
              <a:t>潜在应用场景</a:t>
            </a:r>
            <a:endParaRPr lang="en-US" altLang="zh-CN" b="1" dirty="0">
              <a:latin typeface="微软雅黑" panose="020B0503020204020204" pitchFamily="34" charset="-122"/>
              <a:ea typeface="微软雅黑" panose="020B0503020204020204" pitchFamily="34" charset="-122"/>
              <a:cs typeface="Times New Roman" panose="02020603050405020304" pitchFamily="18" charset="0"/>
            </a:endParaRPr>
          </a:p>
          <a:p>
            <a:pPr>
              <a:lnSpc>
                <a:spcPct val="150000"/>
              </a:lnSpc>
            </a:pPr>
            <a:r>
              <a:rPr lang="zh-CN" altLang="en-US" b="0" i="0" dirty="0">
                <a:solidFill>
                  <a:srgbClr val="333333"/>
                </a:solidFill>
                <a:effectLst/>
                <a:latin typeface="微软雅黑" panose="020B0503020204020204" pitchFamily="34" charset="-122"/>
                <a:ea typeface="微软雅黑" panose="020B0503020204020204" pitchFamily="34" charset="-122"/>
              </a:rPr>
              <a:t>宏覆盖、高层建筑</a:t>
            </a:r>
            <a:r>
              <a:rPr lang="zh-CN" altLang="en-US" dirty="0">
                <a:solidFill>
                  <a:srgbClr val="333333"/>
                </a:solidFill>
                <a:latin typeface="微软雅黑" panose="020B0503020204020204" pitchFamily="34" charset="-122"/>
                <a:ea typeface="微软雅黑" panose="020B0503020204020204" pitchFamily="34" charset="-122"/>
              </a:rPr>
              <a:t>可、异构网络、室内外热点以及无线回传链路等。此外，以</a:t>
            </a:r>
            <a:r>
              <a:rPr lang="zh-CN" altLang="en-US" b="1" dirty="0">
                <a:solidFill>
                  <a:srgbClr val="333333"/>
                </a:solidFill>
                <a:latin typeface="微软雅黑" panose="020B0503020204020204" pitchFamily="34" charset="-122"/>
                <a:ea typeface="微软雅黑" panose="020B0503020204020204" pitchFamily="34" charset="-122"/>
              </a:rPr>
              <a:t>分布式天线的形式构建大规模天线系统</a:t>
            </a:r>
            <a:r>
              <a:rPr lang="zh-CN" altLang="en-US" dirty="0">
                <a:solidFill>
                  <a:srgbClr val="333333"/>
                </a:solidFill>
                <a:latin typeface="微软雅黑" panose="020B0503020204020204" pitchFamily="34" charset="-122"/>
                <a:ea typeface="微软雅黑" panose="020B0503020204020204" pitchFamily="34" charset="-122"/>
              </a:rPr>
              <a:t>也可能成为该技术的应用场景之一。在需要广域覆盖的场景，大规模天线技术可以利用现有频段，在热点覆盖或回传链路等场景，则以</a:t>
            </a:r>
            <a:r>
              <a:rPr lang="zh-CN" altLang="en-US" b="0" i="0" dirty="0">
                <a:solidFill>
                  <a:srgbClr val="333333"/>
                </a:solidFill>
                <a:effectLst/>
                <a:latin typeface="微软雅黑" panose="020B0503020204020204" pitchFamily="34" charset="-122"/>
                <a:ea typeface="微软雅黑" panose="020B0503020204020204" pitchFamily="34" charset="-122"/>
              </a:rPr>
              <a:t>考虑使用更高频段。</a:t>
            </a:r>
            <a:endParaRPr lang="en-US" altLang="zh-CN" b="0" i="0" dirty="0">
              <a:solidFill>
                <a:srgbClr val="333333"/>
              </a:solidFill>
              <a:effectLst/>
              <a:latin typeface="微软雅黑" panose="020B0503020204020204" pitchFamily="34" charset="-122"/>
              <a:ea typeface="微软雅黑" panose="020B0503020204020204" pitchFamily="34" charset="-122"/>
            </a:endParaRPr>
          </a:p>
          <a:p>
            <a:pPr>
              <a:lnSpc>
                <a:spcPct val="150000"/>
              </a:lnSpc>
            </a:pPr>
            <a:endParaRPr lang="zh-CN" altLang="zh-CN" dirty="0">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lnSpc>
                <a:spcPct val="150000"/>
              </a:lnSpc>
              <a:buFont typeface="Arial" panose="020B0604020202020204" pitchFamily="34" charset="0"/>
              <a:buChar char="•"/>
            </a:pPr>
            <a:r>
              <a:rPr lang="zh-CN" altLang="en-US" b="1" dirty="0">
                <a:latin typeface="微软雅黑" panose="020B0503020204020204" pitchFamily="34" charset="-122"/>
                <a:ea typeface="微软雅黑" panose="020B0503020204020204" pitchFamily="34" charset="-122"/>
                <a:cs typeface="Times New Roman" panose="02020603050405020304" pitchFamily="18" charset="0"/>
              </a:rPr>
              <a:t>未来应用方向</a:t>
            </a:r>
            <a:endParaRPr lang="en-US" altLang="zh-CN" dirty="0">
              <a:solidFill>
                <a:srgbClr val="333333"/>
              </a:solidFill>
              <a:latin typeface="微软雅黑" panose="020B0503020204020204" pitchFamily="34" charset="-122"/>
              <a:ea typeface="微软雅黑" panose="020B0503020204020204" pitchFamily="34" charset="-122"/>
              <a:cs typeface="Times New Roman" panose="02020603050405020304" pitchFamily="18" charset="0"/>
            </a:endParaRPr>
          </a:p>
          <a:p>
            <a:pPr>
              <a:lnSpc>
                <a:spcPct val="150000"/>
              </a:lnSpc>
            </a:pPr>
            <a:r>
              <a:rPr lang="zh-CN" altLang="en-US" dirty="0">
                <a:solidFill>
                  <a:srgbClr val="333333"/>
                </a:solidFill>
                <a:latin typeface="微软雅黑" panose="020B0503020204020204" pitchFamily="34" charset="-122"/>
                <a:ea typeface="微软雅黑" panose="020B0503020204020204" pitchFamily="34" charset="-122"/>
              </a:rPr>
              <a:t>在高速车辆的场景，进一步降低时延和开销，以及降低波束失败事件的发生概率；</a:t>
            </a:r>
            <a:endParaRPr lang="en-US" altLang="zh-CN" dirty="0">
              <a:solidFill>
                <a:srgbClr val="333333"/>
              </a:solidFill>
              <a:latin typeface="微软雅黑" panose="020B0503020204020204" pitchFamily="34" charset="-122"/>
              <a:ea typeface="微软雅黑" panose="020B0503020204020204" pitchFamily="34" charset="-122"/>
            </a:endParaRPr>
          </a:p>
          <a:p>
            <a:pPr>
              <a:lnSpc>
                <a:spcPct val="150000"/>
              </a:lnSpc>
            </a:pPr>
            <a:r>
              <a:rPr lang="zh-CN" altLang="en-US" dirty="0">
                <a:solidFill>
                  <a:srgbClr val="333333"/>
                </a:solidFill>
                <a:latin typeface="微软雅黑" panose="020B0503020204020204" pitchFamily="34" charset="-122"/>
                <a:ea typeface="微软雅黑" panose="020B0503020204020204" pitchFamily="34" charset="-122"/>
              </a:rPr>
              <a:t>进一步增强上行导频</a:t>
            </a:r>
            <a:r>
              <a:rPr lang="en-US" altLang="zh-CN" dirty="0">
                <a:solidFill>
                  <a:srgbClr val="333333"/>
                </a:solidFill>
                <a:latin typeface="微软雅黑" panose="020B0503020204020204" pitchFamily="34" charset="-122"/>
                <a:ea typeface="微软雅黑" panose="020B0503020204020204" pitchFamily="34" charset="-122"/>
              </a:rPr>
              <a:t>SRS</a:t>
            </a:r>
            <a:r>
              <a:rPr lang="zh-CN" altLang="en-US" dirty="0">
                <a:solidFill>
                  <a:srgbClr val="333333"/>
                </a:solidFill>
                <a:latin typeface="微软雅黑" panose="020B0503020204020204" pitchFamily="34" charset="-122"/>
                <a:ea typeface="微软雅黑" panose="020B0503020204020204" pitchFamily="34" charset="-122"/>
              </a:rPr>
              <a:t>提升容量和覆盖；</a:t>
            </a:r>
          </a:p>
          <a:p>
            <a:pPr>
              <a:lnSpc>
                <a:spcPct val="150000"/>
              </a:lnSpc>
            </a:pPr>
            <a:r>
              <a:rPr lang="zh-CN" altLang="en-US" sz="1400" dirty="0">
                <a:solidFill>
                  <a:srgbClr val="333333"/>
                </a:solidFill>
                <a:latin typeface="微软雅黑" panose="020B0503020204020204" pitchFamily="34" charset="-122"/>
                <a:ea typeface="微软雅黑" panose="020B0503020204020204" pitchFamily="34" charset="-122"/>
              </a:rPr>
              <a:t>虽然研究了多个面板的上行波束选择的增强，提供了一些潜在用于提升上行覆盖的方案，但没有足够的时间来完成标准化工作；</a:t>
            </a:r>
          </a:p>
          <a:p>
            <a:pPr>
              <a:lnSpc>
                <a:spcPct val="150000"/>
              </a:lnSpc>
            </a:pPr>
            <a:r>
              <a:rPr lang="zh-CN" altLang="en-US" sz="1400" dirty="0">
                <a:solidFill>
                  <a:srgbClr val="333333"/>
                </a:solidFill>
                <a:latin typeface="微软雅黑" panose="020B0503020204020204" pitchFamily="34" charset="-122"/>
                <a:ea typeface="微软雅黑" panose="020B0503020204020204" pitchFamily="34" charset="-122"/>
              </a:rPr>
              <a:t>除了下行数据信道有多个发送点的好处以外，还可以包含上行密集部署在宏小区或者异构网络部署场景中小区间的多点发送；</a:t>
            </a:r>
          </a:p>
          <a:p>
            <a:pPr>
              <a:lnSpc>
                <a:spcPct val="150000"/>
              </a:lnSpc>
            </a:pPr>
            <a:r>
              <a:rPr lang="zh-CN" altLang="en-US" sz="1400" dirty="0">
                <a:solidFill>
                  <a:srgbClr val="333333"/>
                </a:solidFill>
                <a:latin typeface="微软雅黑" panose="020B0503020204020204" pitchFamily="34" charset="-122"/>
                <a:ea typeface="微软雅黑" panose="020B0503020204020204" pitchFamily="34" charset="-122"/>
              </a:rPr>
              <a:t>在</a:t>
            </a:r>
            <a:r>
              <a:rPr lang="en-US" altLang="zh-CN" sz="1400" dirty="0">
                <a:solidFill>
                  <a:srgbClr val="333333"/>
                </a:solidFill>
                <a:latin typeface="微软雅黑" panose="020B0503020204020204" pitchFamily="34" charset="-122"/>
                <a:ea typeface="微软雅黑" panose="020B0503020204020204" pitchFamily="34" charset="-122"/>
              </a:rPr>
              <a:t>Rel 16</a:t>
            </a:r>
            <a:r>
              <a:rPr lang="zh-CN" altLang="en-US" sz="1400" dirty="0">
                <a:solidFill>
                  <a:srgbClr val="333333"/>
                </a:solidFill>
                <a:latin typeface="微软雅黑" panose="020B0503020204020204" pitchFamily="34" charset="-122"/>
                <a:ea typeface="微软雅黑" panose="020B0503020204020204" pitchFamily="34" charset="-122"/>
              </a:rPr>
              <a:t>增强的</a:t>
            </a:r>
            <a:r>
              <a:rPr lang="en-US" altLang="zh-CN" sz="1400" dirty="0">
                <a:solidFill>
                  <a:srgbClr val="333333"/>
                </a:solidFill>
                <a:latin typeface="微软雅黑" panose="020B0503020204020204" pitchFamily="34" charset="-122"/>
                <a:ea typeface="微软雅黑" panose="020B0503020204020204" pitchFamily="34" charset="-122"/>
              </a:rPr>
              <a:t>Type II CSI</a:t>
            </a:r>
            <a:r>
              <a:rPr lang="zh-CN" altLang="en-US" sz="1400" dirty="0">
                <a:solidFill>
                  <a:srgbClr val="333333"/>
                </a:solidFill>
                <a:latin typeface="微软雅黑" panose="020B0503020204020204" pitchFamily="34" charset="-122"/>
                <a:ea typeface="微软雅黑" panose="020B0503020204020204" pitchFamily="34" charset="-122"/>
              </a:rPr>
              <a:t>的基础上，进一步增强低频</a:t>
            </a:r>
            <a:r>
              <a:rPr lang="en-US" altLang="zh-CN" sz="1400" dirty="0">
                <a:solidFill>
                  <a:srgbClr val="333333"/>
                </a:solidFill>
                <a:latin typeface="微软雅黑" panose="020B0503020204020204" pitchFamily="34" charset="-122"/>
                <a:ea typeface="微软雅黑" panose="020B0503020204020204" pitchFamily="34" charset="-122"/>
              </a:rPr>
              <a:t>FDD</a:t>
            </a:r>
            <a:r>
              <a:rPr lang="zh-CN" altLang="en-US" sz="1400" dirty="0">
                <a:solidFill>
                  <a:srgbClr val="333333"/>
                </a:solidFill>
                <a:latin typeface="微软雅黑" panose="020B0503020204020204" pitchFamily="34" charset="-122"/>
                <a:ea typeface="微软雅黑" panose="020B0503020204020204" pitchFamily="34" charset="-122"/>
              </a:rPr>
              <a:t>部署下的多发送点</a:t>
            </a:r>
            <a:r>
              <a:rPr lang="en-US" altLang="zh-CN" sz="1400" dirty="0">
                <a:solidFill>
                  <a:srgbClr val="333333"/>
                </a:solidFill>
                <a:latin typeface="微软雅黑" panose="020B0503020204020204" pitchFamily="34" charset="-122"/>
                <a:ea typeface="微软雅黑" panose="020B0503020204020204" pitchFamily="34" charset="-122"/>
              </a:rPr>
              <a:t>/</a:t>
            </a:r>
            <a:r>
              <a:rPr lang="zh-CN" altLang="en-US" sz="1400" dirty="0">
                <a:solidFill>
                  <a:srgbClr val="333333"/>
                </a:solidFill>
                <a:latin typeface="微软雅黑" panose="020B0503020204020204" pitchFamily="34" charset="-122"/>
                <a:ea typeface="微软雅黑" panose="020B0503020204020204" pitchFamily="34" charset="-122"/>
              </a:rPr>
              <a:t>多面板的</a:t>
            </a:r>
            <a:r>
              <a:rPr lang="en-US" altLang="zh-CN" sz="1400" dirty="0">
                <a:solidFill>
                  <a:srgbClr val="333333"/>
                </a:solidFill>
                <a:latin typeface="微软雅黑" panose="020B0503020204020204" pitchFamily="34" charset="-122"/>
                <a:ea typeface="微软雅黑" panose="020B0503020204020204" pitchFamily="34" charset="-122"/>
              </a:rPr>
              <a:t>CSI</a:t>
            </a:r>
            <a:r>
              <a:rPr lang="zh-CN" altLang="en-US" sz="1400" dirty="0">
                <a:solidFill>
                  <a:srgbClr val="333333"/>
                </a:solidFill>
                <a:latin typeface="微软雅黑" panose="020B0503020204020204" pitchFamily="34" charset="-122"/>
                <a:ea typeface="微软雅黑" panose="020B0503020204020204" pitchFamily="34" charset="-122"/>
              </a:rPr>
              <a:t>设计以及更 好地使用信道统计的角度和时延的部分互易性用于联合传输。</a:t>
            </a:r>
          </a:p>
          <a:p>
            <a:pPr marL="285750" indent="-285750">
              <a:lnSpc>
                <a:spcPct val="150000"/>
              </a:lnSpc>
              <a:buFont typeface="Arial" panose="020B0604020202020204" pitchFamily="34" charset="0"/>
              <a:buChar char="•"/>
            </a:pPr>
            <a:endParaRPr lang="zh-CN" altLang="en-US" b="1" dirty="0">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311642504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任意多边形: 形状 62"/>
          <p:cNvSpPr/>
          <p:nvPr/>
        </p:nvSpPr>
        <p:spPr>
          <a:xfrm>
            <a:off x="0" y="4043636"/>
            <a:ext cx="12192000" cy="2814364"/>
          </a:xfrm>
          <a:custGeom>
            <a:avLst/>
            <a:gdLst>
              <a:gd name="connsiteX0" fmla="*/ 6096000 w 12192000"/>
              <a:gd name="connsiteY0" fmla="*/ 0 h 2814364"/>
              <a:gd name="connsiteX1" fmla="*/ 12009374 w 12192000"/>
              <a:gd name="connsiteY1" fmla="*/ 1340086 h 2814364"/>
              <a:gd name="connsiteX2" fmla="*/ 12192000 w 12192000"/>
              <a:gd name="connsiteY2" fmla="*/ 1439950 h 2814364"/>
              <a:gd name="connsiteX3" fmla="*/ 12192000 w 12192000"/>
              <a:gd name="connsiteY3" fmla="*/ 2814364 h 2814364"/>
              <a:gd name="connsiteX4" fmla="*/ 0 w 12192000"/>
              <a:gd name="connsiteY4" fmla="*/ 2814364 h 2814364"/>
              <a:gd name="connsiteX5" fmla="*/ 0 w 12192000"/>
              <a:gd name="connsiteY5" fmla="*/ 1439950 h 2814364"/>
              <a:gd name="connsiteX6" fmla="*/ 182626 w 12192000"/>
              <a:gd name="connsiteY6" fmla="*/ 1340086 h 2814364"/>
              <a:gd name="connsiteX7" fmla="*/ 6096000 w 12192000"/>
              <a:gd name="connsiteY7" fmla="*/ 0 h 28143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2814364">
                <a:moveTo>
                  <a:pt x="6096000" y="0"/>
                </a:moveTo>
                <a:cubicBezTo>
                  <a:pt x="8342239" y="0"/>
                  <a:pt x="10402408" y="502907"/>
                  <a:pt x="12009374" y="1340086"/>
                </a:cubicBezTo>
                <a:lnTo>
                  <a:pt x="12192000" y="1439950"/>
                </a:lnTo>
                <a:lnTo>
                  <a:pt x="12192000" y="2814364"/>
                </a:lnTo>
                <a:lnTo>
                  <a:pt x="0" y="2814364"/>
                </a:lnTo>
                <a:lnTo>
                  <a:pt x="0" y="1439950"/>
                </a:lnTo>
                <a:lnTo>
                  <a:pt x="182626" y="1340086"/>
                </a:lnTo>
                <a:cubicBezTo>
                  <a:pt x="1789593" y="502907"/>
                  <a:pt x="3849761" y="0"/>
                  <a:pt x="6096000" y="0"/>
                </a:cubicBezTo>
                <a:close/>
              </a:path>
            </a:pathLst>
          </a:custGeom>
          <a:solidFill>
            <a:srgbClr val="5268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1028700" y="800100"/>
            <a:ext cx="10134600" cy="5257800"/>
          </a:xfrm>
          <a:prstGeom prst="rect">
            <a:avLst/>
          </a:prstGeom>
          <a:solidFill>
            <a:schemeClr val="bg1"/>
          </a:solidFill>
          <a:ln w="25400" cap="flat" cmpd="sng" algn="ctr">
            <a:solidFill>
              <a:srgbClr val="5268A5"/>
            </a:solidFill>
            <a:prstDash val="solid"/>
            <a:miter lim="800000"/>
          </a:ln>
          <a:effectLst>
            <a:outerShdw blurRad="127000" algn="tl"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64" name="任意多边形: 形状 63"/>
          <p:cNvSpPr/>
          <p:nvPr/>
        </p:nvSpPr>
        <p:spPr>
          <a:xfrm>
            <a:off x="0" y="4043636"/>
            <a:ext cx="12192000" cy="2814364"/>
          </a:xfrm>
          <a:custGeom>
            <a:avLst/>
            <a:gdLst>
              <a:gd name="connsiteX0" fmla="*/ 6096000 w 12192000"/>
              <a:gd name="connsiteY0" fmla="*/ 0 h 2814364"/>
              <a:gd name="connsiteX1" fmla="*/ 12009374 w 12192000"/>
              <a:gd name="connsiteY1" fmla="*/ 1340086 h 2814364"/>
              <a:gd name="connsiteX2" fmla="*/ 12192000 w 12192000"/>
              <a:gd name="connsiteY2" fmla="*/ 1439950 h 2814364"/>
              <a:gd name="connsiteX3" fmla="*/ 12192000 w 12192000"/>
              <a:gd name="connsiteY3" fmla="*/ 2814364 h 2814364"/>
              <a:gd name="connsiteX4" fmla="*/ 0 w 12192000"/>
              <a:gd name="connsiteY4" fmla="*/ 2814364 h 2814364"/>
              <a:gd name="connsiteX5" fmla="*/ 0 w 12192000"/>
              <a:gd name="connsiteY5" fmla="*/ 1439950 h 2814364"/>
              <a:gd name="connsiteX6" fmla="*/ 182626 w 12192000"/>
              <a:gd name="connsiteY6" fmla="*/ 1340086 h 2814364"/>
              <a:gd name="connsiteX7" fmla="*/ 6096000 w 12192000"/>
              <a:gd name="connsiteY7" fmla="*/ 0 h 28143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2814364">
                <a:moveTo>
                  <a:pt x="6096000" y="0"/>
                </a:moveTo>
                <a:cubicBezTo>
                  <a:pt x="8342239" y="0"/>
                  <a:pt x="10402408" y="502907"/>
                  <a:pt x="12009374" y="1340086"/>
                </a:cubicBezTo>
                <a:lnTo>
                  <a:pt x="12192000" y="1439950"/>
                </a:lnTo>
                <a:lnTo>
                  <a:pt x="12192000" y="2814364"/>
                </a:lnTo>
                <a:lnTo>
                  <a:pt x="0" y="2814364"/>
                </a:lnTo>
                <a:lnTo>
                  <a:pt x="0" y="1439950"/>
                </a:lnTo>
                <a:lnTo>
                  <a:pt x="182626" y="1340086"/>
                </a:lnTo>
                <a:cubicBezTo>
                  <a:pt x="1789593" y="502907"/>
                  <a:pt x="3849761" y="0"/>
                  <a:pt x="6096000" y="0"/>
                </a:cubicBezTo>
                <a:close/>
              </a:path>
            </a:pathLst>
          </a:custGeom>
          <a:solidFill>
            <a:srgbClr val="5268A5">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PA_文本框 24" descr="e7d195523061f1c07f83f732a5522b9b3ebe164d7250580aEF66DE1A1ABCD1416532D3433F8BE1C4DD26AF8C595CA3B8FBFFDC471B28313D41FC0B29AEB12651AEAC05881CD0265D4CB30185DEC2EB287A3DCBE2E99F13933C1E803DDF331C0150FEA0675F290631D1EDC3C927CD0AA74DD8F417A5B73495B4C9A5AA47CFEB588A1D25B820586C98"/>
          <p:cNvSpPr txBox="1"/>
          <p:nvPr>
            <p:custDataLst>
              <p:tags r:id="rId1"/>
            </p:custDataLst>
          </p:nvPr>
        </p:nvSpPr>
        <p:spPr>
          <a:xfrm>
            <a:off x="5424577" y="1025399"/>
            <a:ext cx="1415772" cy="830997"/>
          </a:xfrm>
          <a:prstGeom prst="rect">
            <a:avLst/>
          </a:prstGeom>
          <a:noFill/>
        </p:spPr>
        <p:txBody>
          <a:bodyPr vert="horz" wrap="none" rtlCol="0">
            <a:spAutoFit/>
          </a:bodyPr>
          <a:lstStyle/>
          <a:p>
            <a:r>
              <a:rPr lang="zh-CN" altLang="en-US" sz="4800" dirty="0">
                <a:solidFill>
                  <a:srgbClr val="5268A5"/>
                </a:solidFill>
                <a:latin typeface="微软雅黑" panose="020B0503020204020204" pitchFamily="34" charset="-122"/>
                <a:ea typeface="微软雅黑" panose="020B0503020204020204" pitchFamily="34" charset="-122"/>
                <a:cs typeface="+mn-ea"/>
                <a:sym typeface="+mn-lt"/>
              </a:rPr>
              <a:t>目录</a:t>
            </a:r>
          </a:p>
        </p:txBody>
      </p:sp>
      <p:sp>
        <p:nvSpPr>
          <p:cNvPr id="41" name="矩形 40" descr="e7d195523061f1c07f83f732a5522b9b3ebe164d7250580aEF66DE1A1ABCD1416532D3433F8BE1C4DD26AF8C595CA3B8FBFFDC471B28313D41FC0B29AEB12651AEAC05881CD0265D4CB30185DEC2EB287A3DCBE2E99F13933C1E803DDF331C0150FEA0675F290631D1EDC3C927CD0AA74DD8F417A5B73495B4C9A5AA47CFEB588A1D25B820586C98"/>
          <p:cNvSpPr/>
          <p:nvPr/>
        </p:nvSpPr>
        <p:spPr>
          <a:xfrm>
            <a:off x="5238232" y="1784098"/>
            <a:ext cx="1779788" cy="338554"/>
          </a:xfrm>
          <a:prstGeom prst="rect">
            <a:avLst/>
          </a:prstGeom>
        </p:spPr>
        <p:txBody>
          <a:bodyPr wrap="square">
            <a:spAutoFit/>
          </a:bodyPr>
          <a:lstStyle/>
          <a:p>
            <a:pPr algn="dist"/>
            <a:r>
              <a:rPr lang="en-US" altLang="zh-CN" sz="1600" dirty="0">
                <a:solidFill>
                  <a:srgbClr val="6C6C6C"/>
                </a:solidFill>
                <a:cs typeface="+mn-ea"/>
                <a:sym typeface="+mn-lt"/>
              </a:rPr>
              <a:t>CONTENTS</a:t>
            </a:r>
            <a:endParaRPr lang="zh-CN" altLang="en-US" sz="1600" dirty="0">
              <a:solidFill>
                <a:srgbClr val="6C6C6C"/>
              </a:solidFill>
              <a:cs typeface="+mn-ea"/>
              <a:sym typeface="+mn-lt"/>
            </a:endParaRPr>
          </a:p>
        </p:txBody>
      </p:sp>
      <p:sp>
        <p:nvSpPr>
          <p:cNvPr id="24" name="文本框 7"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txBox="1">
            <a:spLocks noChangeArrowheads="1"/>
          </p:cNvSpPr>
          <p:nvPr/>
        </p:nvSpPr>
        <p:spPr bwMode="auto">
          <a:xfrm>
            <a:off x="5593836" y="2454518"/>
            <a:ext cx="1635384" cy="379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514350">
              <a:defRPr sz="1300">
                <a:solidFill>
                  <a:schemeClr val="tx1"/>
                </a:solidFill>
                <a:latin typeface="Calibri" panose="020F0502020204030204" pitchFamily="34" charset="0"/>
                <a:ea typeface="宋体" panose="02010600030101010101" pitchFamily="2" charset="-122"/>
              </a:defRPr>
            </a:lvl1pPr>
            <a:lvl2pPr marL="742950" indent="-285750" defTabSz="514350">
              <a:defRPr sz="1300">
                <a:solidFill>
                  <a:schemeClr val="tx1"/>
                </a:solidFill>
                <a:latin typeface="Calibri" panose="020F0502020204030204" pitchFamily="34" charset="0"/>
                <a:ea typeface="宋体" panose="02010600030101010101" pitchFamily="2" charset="-122"/>
              </a:defRPr>
            </a:lvl2pPr>
            <a:lvl3pPr marL="1143000" indent="-228600" defTabSz="514350">
              <a:defRPr sz="1300">
                <a:solidFill>
                  <a:schemeClr val="tx1"/>
                </a:solidFill>
                <a:latin typeface="Calibri" panose="020F0502020204030204" pitchFamily="34" charset="0"/>
                <a:ea typeface="宋体" panose="02010600030101010101" pitchFamily="2" charset="-122"/>
              </a:defRPr>
            </a:lvl3pPr>
            <a:lvl4pPr marL="1600200" indent="-228600" defTabSz="514350">
              <a:defRPr sz="1300">
                <a:solidFill>
                  <a:schemeClr val="tx1"/>
                </a:solidFill>
                <a:latin typeface="Calibri" panose="020F0502020204030204" pitchFamily="34" charset="0"/>
                <a:ea typeface="宋体" panose="02010600030101010101" pitchFamily="2" charset="-122"/>
              </a:defRPr>
            </a:lvl4pPr>
            <a:lvl5pPr marL="2057400" indent="-228600" defTabSz="514350">
              <a:defRPr sz="1300">
                <a:solidFill>
                  <a:schemeClr val="tx1"/>
                </a:solidFill>
                <a:latin typeface="Calibri" panose="020F0502020204030204" pitchFamily="34" charset="0"/>
                <a:ea typeface="宋体" panose="02010600030101010101" pitchFamily="2" charset="-122"/>
              </a:defRPr>
            </a:lvl5pPr>
            <a:lvl6pPr marL="25146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algn="l" fontAlgn="base">
              <a:spcBef>
                <a:spcPct val="0"/>
              </a:spcBef>
              <a:spcAft>
                <a:spcPct val="0"/>
              </a:spcAft>
            </a:pPr>
            <a:r>
              <a:rPr lang="en-US" altLang="zh-CN" sz="1865" dirty="0">
                <a:solidFill>
                  <a:schemeClr val="tx1">
                    <a:lumMod val="95000"/>
                    <a:lumOff val="5000"/>
                  </a:schemeClr>
                </a:solidFill>
                <a:latin typeface="微软雅黑" panose="020B0503020204020204" pitchFamily="34" charset="-122"/>
                <a:ea typeface="微软雅黑" panose="020B0503020204020204" pitchFamily="34" charset="-122"/>
                <a:cs typeface="+mn-ea"/>
                <a:sym typeface="+mn-lt"/>
              </a:rPr>
              <a:t>MIMO</a:t>
            </a:r>
            <a:r>
              <a:rPr lang="zh-CN" altLang="en-US" sz="1865" dirty="0">
                <a:solidFill>
                  <a:schemeClr val="tx1">
                    <a:lumMod val="95000"/>
                    <a:lumOff val="5000"/>
                  </a:schemeClr>
                </a:solidFill>
                <a:latin typeface="微软雅黑" panose="020B0503020204020204" pitchFamily="34" charset="-122"/>
                <a:ea typeface="微软雅黑" panose="020B0503020204020204" pitchFamily="34" charset="-122"/>
                <a:cs typeface="+mn-ea"/>
                <a:sym typeface="+mn-lt"/>
              </a:rPr>
              <a:t>是什么</a:t>
            </a:r>
          </a:p>
        </p:txBody>
      </p:sp>
      <p:sp>
        <p:nvSpPr>
          <p:cNvPr id="29" name="文本框 7"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txBox="1">
            <a:spLocks noChangeArrowheads="1"/>
          </p:cNvSpPr>
          <p:nvPr/>
        </p:nvSpPr>
        <p:spPr bwMode="auto">
          <a:xfrm>
            <a:off x="5639116" y="3533085"/>
            <a:ext cx="1378904" cy="379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514350">
              <a:defRPr sz="1300">
                <a:solidFill>
                  <a:schemeClr val="tx1"/>
                </a:solidFill>
                <a:latin typeface="Calibri" panose="020F0502020204030204" pitchFamily="34" charset="0"/>
                <a:ea typeface="宋体" panose="02010600030101010101" pitchFamily="2" charset="-122"/>
              </a:defRPr>
            </a:lvl1pPr>
            <a:lvl2pPr marL="742950" indent="-285750" defTabSz="514350">
              <a:defRPr sz="1300">
                <a:solidFill>
                  <a:schemeClr val="tx1"/>
                </a:solidFill>
                <a:latin typeface="Calibri" panose="020F0502020204030204" pitchFamily="34" charset="0"/>
                <a:ea typeface="宋体" panose="02010600030101010101" pitchFamily="2" charset="-122"/>
              </a:defRPr>
            </a:lvl2pPr>
            <a:lvl3pPr marL="1143000" indent="-228600" defTabSz="514350">
              <a:defRPr sz="1300">
                <a:solidFill>
                  <a:schemeClr val="tx1"/>
                </a:solidFill>
                <a:latin typeface="Calibri" panose="020F0502020204030204" pitchFamily="34" charset="0"/>
                <a:ea typeface="宋体" panose="02010600030101010101" pitchFamily="2" charset="-122"/>
              </a:defRPr>
            </a:lvl3pPr>
            <a:lvl4pPr marL="1600200" indent="-228600" defTabSz="514350">
              <a:defRPr sz="1300">
                <a:solidFill>
                  <a:schemeClr val="tx1"/>
                </a:solidFill>
                <a:latin typeface="Calibri" panose="020F0502020204030204" pitchFamily="34" charset="0"/>
                <a:ea typeface="宋体" panose="02010600030101010101" pitchFamily="2" charset="-122"/>
              </a:defRPr>
            </a:lvl4pPr>
            <a:lvl5pPr marL="2057400" indent="-228600" defTabSz="514350">
              <a:defRPr sz="1300">
                <a:solidFill>
                  <a:schemeClr val="tx1"/>
                </a:solidFill>
                <a:latin typeface="Calibri" panose="020F0502020204030204" pitchFamily="34" charset="0"/>
                <a:ea typeface="宋体" panose="02010600030101010101" pitchFamily="2" charset="-122"/>
              </a:defRPr>
            </a:lvl5pPr>
            <a:lvl6pPr marL="25146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zh-CN" altLang="en-US" sz="1865" dirty="0">
                <a:solidFill>
                  <a:schemeClr val="tx1">
                    <a:lumMod val="95000"/>
                    <a:lumOff val="5000"/>
                  </a:schemeClr>
                </a:solidFill>
                <a:latin typeface="微软雅黑" panose="020B0503020204020204" pitchFamily="34" charset="-122"/>
                <a:ea typeface="微软雅黑" panose="020B0503020204020204" pitchFamily="34" charset="-122"/>
                <a:cs typeface="+mn-ea"/>
                <a:sym typeface="+mn-lt"/>
              </a:rPr>
              <a:t>衰落与干扰</a:t>
            </a:r>
          </a:p>
        </p:txBody>
      </p:sp>
      <p:sp>
        <p:nvSpPr>
          <p:cNvPr id="30" name="文本框 7"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txBox="1">
            <a:spLocks noChangeArrowheads="1"/>
          </p:cNvSpPr>
          <p:nvPr/>
        </p:nvSpPr>
        <p:spPr bwMode="auto">
          <a:xfrm>
            <a:off x="5659982" y="4598053"/>
            <a:ext cx="1890326" cy="379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514350">
              <a:defRPr sz="1300">
                <a:solidFill>
                  <a:schemeClr val="tx1"/>
                </a:solidFill>
                <a:latin typeface="Calibri" panose="020F0502020204030204" pitchFamily="34" charset="0"/>
                <a:ea typeface="宋体" panose="02010600030101010101" pitchFamily="2" charset="-122"/>
              </a:defRPr>
            </a:lvl1pPr>
            <a:lvl2pPr marL="742950" indent="-285750" defTabSz="514350">
              <a:defRPr sz="1300">
                <a:solidFill>
                  <a:schemeClr val="tx1"/>
                </a:solidFill>
                <a:latin typeface="Calibri" panose="020F0502020204030204" pitchFamily="34" charset="0"/>
                <a:ea typeface="宋体" panose="02010600030101010101" pitchFamily="2" charset="-122"/>
              </a:defRPr>
            </a:lvl2pPr>
            <a:lvl3pPr marL="1143000" indent="-228600" defTabSz="514350">
              <a:defRPr sz="1300">
                <a:solidFill>
                  <a:schemeClr val="tx1"/>
                </a:solidFill>
                <a:latin typeface="Calibri" panose="020F0502020204030204" pitchFamily="34" charset="0"/>
                <a:ea typeface="宋体" panose="02010600030101010101" pitchFamily="2" charset="-122"/>
              </a:defRPr>
            </a:lvl3pPr>
            <a:lvl4pPr marL="1600200" indent="-228600" defTabSz="514350">
              <a:defRPr sz="1300">
                <a:solidFill>
                  <a:schemeClr val="tx1"/>
                </a:solidFill>
                <a:latin typeface="Calibri" panose="020F0502020204030204" pitchFamily="34" charset="0"/>
                <a:ea typeface="宋体" panose="02010600030101010101" pitchFamily="2" charset="-122"/>
              </a:defRPr>
            </a:lvl4pPr>
            <a:lvl5pPr marL="2057400" indent="-228600" defTabSz="514350">
              <a:defRPr sz="1300">
                <a:solidFill>
                  <a:schemeClr val="tx1"/>
                </a:solidFill>
                <a:latin typeface="Calibri" panose="020F0502020204030204" pitchFamily="34" charset="0"/>
                <a:ea typeface="宋体" panose="02010600030101010101" pitchFamily="2" charset="-122"/>
              </a:defRPr>
            </a:lvl5pPr>
            <a:lvl6pPr marL="25146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algn="l" fontAlgn="base">
              <a:spcBef>
                <a:spcPct val="0"/>
              </a:spcBef>
              <a:spcAft>
                <a:spcPct val="0"/>
              </a:spcAft>
            </a:pPr>
            <a:r>
              <a:rPr lang="en-US" altLang="zh-CN" sz="1865" dirty="0">
                <a:solidFill>
                  <a:schemeClr val="tx1">
                    <a:lumMod val="95000"/>
                    <a:lumOff val="5000"/>
                  </a:schemeClr>
                </a:solidFill>
                <a:latin typeface="微软雅黑" panose="020B0503020204020204" pitchFamily="34" charset="-122"/>
                <a:ea typeface="微软雅黑" panose="020B0503020204020204" pitchFamily="34" charset="-122"/>
                <a:cs typeface="+mn-ea"/>
                <a:sym typeface="+mn-lt"/>
              </a:rPr>
              <a:t>Massive MIMO</a:t>
            </a:r>
            <a:endParaRPr lang="zh-CN" altLang="en-US" sz="1865" dirty="0">
              <a:solidFill>
                <a:schemeClr val="tx1">
                  <a:lumMod val="95000"/>
                  <a:lumOff val="5000"/>
                </a:schemeClr>
              </a:solidFill>
              <a:latin typeface="微软雅黑" panose="020B0503020204020204" pitchFamily="34" charset="-122"/>
              <a:ea typeface="微软雅黑" panose="020B0503020204020204" pitchFamily="34" charset="-122"/>
              <a:cs typeface="+mn-ea"/>
              <a:sym typeface="+mn-lt"/>
            </a:endParaRPr>
          </a:p>
        </p:txBody>
      </p:sp>
      <p:grpSp>
        <p:nvGrpSpPr>
          <p:cNvPr id="7" name="组合 6"/>
          <p:cNvGrpSpPr/>
          <p:nvPr/>
        </p:nvGrpSpPr>
        <p:grpSpPr>
          <a:xfrm>
            <a:off x="4785698" y="2295889"/>
            <a:ext cx="794120" cy="763207"/>
            <a:chOff x="2073550" y="2387329"/>
            <a:chExt cx="794120" cy="763207"/>
          </a:xfrm>
        </p:grpSpPr>
        <p:grpSp>
          <p:nvGrpSpPr>
            <p:cNvPr id="4" name="组合 3"/>
            <p:cNvGrpSpPr/>
            <p:nvPr/>
          </p:nvGrpSpPr>
          <p:grpSpPr>
            <a:xfrm>
              <a:off x="2073550" y="2387329"/>
              <a:ext cx="794120" cy="763207"/>
              <a:chOff x="2073550" y="2387329"/>
              <a:chExt cx="794120" cy="763207"/>
            </a:xfrm>
          </p:grpSpPr>
          <p:sp>
            <p:nvSpPr>
              <p:cNvPr id="3" name="椭圆 2"/>
              <p:cNvSpPr/>
              <p:nvPr/>
            </p:nvSpPr>
            <p:spPr>
              <a:xfrm>
                <a:off x="2073550" y="2387329"/>
                <a:ext cx="750935" cy="750935"/>
              </a:xfrm>
              <a:prstGeom prst="ellipse">
                <a:avLst/>
              </a:prstGeom>
              <a:solidFill>
                <a:srgbClr val="5268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2563048" y="2845914"/>
                <a:ext cx="304622" cy="304622"/>
              </a:xfrm>
              <a:prstGeom prst="ellipse">
                <a:avLst/>
              </a:prstGeom>
              <a:solidFill>
                <a:srgbClr val="5268A5">
                  <a:alpha val="3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文本框 5"/>
            <p:cNvSpPr txBox="1"/>
            <p:nvPr/>
          </p:nvSpPr>
          <p:spPr>
            <a:xfrm>
              <a:off x="2130802" y="2479933"/>
              <a:ext cx="684803" cy="584775"/>
            </a:xfrm>
            <a:prstGeom prst="rect">
              <a:avLst/>
            </a:prstGeom>
            <a:noFill/>
          </p:spPr>
          <p:txBody>
            <a:bodyPr wrap="none" rtlCol="0">
              <a:spAutoFit/>
            </a:bodyPr>
            <a:lstStyle/>
            <a:p>
              <a:r>
                <a:rPr lang="en-US" altLang="zh-CN" sz="3200" dirty="0">
                  <a:solidFill>
                    <a:schemeClr val="bg1"/>
                  </a:solidFill>
                  <a:latin typeface="思源宋体 CN Heavy" panose="02020900000000000000" pitchFamily="18" charset="-122"/>
                  <a:ea typeface="思源宋体 CN Heavy" panose="02020900000000000000" pitchFamily="18" charset="-122"/>
                </a:rPr>
                <a:t>01</a:t>
              </a:r>
              <a:endParaRPr lang="zh-CN" altLang="en-US" sz="3200" dirty="0">
                <a:solidFill>
                  <a:schemeClr val="bg1"/>
                </a:solidFill>
                <a:latin typeface="思源宋体 CN Heavy" panose="02020900000000000000" pitchFamily="18" charset="-122"/>
                <a:ea typeface="思源宋体 CN Heavy" panose="02020900000000000000" pitchFamily="18" charset="-122"/>
              </a:endParaRPr>
            </a:p>
          </p:txBody>
        </p:sp>
      </p:grpSp>
      <p:grpSp>
        <p:nvGrpSpPr>
          <p:cNvPr id="46" name="组合 45"/>
          <p:cNvGrpSpPr/>
          <p:nvPr/>
        </p:nvGrpSpPr>
        <p:grpSpPr>
          <a:xfrm>
            <a:off x="4785698" y="3375237"/>
            <a:ext cx="794120" cy="763207"/>
            <a:chOff x="2073550" y="2387329"/>
            <a:chExt cx="794120" cy="763207"/>
          </a:xfrm>
        </p:grpSpPr>
        <p:grpSp>
          <p:nvGrpSpPr>
            <p:cNvPr id="47" name="组合 46"/>
            <p:cNvGrpSpPr/>
            <p:nvPr/>
          </p:nvGrpSpPr>
          <p:grpSpPr>
            <a:xfrm>
              <a:off x="2073550" y="2387329"/>
              <a:ext cx="794120" cy="763207"/>
              <a:chOff x="2073550" y="2387329"/>
              <a:chExt cx="794120" cy="763207"/>
            </a:xfrm>
          </p:grpSpPr>
          <p:sp>
            <p:nvSpPr>
              <p:cNvPr id="49" name="椭圆 48"/>
              <p:cNvSpPr/>
              <p:nvPr/>
            </p:nvSpPr>
            <p:spPr>
              <a:xfrm>
                <a:off x="2073550" y="2387329"/>
                <a:ext cx="750935" cy="750935"/>
              </a:xfrm>
              <a:prstGeom prst="ellipse">
                <a:avLst/>
              </a:prstGeom>
              <a:solidFill>
                <a:srgbClr val="5268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p:cNvSpPr/>
              <p:nvPr/>
            </p:nvSpPr>
            <p:spPr>
              <a:xfrm>
                <a:off x="2563048" y="2845914"/>
                <a:ext cx="304622" cy="304622"/>
              </a:xfrm>
              <a:prstGeom prst="ellipse">
                <a:avLst/>
              </a:prstGeom>
              <a:solidFill>
                <a:srgbClr val="5268A5">
                  <a:alpha val="3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8" name="文本框 47"/>
            <p:cNvSpPr txBox="1"/>
            <p:nvPr/>
          </p:nvSpPr>
          <p:spPr>
            <a:xfrm>
              <a:off x="2121277" y="2479933"/>
              <a:ext cx="665567" cy="584775"/>
            </a:xfrm>
            <a:prstGeom prst="rect">
              <a:avLst/>
            </a:prstGeom>
            <a:noFill/>
          </p:spPr>
          <p:txBody>
            <a:bodyPr wrap="none" rtlCol="0">
              <a:spAutoFit/>
            </a:bodyPr>
            <a:lstStyle/>
            <a:p>
              <a:r>
                <a:rPr lang="en-US" altLang="zh-CN" sz="3200" dirty="0">
                  <a:solidFill>
                    <a:schemeClr val="bg1"/>
                  </a:solidFill>
                  <a:latin typeface="思源宋体 CN Heavy" panose="02020900000000000000" pitchFamily="18" charset="-122"/>
                  <a:ea typeface="思源宋体 CN Heavy" panose="02020900000000000000" pitchFamily="18" charset="-122"/>
                </a:rPr>
                <a:t>02</a:t>
              </a:r>
              <a:endParaRPr lang="zh-CN" altLang="en-US" sz="3200" dirty="0">
                <a:solidFill>
                  <a:schemeClr val="bg1"/>
                </a:solidFill>
                <a:latin typeface="思源宋体 CN Heavy" panose="02020900000000000000" pitchFamily="18" charset="-122"/>
                <a:ea typeface="思源宋体 CN Heavy" panose="02020900000000000000" pitchFamily="18" charset="-122"/>
              </a:endParaRPr>
            </a:p>
          </p:txBody>
        </p:sp>
      </p:grpSp>
      <p:grpSp>
        <p:nvGrpSpPr>
          <p:cNvPr id="51" name="组合 50"/>
          <p:cNvGrpSpPr/>
          <p:nvPr/>
        </p:nvGrpSpPr>
        <p:grpSpPr>
          <a:xfrm>
            <a:off x="4787285" y="4445085"/>
            <a:ext cx="794120" cy="763207"/>
            <a:chOff x="2073550" y="2387329"/>
            <a:chExt cx="794120" cy="763207"/>
          </a:xfrm>
        </p:grpSpPr>
        <p:grpSp>
          <p:nvGrpSpPr>
            <p:cNvPr id="52" name="组合 51"/>
            <p:cNvGrpSpPr/>
            <p:nvPr/>
          </p:nvGrpSpPr>
          <p:grpSpPr>
            <a:xfrm>
              <a:off x="2073550" y="2387329"/>
              <a:ext cx="794120" cy="763207"/>
              <a:chOff x="2073550" y="2387329"/>
              <a:chExt cx="794120" cy="763207"/>
            </a:xfrm>
          </p:grpSpPr>
          <p:sp>
            <p:nvSpPr>
              <p:cNvPr id="54" name="椭圆 53"/>
              <p:cNvSpPr/>
              <p:nvPr/>
            </p:nvSpPr>
            <p:spPr>
              <a:xfrm>
                <a:off x="2073550" y="2387329"/>
                <a:ext cx="750935" cy="750935"/>
              </a:xfrm>
              <a:prstGeom prst="ellipse">
                <a:avLst/>
              </a:prstGeom>
              <a:solidFill>
                <a:srgbClr val="5268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p:cNvSpPr/>
              <p:nvPr/>
            </p:nvSpPr>
            <p:spPr>
              <a:xfrm>
                <a:off x="2563048" y="2845914"/>
                <a:ext cx="304622" cy="304622"/>
              </a:xfrm>
              <a:prstGeom prst="ellipse">
                <a:avLst/>
              </a:prstGeom>
              <a:solidFill>
                <a:srgbClr val="5268A5">
                  <a:alpha val="3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3" name="文本框 52"/>
            <p:cNvSpPr txBox="1"/>
            <p:nvPr/>
          </p:nvSpPr>
          <p:spPr>
            <a:xfrm>
              <a:off x="2121277" y="2479933"/>
              <a:ext cx="665567" cy="584775"/>
            </a:xfrm>
            <a:prstGeom prst="rect">
              <a:avLst/>
            </a:prstGeom>
            <a:noFill/>
          </p:spPr>
          <p:txBody>
            <a:bodyPr wrap="none" rtlCol="0">
              <a:spAutoFit/>
            </a:bodyPr>
            <a:lstStyle/>
            <a:p>
              <a:r>
                <a:rPr lang="en-US" altLang="zh-CN" sz="3200" dirty="0">
                  <a:solidFill>
                    <a:schemeClr val="bg1"/>
                  </a:solidFill>
                  <a:latin typeface="思源宋体 CN Heavy" panose="02020900000000000000" pitchFamily="18" charset="-122"/>
                  <a:ea typeface="思源宋体 CN Heavy" panose="02020900000000000000" pitchFamily="18" charset="-122"/>
                </a:rPr>
                <a:t>03</a:t>
              </a:r>
              <a:endParaRPr lang="zh-CN" altLang="en-US" sz="3200" dirty="0">
                <a:solidFill>
                  <a:schemeClr val="bg1"/>
                </a:solidFill>
                <a:latin typeface="思源宋体 CN Heavy" panose="02020900000000000000" pitchFamily="18" charset="-122"/>
                <a:ea typeface="思源宋体 CN Heavy" panose="02020900000000000000" pitchFamily="18" charset="-122"/>
              </a:endParaRPr>
            </a:p>
          </p:txBody>
        </p:sp>
      </p:grpSp>
      <p:sp>
        <p:nvSpPr>
          <p:cNvPr id="60" name="任意多边形: 形状 59"/>
          <p:cNvSpPr/>
          <p:nvPr/>
        </p:nvSpPr>
        <p:spPr>
          <a:xfrm>
            <a:off x="0" y="5089048"/>
            <a:ext cx="12192000" cy="1768953"/>
          </a:xfrm>
          <a:custGeom>
            <a:avLst/>
            <a:gdLst>
              <a:gd name="connsiteX0" fmla="*/ 6096000 w 12192000"/>
              <a:gd name="connsiteY0" fmla="*/ 0 h 1768953"/>
              <a:gd name="connsiteX1" fmla="*/ 12009374 w 12192000"/>
              <a:gd name="connsiteY1" fmla="*/ 1340086 h 1768953"/>
              <a:gd name="connsiteX2" fmla="*/ 12192000 w 12192000"/>
              <a:gd name="connsiteY2" fmla="*/ 1439950 h 1768953"/>
              <a:gd name="connsiteX3" fmla="*/ 12192000 w 12192000"/>
              <a:gd name="connsiteY3" fmla="*/ 1768953 h 1768953"/>
              <a:gd name="connsiteX4" fmla="*/ 0 w 12192000"/>
              <a:gd name="connsiteY4" fmla="*/ 1768953 h 1768953"/>
              <a:gd name="connsiteX5" fmla="*/ 0 w 12192000"/>
              <a:gd name="connsiteY5" fmla="*/ 1439950 h 1768953"/>
              <a:gd name="connsiteX6" fmla="*/ 182626 w 12192000"/>
              <a:gd name="connsiteY6" fmla="*/ 1340086 h 1768953"/>
              <a:gd name="connsiteX7" fmla="*/ 6096000 w 12192000"/>
              <a:gd name="connsiteY7" fmla="*/ 0 h 1768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768953">
                <a:moveTo>
                  <a:pt x="6096000" y="0"/>
                </a:moveTo>
                <a:cubicBezTo>
                  <a:pt x="8342239" y="0"/>
                  <a:pt x="10402408" y="502907"/>
                  <a:pt x="12009374" y="1340086"/>
                </a:cubicBezTo>
                <a:lnTo>
                  <a:pt x="12192000" y="1439950"/>
                </a:lnTo>
                <a:lnTo>
                  <a:pt x="12192000" y="1768953"/>
                </a:lnTo>
                <a:lnTo>
                  <a:pt x="0" y="1768953"/>
                </a:lnTo>
                <a:lnTo>
                  <a:pt x="0" y="1439950"/>
                </a:lnTo>
                <a:lnTo>
                  <a:pt x="182626" y="1340086"/>
                </a:lnTo>
                <a:cubicBezTo>
                  <a:pt x="1789593" y="502907"/>
                  <a:pt x="3849761" y="0"/>
                  <a:pt x="6096000" y="0"/>
                </a:cubicBezTo>
                <a:close/>
              </a:path>
            </a:pathLst>
          </a:custGeom>
          <a:solidFill>
            <a:srgbClr val="5268A5">
              <a:alpha val="1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文本框 37"/>
          <p:cNvSpPr txBox="1"/>
          <p:nvPr/>
        </p:nvSpPr>
        <p:spPr>
          <a:xfrm>
            <a:off x="-68072000" y="-39529266"/>
            <a:ext cx="6096000" cy="369332"/>
          </a:xfrm>
          <a:prstGeom prst="rect">
            <a:avLst/>
          </a:prstGeom>
          <a:noFill/>
        </p:spPr>
        <p:txBody>
          <a:bodyPr wrap="square">
            <a:spAutoFit/>
          </a:bodyPr>
          <a:lstStyle/>
          <a:p>
            <a:r>
              <a:rPr lang="en-US" altLang="zh-CN" dirty="0">
                <a:solidFill>
                  <a:schemeClr val="bg1">
                    <a:lumMod val="95000"/>
                  </a:schemeClr>
                </a:solidFill>
              </a:rPr>
              <a:t>51PPT</a:t>
            </a:r>
            <a:r>
              <a:rPr lang="zh-CN" altLang="en-US" dirty="0">
                <a:solidFill>
                  <a:schemeClr val="bg1">
                    <a:lumMod val="95000"/>
                  </a:schemeClr>
                </a:solidFill>
              </a:rPr>
              <a:t>模板网   </a:t>
            </a:r>
            <a:r>
              <a:rPr lang="en-US" altLang="zh-CN" dirty="0">
                <a:solidFill>
                  <a:schemeClr val="bg1">
                    <a:lumMod val="95000"/>
                  </a:schemeClr>
                </a:solidFill>
              </a:rPr>
              <a:t>www.5 1pptmoban.com</a:t>
            </a:r>
            <a:endParaRPr lang="zh-CN" altLang="en-US" dirty="0">
              <a:solidFill>
                <a:schemeClr val="bg1">
                  <a:lumMod val="95000"/>
                </a:schemeClr>
              </a:solidFill>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任意多边形: 形状 62"/>
          <p:cNvSpPr/>
          <p:nvPr/>
        </p:nvSpPr>
        <p:spPr>
          <a:xfrm>
            <a:off x="0" y="4043636"/>
            <a:ext cx="12192000" cy="2814364"/>
          </a:xfrm>
          <a:custGeom>
            <a:avLst/>
            <a:gdLst>
              <a:gd name="connsiteX0" fmla="*/ 6096000 w 12192000"/>
              <a:gd name="connsiteY0" fmla="*/ 0 h 2814364"/>
              <a:gd name="connsiteX1" fmla="*/ 12009374 w 12192000"/>
              <a:gd name="connsiteY1" fmla="*/ 1340086 h 2814364"/>
              <a:gd name="connsiteX2" fmla="*/ 12192000 w 12192000"/>
              <a:gd name="connsiteY2" fmla="*/ 1439950 h 2814364"/>
              <a:gd name="connsiteX3" fmla="*/ 12192000 w 12192000"/>
              <a:gd name="connsiteY3" fmla="*/ 2814364 h 2814364"/>
              <a:gd name="connsiteX4" fmla="*/ 0 w 12192000"/>
              <a:gd name="connsiteY4" fmla="*/ 2814364 h 2814364"/>
              <a:gd name="connsiteX5" fmla="*/ 0 w 12192000"/>
              <a:gd name="connsiteY5" fmla="*/ 1439950 h 2814364"/>
              <a:gd name="connsiteX6" fmla="*/ 182626 w 12192000"/>
              <a:gd name="connsiteY6" fmla="*/ 1340086 h 2814364"/>
              <a:gd name="connsiteX7" fmla="*/ 6096000 w 12192000"/>
              <a:gd name="connsiteY7" fmla="*/ 0 h 28143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2814364">
                <a:moveTo>
                  <a:pt x="6096000" y="0"/>
                </a:moveTo>
                <a:cubicBezTo>
                  <a:pt x="8342239" y="0"/>
                  <a:pt x="10402408" y="502907"/>
                  <a:pt x="12009374" y="1340086"/>
                </a:cubicBezTo>
                <a:lnTo>
                  <a:pt x="12192000" y="1439950"/>
                </a:lnTo>
                <a:lnTo>
                  <a:pt x="12192000" y="2814364"/>
                </a:lnTo>
                <a:lnTo>
                  <a:pt x="0" y="2814364"/>
                </a:lnTo>
                <a:lnTo>
                  <a:pt x="0" y="1439950"/>
                </a:lnTo>
                <a:lnTo>
                  <a:pt x="182626" y="1340086"/>
                </a:lnTo>
                <a:cubicBezTo>
                  <a:pt x="1789593" y="502907"/>
                  <a:pt x="3849761" y="0"/>
                  <a:pt x="6096000" y="0"/>
                </a:cubicBezTo>
                <a:close/>
              </a:path>
            </a:pathLst>
          </a:custGeom>
          <a:solidFill>
            <a:srgbClr val="5268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1028700" y="800100"/>
            <a:ext cx="10134600" cy="5257800"/>
          </a:xfrm>
          <a:prstGeom prst="rect">
            <a:avLst/>
          </a:prstGeom>
          <a:solidFill>
            <a:schemeClr val="bg1"/>
          </a:solidFill>
          <a:ln w="25400" cap="flat" cmpd="sng" algn="ctr">
            <a:solidFill>
              <a:srgbClr val="5268A5"/>
            </a:solidFill>
            <a:prstDash val="solid"/>
            <a:miter lim="800000"/>
          </a:ln>
          <a:effectLst>
            <a:outerShdw blurRad="127000" algn="tl"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64" name="任意多边形: 形状 63"/>
          <p:cNvSpPr/>
          <p:nvPr/>
        </p:nvSpPr>
        <p:spPr>
          <a:xfrm>
            <a:off x="0" y="4043636"/>
            <a:ext cx="12192000" cy="2814364"/>
          </a:xfrm>
          <a:custGeom>
            <a:avLst/>
            <a:gdLst>
              <a:gd name="connsiteX0" fmla="*/ 6096000 w 12192000"/>
              <a:gd name="connsiteY0" fmla="*/ 0 h 2814364"/>
              <a:gd name="connsiteX1" fmla="*/ 12009374 w 12192000"/>
              <a:gd name="connsiteY1" fmla="*/ 1340086 h 2814364"/>
              <a:gd name="connsiteX2" fmla="*/ 12192000 w 12192000"/>
              <a:gd name="connsiteY2" fmla="*/ 1439950 h 2814364"/>
              <a:gd name="connsiteX3" fmla="*/ 12192000 w 12192000"/>
              <a:gd name="connsiteY3" fmla="*/ 2814364 h 2814364"/>
              <a:gd name="connsiteX4" fmla="*/ 0 w 12192000"/>
              <a:gd name="connsiteY4" fmla="*/ 2814364 h 2814364"/>
              <a:gd name="connsiteX5" fmla="*/ 0 w 12192000"/>
              <a:gd name="connsiteY5" fmla="*/ 1439950 h 2814364"/>
              <a:gd name="connsiteX6" fmla="*/ 182626 w 12192000"/>
              <a:gd name="connsiteY6" fmla="*/ 1340086 h 2814364"/>
              <a:gd name="connsiteX7" fmla="*/ 6096000 w 12192000"/>
              <a:gd name="connsiteY7" fmla="*/ 0 h 28143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2814364">
                <a:moveTo>
                  <a:pt x="6096000" y="0"/>
                </a:moveTo>
                <a:cubicBezTo>
                  <a:pt x="8342239" y="0"/>
                  <a:pt x="10402408" y="502907"/>
                  <a:pt x="12009374" y="1340086"/>
                </a:cubicBezTo>
                <a:lnTo>
                  <a:pt x="12192000" y="1439950"/>
                </a:lnTo>
                <a:lnTo>
                  <a:pt x="12192000" y="2814364"/>
                </a:lnTo>
                <a:lnTo>
                  <a:pt x="0" y="2814364"/>
                </a:lnTo>
                <a:lnTo>
                  <a:pt x="0" y="1439950"/>
                </a:lnTo>
                <a:lnTo>
                  <a:pt x="182626" y="1340086"/>
                </a:lnTo>
                <a:cubicBezTo>
                  <a:pt x="1789593" y="502907"/>
                  <a:pt x="3849761" y="0"/>
                  <a:pt x="6096000" y="0"/>
                </a:cubicBezTo>
                <a:close/>
              </a:path>
            </a:pathLst>
          </a:custGeom>
          <a:solidFill>
            <a:srgbClr val="5268A5">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任意多边形: 形状 69"/>
          <p:cNvSpPr/>
          <p:nvPr/>
        </p:nvSpPr>
        <p:spPr>
          <a:xfrm>
            <a:off x="0" y="5089048"/>
            <a:ext cx="12192000" cy="1768953"/>
          </a:xfrm>
          <a:custGeom>
            <a:avLst/>
            <a:gdLst>
              <a:gd name="connsiteX0" fmla="*/ 6096000 w 12192000"/>
              <a:gd name="connsiteY0" fmla="*/ 0 h 1768953"/>
              <a:gd name="connsiteX1" fmla="*/ 12009374 w 12192000"/>
              <a:gd name="connsiteY1" fmla="*/ 1340086 h 1768953"/>
              <a:gd name="connsiteX2" fmla="*/ 12192000 w 12192000"/>
              <a:gd name="connsiteY2" fmla="*/ 1439950 h 1768953"/>
              <a:gd name="connsiteX3" fmla="*/ 12192000 w 12192000"/>
              <a:gd name="connsiteY3" fmla="*/ 1768953 h 1768953"/>
              <a:gd name="connsiteX4" fmla="*/ 0 w 12192000"/>
              <a:gd name="connsiteY4" fmla="*/ 1768953 h 1768953"/>
              <a:gd name="connsiteX5" fmla="*/ 0 w 12192000"/>
              <a:gd name="connsiteY5" fmla="*/ 1439950 h 1768953"/>
              <a:gd name="connsiteX6" fmla="*/ 182626 w 12192000"/>
              <a:gd name="connsiteY6" fmla="*/ 1340086 h 1768953"/>
              <a:gd name="connsiteX7" fmla="*/ 6096000 w 12192000"/>
              <a:gd name="connsiteY7" fmla="*/ 0 h 1768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768953">
                <a:moveTo>
                  <a:pt x="6096000" y="0"/>
                </a:moveTo>
                <a:cubicBezTo>
                  <a:pt x="8342239" y="0"/>
                  <a:pt x="10402408" y="502907"/>
                  <a:pt x="12009374" y="1340086"/>
                </a:cubicBezTo>
                <a:lnTo>
                  <a:pt x="12192000" y="1439950"/>
                </a:lnTo>
                <a:lnTo>
                  <a:pt x="12192000" y="1768953"/>
                </a:lnTo>
                <a:lnTo>
                  <a:pt x="0" y="1768953"/>
                </a:lnTo>
                <a:lnTo>
                  <a:pt x="0" y="1439950"/>
                </a:lnTo>
                <a:lnTo>
                  <a:pt x="182626" y="1340086"/>
                </a:lnTo>
                <a:cubicBezTo>
                  <a:pt x="1789593" y="502907"/>
                  <a:pt x="3849761" y="0"/>
                  <a:pt x="6096000" y="0"/>
                </a:cubicBezTo>
                <a:close/>
              </a:path>
            </a:pathLst>
          </a:custGeom>
          <a:solidFill>
            <a:srgbClr val="5268A5">
              <a:alpha val="1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PA_文本框 24" descr="e7d195523061f1c07f83f732a5522b9b3ebe164d7250580aEF66DE1A1ABCD1416532D3433F8BE1C4DD26AF8C595CA3B8FBFFDC471B28313D41FC0B29AEB12651AEAC05881CD0265D4CB30185DEC2EB287A3DCBE2E99F13933C1E803DDF331C0150FEA0675F290631D1EDC3C927CD0AA74DD8F417A5B73495B4C9A5AA47CFEB588A1D25B820586C98"/>
          <p:cNvSpPr txBox="1"/>
          <p:nvPr>
            <p:custDataLst>
              <p:tags r:id="rId1"/>
            </p:custDataLst>
          </p:nvPr>
        </p:nvSpPr>
        <p:spPr>
          <a:xfrm>
            <a:off x="3168756" y="2197390"/>
            <a:ext cx="5854487" cy="830997"/>
          </a:xfrm>
          <a:prstGeom prst="rect">
            <a:avLst/>
          </a:prstGeom>
          <a:noFill/>
        </p:spPr>
        <p:txBody>
          <a:bodyPr vert="horz" wrap="none" rtlCol="0">
            <a:spAutoFit/>
          </a:bodyPr>
          <a:lstStyle/>
          <a:p>
            <a:pPr algn="ctr"/>
            <a:r>
              <a:rPr lang="en-US" altLang="zh-CN" sz="4800" b="1" dirty="0">
                <a:solidFill>
                  <a:srgbClr val="5268A5"/>
                </a:solidFill>
                <a:latin typeface="微软雅黑" panose="020B0503020204020204" charset="-122"/>
                <a:ea typeface="微软雅黑" panose="020B0503020204020204" charset="-122"/>
                <a:cs typeface="微软雅黑" panose="020B0503020204020204" charset="-122"/>
                <a:sym typeface="+mn-lt"/>
              </a:rPr>
              <a:t>MIMO</a:t>
            </a:r>
            <a:r>
              <a:rPr lang="zh-CN" altLang="en-US" sz="4800" b="1" dirty="0">
                <a:solidFill>
                  <a:srgbClr val="5268A5"/>
                </a:solidFill>
                <a:latin typeface="微软雅黑" panose="020B0503020204020204" charset="-122"/>
                <a:ea typeface="微软雅黑" panose="020B0503020204020204" charset="-122"/>
                <a:cs typeface="微软雅黑" panose="020B0503020204020204" charset="-122"/>
                <a:sym typeface="+mn-lt"/>
              </a:rPr>
              <a:t>技术相关原理</a:t>
            </a:r>
          </a:p>
        </p:txBody>
      </p:sp>
      <p:sp>
        <p:nvSpPr>
          <p:cNvPr id="42" name="PA_文本框 28" descr="e7d195523061f1c07f83f732a5522b9b3ebe164d7250580aEF66DE1A1ABCD1416532D3433F8BE1C4DD26AF8C595CA3B8FBFFDC471B28313D41FC0B29AEB12651AEAC05881CD0265D4CB30185DEC2EB287A3DCBE2E99F13933C1E803DDF331C0150FEA0675F290631D1EDC3C927CD0AA74DD8F417A5B73495B4C9A5AA47CFEB588A1D25B820586C98"/>
          <p:cNvSpPr txBox="1"/>
          <p:nvPr>
            <p:custDataLst>
              <p:tags r:id="rId2"/>
            </p:custDataLst>
          </p:nvPr>
        </p:nvSpPr>
        <p:spPr>
          <a:xfrm>
            <a:off x="3055743" y="3798400"/>
            <a:ext cx="6080511" cy="1200329"/>
          </a:xfrm>
          <a:prstGeom prst="rect">
            <a:avLst/>
          </a:prstGeom>
          <a:noFill/>
        </p:spPr>
        <p:txBody>
          <a:bodyPr vert="horz" wrap="none" rtlCol="0">
            <a:spAutoFit/>
          </a:bodyPr>
          <a:lstStyle/>
          <a:p>
            <a:pPr algn="ctr">
              <a:lnSpc>
                <a:spcPct val="200000"/>
              </a:lnSpc>
            </a:pPr>
            <a:r>
              <a:rPr lang="en-US" altLang="zh-CN" b="1" dirty="0">
                <a:latin typeface="Arial" panose="020B0604020202020204" pitchFamily="34" charset="0"/>
                <a:cs typeface="Arial" panose="020B0604020202020204" pitchFamily="34" charset="0"/>
              </a:rPr>
              <a:t>Group 6</a:t>
            </a:r>
          </a:p>
          <a:p>
            <a:pPr algn="ctr"/>
            <a:r>
              <a:rPr lang="en-US" altLang="zh-CN" b="1" dirty="0">
                <a:latin typeface="Arial" panose="020B0604020202020204" pitchFamily="34" charset="0"/>
                <a:cs typeface="Arial" panose="020B0604020202020204" pitchFamily="34" charset="0"/>
              </a:rPr>
              <a:t>Members :  </a:t>
            </a:r>
            <a:r>
              <a:rPr lang="zh-CN" altLang="en-US" b="1" dirty="0">
                <a:latin typeface="微软雅黑" panose="020B0503020204020204" pitchFamily="34" charset="-122"/>
                <a:ea typeface="微软雅黑" panose="020B0503020204020204" pitchFamily="34" charset="-122"/>
                <a:cs typeface="Arial" panose="020B0604020202020204" pitchFamily="34" charset="0"/>
              </a:rPr>
              <a:t>吴桐  马运聪  李政君  夏汉宁  唐翠霜  王晨阳</a:t>
            </a:r>
          </a:p>
          <a:p>
            <a:pPr algn="ctr"/>
            <a:endParaRPr lang="zh-CN" altLang="en-US" spc="300" dirty="0">
              <a:solidFill>
                <a:srgbClr val="6C6C6C"/>
              </a:solidFill>
              <a:cs typeface="+mn-ea"/>
              <a:sym typeface="+mn-lt"/>
            </a:endParaRPr>
          </a:p>
        </p:txBody>
      </p:sp>
    </p:spTree>
    <p:extLst>
      <p:ext uri="{BB962C8B-B14F-4D97-AF65-F5344CB8AC3E}">
        <p14:creationId xmlns:p14="http://schemas.microsoft.com/office/powerpoint/2010/main" val="123800277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290520E5-FC8E-5D47-225C-0E9E29279CBE}"/>
              </a:ext>
            </a:extLst>
          </p:cNvPr>
          <p:cNvPicPr>
            <a:picLocks noChangeAspect="1"/>
          </p:cNvPicPr>
          <p:nvPr/>
        </p:nvPicPr>
        <p:blipFill>
          <a:blip r:embed="rId2"/>
          <a:stretch>
            <a:fillRect/>
          </a:stretch>
        </p:blipFill>
        <p:spPr>
          <a:xfrm>
            <a:off x="3101080" y="197840"/>
            <a:ext cx="5989839" cy="6462320"/>
          </a:xfrm>
          <a:prstGeom prst="rect">
            <a:avLst/>
          </a:prstGeom>
        </p:spPr>
      </p:pic>
    </p:spTree>
    <p:extLst>
      <p:ext uri="{BB962C8B-B14F-4D97-AF65-F5344CB8AC3E}">
        <p14:creationId xmlns:p14="http://schemas.microsoft.com/office/powerpoint/2010/main" val="21482395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4415D9CD-8E31-F14D-2337-AEEC7CFDF89C}"/>
              </a:ext>
            </a:extLst>
          </p:cNvPr>
          <p:cNvPicPr>
            <a:picLocks noChangeAspect="1"/>
          </p:cNvPicPr>
          <p:nvPr/>
        </p:nvPicPr>
        <p:blipFill>
          <a:blip r:embed="rId3"/>
          <a:stretch>
            <a:fillRect/>
          </a:stretch>
        </p:blipFill>
        <p:spPr>
          <a:xfrm>
            <a:off x="2744148" y="1722321"/>
            <a:ext cx="6703704" cy="4540036"/>
          </a:xfrm>
          <a:prstGeom prst="rect">
            <a:avLst/>
          </a:prstGeom>
        </p:spPr>
      </p:pic>
      <p:grpSp>
        <p:nvGrpSpPr>
          <p:cNvPr id="13" name="组合 12"/>
          <p:cNvGrpSpPr/>
          <p:nvPr/>
        </p:nvGrpSpPr>
        <p:grpSpPr>
          <a:xfrm>
            <a:off x="539206" y="374391"/>
            <a:ext cx="3209385" cy="763207"/>
            <a:chOff x="539206" y="374391"/>
            <a:chExt cx="3209385" cy="763207"/>
          </a:xfrm>
        </p:grpSpPr>
        <p:sp>
          <p:nvSpPr>
            <p:cNvPr id="19" name="文本框 7"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txBox="1">
              <a:spLocks noChangeArrowheads="1"/>
            </p:cNvSpPr>
            <p:nvPr/>
          </p:nvSpPr>
          <p:spPr bwMode="auto">
            <a:xfrm>
              <a:off x="1385444" y="515142"/>
              <a:ext cx="236314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514350">
                <a:defRPr sz="1300">
                  <a:solidFill>
                    <a:schemeClr val="tx1"/>
                  </a:solidFill>
                  <a:latin typeface="Calibri" panose="020F0502020204030204" pitchFamily="34" charset="0"/>
                  <a:ea typeface="宋体" panose="02010600030101010101" pitchFamily="2" charset="-122"/>
                </a:defRPr>
              </a:lvl1pPr>
              <a:lvl2pPr marL="742950" indent="-285750" defTabSz="514350">
                <a:defRPr sz="1300">
                  <a:solidFill>
                    <a:schemeClr val="tx1"/>
                  </a:solidFill>
                  <a:latin typeface="Calibri" panose="020F0502020204030204" pitchFamily="34" charset="0"/>
                  <a:ea typeface="宋体" panose="02010600030101010101" pitchFamily="2" charset="-122"/>
                </a:defRPr>
              </a:lvl2pPr>
              <a:lvl3pPr marL="1143000" indent="-228600" defTabSz="514350">
                <a:defRPr sz="1300">
                  <a:solidFill>
                    <a:schemeClr val="tx1"/>
                  </a:solidFill>
                  <a:latin typeface="Calibri" panose="020F0502020204030204" pitchFamily="34" charset="0"/>
                  <a:ea typeface="宋体" panose="02010600030101010101" pitchFamily="2" charset="-122"/>
                </a:defRPr>
              </a:lvl3pPr>
              <a:lvl4pPr marL="1600200" indent="-228600" defTabSz="514350">
                <a:defRPr sz="1300">
                  <a:solidFill>
                    <a:schemeClr val="tx1"/>
                  </a:solidFill>
                  <a:latin typeface="Calibri" panose="020F0502020204030204" pitchFamily="34" charset="0"/>
                  <a:ea typeface="宋体" panose="02010600030101010101" pitchFamily="2" charset="-122"/>
                </a:defRPr>
              </a:lvl4pPr>
              <a:lvl5pPr marL="2057400" indent="-228600" defTabSz="514350">
                <a:defRPr sz="1300">
                  <a:solidFill>
                    <a:schemeClr val="tx1"/>
                  </a:solidFill>
                  <a:latin typeface="Calibri" panose="020F0502020204030204" pitchFamily="34" charset="0"/>
                  <a:ea typeface="宋体" panose="02010600030101010101" pitchFamily="2" charset="-122"/>
                </a:defRPr>
              </a:lvl5pPr>
              <a:lvl6pPr marL="25146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en-US" altLang="zh-CN" sz="2800" dirty="0">
                  <a:solidFill>
                    <a:schemeClr val="tx1">
                      <a:lumMod val="95000"/>
                      <a:lumOff val="5000"/>
                    </a:schemeClr>
                  </a:solidFill>
                  <a:latin typeface="微软雅黑" panose="020B0503020204020204" pitchFamily="34" charset="-122"/>
                  <a:ea typeface="微软雅黑" panose="020B0503020204020204" pitchFamily="34" charset="-122"/>
                  <a:cs typeface="+mn-ea"/>
                  <a:sym typeface="+mn-lt"/>
                </a:rPr>
                <a:t>MIMO</a:t>
              </a:r>
              <a:r>
                <a:rPr lang="zh-CN" altLang="en-US" sz="2800" dirty="0">
                  <a:solidFill>
                    <a:schemeClr val="tx1">
                      <a:lumMod val="95000"/>
                      <a:lumOff val="5000"/>
                    </a:schemeClr>
                  </a:solidFill>
                  <a:latin typeface="微软雅黑" panose="020B0503020204020204" pitchFamily="34" charset="-122"/>
                  <a:ea typeface="微软雅黑" panose="020B0503020204020204" pitchFamily="34" charset="-122"/>
                  <a:cs typeface="+mn-ea"/>
                  <a:sym typeface="+mn-lt"/>
                </a:rPr>
                <a:t>是什么</a:t>
              </a:r>
            </a:p>
          </p:txBody>
        </p:sp>
        <p:grpSp>
          <p:nvGrpSpPr>
            <p:cNvPr id="20" name="组合 19"/>
            <p:cNvGrpSpPr/>
            <p:nvPr/>
          </p:nvGrpSpPr>
          <p:grpSpPr>
            <a:xfrm>
              <a:off x="539206" y="374391"/>
              <a:ext cx="794120" cy="763207"/>
              <a:chOff x="2073550" y="2387329"/>
              <a:chExt cx="794120" cy="763207"/>
            </a:xfrm>
          </p:grpSpPr>
          <p:grpSp>
            <p:nvGrpSpPr>
              <p:cNvPr id="21" name="组合 20"/>
              <p:cNvGrpSpPr/>
              <p:nvPr/>
            </p:nvGrpSpPr>
            <p:grpSpPr>
              <a:xfrm>
                <a:off x="2073550" y="2387329"/>
                <a:ext cx="794120" cy="763207"/>
                <a:chOff x="2073550" y="2387329"/>
                <a:chExt cx="794120" cy="763207"/>
              </a:xfrm>
            </p:grpSpPr>
            <p:sp>
              <p:nvSpPr>
                <p:cNvPr id="23" name="椭圆 22"/>
                <p:cNvSpPr/>
                <p:nvPr/>
              </p:nvSpPr>
              <p:spPr>
                <a:xfrm>
                  <a:off x="2073550" y="2387329"/>
                  <a:ext cx="750935" cy="750935"/>
                </a:xfrm>
                <a:prstGeom prst="ellipse">
                  <a:avLst/>
                </a:prstGeom>
                <a:solidFill>
                  <a:srgbClr val="5268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2563048" y="2845914"/>
                  <a:ext cx="304622" cy="304622"/>
                </a:xfrm>
                <a:prstGeom prst="ellipse">
                  <a:avLst/>
                </a:prstGeom>
                <a:solidFill>
                  <a:srgbClr val="5268A5">
                    <a:alpha val="3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2" name="文本框 21"/>
              <p:cNvSpPr txBox="1"/>
              <p:nvPr/>
            </p:nvSpPr>
            <p:spPr>
              <a:xfrm>
                <a:off x="2130802" y="2479933"/>
                <a:ext cx="684803" cy="584775"/>
              </a:xfrm>
              <a:prstGeom prst="rect">
                <a:avLst/>
              </a:prstGeom>
              <a:noFill/>
            </p:spPr>
            <p:txBody>
              <a:bodyPr wrap="none" rtlCol="0">
                <a:spAutoFit/>
              </a:bodyPr>
              <a:lstStyle/>
              <a:p>
                <a:r>
                  <a:rPr lang="en-US" altLang="zh-CN" sz="3200" dirty="0">
                    <a:solidFill>
                      <a:schemeClr val="bg1"/>
                    </a:solidFill>
                    <a:latin typeface="思源宋体 CN Heavy" panose="02020900000000000000" pitchFamily="18" charset="-122"/>
                    <a:ea typeface="思源宋体 CN Heavy" panose="02020900000000000000" pitchFamily="18" charset="-122"/>
                  </a:rPr>
                  <a:t>01</a:t>
                </a:r>
                <a:endParaRPr lang="zh-CN" altLang="en-US" sz="3200" dirty="0">
                  <a:solidFill>
                    <a:schemeClr val="bg1"/>
                  </a:solidFill>
                  <a:latin typeface="思源宋体 CN Heavy" panose="02020900000000000000" pitchFamily="18" charset="-122"/>
                  <a:ea typeface="思源宋体 CN Heavy" panose="02020900000000000000" pitchFamily="18" charset="-122"/>
                </a:endParaRPr>
              </a:p>
            </p:txBody>
          </p:sp>
        </p:grpSp>
      </p:grpSp>
      <p:sp>
        <p:nvSpPr>
          <p:cNvPr id="4" name="文本框 3"/>
          <p:cNvSpPr txBox="1"/>
          <p:nvPr/>
        </p:nvSpPr>
        <p:spPr>
          <a:xfrm>
            <a:off x="1333326" y="1164285"/>
            <a:ext cx="9575165" cy="46416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zh-CN" sz="1800" b="1" dirty="0">
                <a:effectLst/>
                <a:latin typeface="微软雅黑" panose="020B0503020204020204" pitchFamily="34" charset="-122"/>
                <a:ea typeface="微软雅黑" panose="020B0503020204020204" pitchFamily="34" charset="-122"/>
                <a:cs typeface="Times New Roman" panose="02020603050405020304" pitchFamily="18" charset="0"/>
              </a:rPr>
              <a:t>据发送端与接收端的天线数来定义</a:t>
            </a:r>
            <a:endParaRPr lang="zh-CN" altLang="en-US" b="1" dirty="0">
              <a:latin typeface="微软雅黑" panose="020B0503020204020204" pitchFamily="34" charset="-122"/>
              <a:ea typeface="微软雅黑" panose="020B0503020204020204" pitchFamily="34" charset="-122"/>
              <a:cs typeface="微软雅黑" panose="020B0503020204020204" charset="-122"/>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Oval 11" descr="e7d195523061f1c09e9d68d7cf438b91ef959ecb14fc25d26BBA7F7DBC18E55DFF4014AF651F0BF2569D4B6C1DA7F1A4683A481403BD872FC687266AD13265C1DE7C373772FD8728ABDD69ADD03BFF5BE2862BC891DBB79E18FD61712FE23F670D602A332950CB5EC6E6732879E5EF3A14F9D4CF03EEDD9B1B11C039589F903859E45F1985EFBDDB2870384474B44C95"/>
          <p:cNvSpPr>
            <a:spLocks noChangeArrowheads="1"/>
          </p:cNvSpPr>
          <p:nvPr/>
        </p:nvSpPr>
        <p:spPr bwMode="auto">
          <a:xfrm>
            <a:off x="5364274" y="2516321"/>
            <a:ext cx="1481914" cy="1475914"/>
          </a:xfrm>
          <a:prstGeom prst="ellipse">
            <a:avLst/>
          </a:prstGeom>
          <a:solidFill>
            <a:srgbClr val="5268A5">
              <a:alpha val="33000"/>
            </a:srgbClr>
          </a:solidFill>
          <a:ln w="38100" cmpd="sng">
            <a:noFill/>
            <a:round/>
          </a:ln>
          <a:effectLst/>
        </p:spPr>
        <p:txBody>
          <a:bodyPr wrap="none" anchor="ctr"/>
          <a:lstStyle/>
          <a:p>
            <a:pPr algn="ctr" defTabSz="914400"/>
            <a:r>
              <a:rPr lang="zh-CN" altLang="zh-CN" sz="2400" b="1" dirty="0">
                <a:solidFill>
                  <a:srgbClr val="FFFFFF"/>
                </a:solidFill>
                <a:cs typeface="+mn-ea"/>
                <a:sym typeface="+mn-lt"/>
              </a:rPr>
              <a:t>VS</a:t>
            </a:r>
          </a:p>
        </p:txBody>
      </p:sp>
      <p:sp>
        <p:nvSpPr>
          <p:cNvPr id="50" name="Oval 11" descr="e7d195523061f1c09e9d68d7cf438b91ef959ecb14fc25d26BBA7F7DBC18E55DFF4014AF651F0BF2569D4B6C1DA7F1A4683A481403BD872FC687266AD13265C1DE7C373772FD8728ABDD69ADD03BFF5BE2862BC891DBB79E18FD61712FE23F670D602A332950CB5EC6E6732879E5EF3A14F9D4CF03EEDD9B1B11C039589F903859E45F1985EFBDDB2870384474B44C95"/>
          <p:cNvSpPr>
            <a:spLocks noChangeArrowheads="1"/>
          </p:cNvSpPr>
          <p:nvPr/>
        </p:nvSpPr>
        <p:spPr bwMode="auto">
          <a:xfrm>
            <a:off x="5582414" y="2733578"/>
            <a:ext cx="1045633" cy="1041400"/>
          </a:xfrm>
          <a:prstGeom prst="ellipse">
            <a:avLst/>
          </a:prstGeom>
          <a:solidFill>
            <a:srgbClr val="5268A5"/>
          </a:solidFill>
          <a:ln w="38100" cmpd="sng">
            <a:noFill/>
            <a:round/>
          </a:ln>
          <a:effectLst/>
        </p:spPr>
        <p:txBody>
          <a:bodyPr wrap="none" anchor="ctr"/>
          <a:lstStyle/>
          <a:p>
            <a:pPr algn="ctr" defTabSz="914400"/>
            <a:r>
              <a:rPr lang="zh-CN" altLang="zh-CN" sz="2400" b="1" dirty="0">
                <a:solidFill>
                  <a:srgbClr val="FFFFFF"/>
                </a:solidFill>
                <a:cs typeface="+mn-ea"/>
                <a:sym typeface="+mn-lt"/>
              </a:rPr>
              <a:t>VS</a:t>
            </a:r>
          </a:p>
        </p:txBody>
      </p:sp>
      <p:grpSp>
        <p:nvGrpSpPr>
          <p:cNvPr id="9" name="组合 8"/>
          <p:cNvGrpSpPr/>
          <p:nvPr/>
        </p:nvGrpSpPr>
        <p:grpSpPr>
          <a:xfrm>
            <a:off x="1133524" y="2133057"/>
            <a:ext cx="4127500" cy="2827018"/>
            <a:chOff x="1133524" y="1893359"/>
            <a:chExt cx="4127500" cy="2827018"/>
          </a:xfrm>
        </p:grpSpPr>
        <p:sp>
          <p:nvSpPr>
            <p:cNvPr id="34" name="Oval 7" descr="e7d195523061f1c09e9d68d7cf438b91ef959ecb14fc25d26BBA7F7DBC18E55DFF4014AF651F0BF2569D4B6C1DA7F1A4683A481403BD872FC687266AD13265C1DE7C373772FD8728ABDD69ADD03BFF5BE2862BC891DBB79E18FD61712FE23F670D602A332950CB5EC6E6732879E5EF3A14F9D4CF03EEDD9B1B11C039589F903859E45F1985EFBDDB2870384474B44C95"/>
            <p:cNvSpPr>
              <a:spLocks noChangeArrowheads="1"/>
            </p:cNvSpPr>
            <p:nvPr/>
          </p:nvSpPr>
          <p:spPr bwMode="auto">
            <a:xfrm flipV="1">
              <a:off x="1133524" y="4599121"/>
              <a:ext cx="4127500" cy="121256"/>
            </a:xfrm>
            <a:prstGeom prst="ellipse">
              <a:avLst/>
            </a:prstGeom>
            <a:gradFill rotWithShape="1">
              <a:gsLst>
                <a:gs pos="0">
                  <a:schemeClr val="tx1">
                    <a:alpha val="20000"/>
                  </a:schemeClr>
                </a:gs>
                <a:gs pos="100000">
                  <a:schemeClr val="tx1">
                    <a:gamma/>
                    <a:shade val="46275"/>
                    <a:invGamma/>
                    <a:alpha val="0"/>
                  </a:schemeClr>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a:endParaRPr lang="zh-CN" altLang="en-US" sz="2400">
                <a:solidFill>
                  <a:srgbClr val="5D5D5D"/>
                </a:solidFill>
                <a:cs typeface="+mn-ea"/>
                <a:sym typeface="+mn-lt"/>
              </a:endParaRPr>
            </a:p>
          </p:txBody>
        </p:sp>
        <p:pic>
          <p:nvPicPr>
            <p:cNvPr id="49" name="Picture 9" descr="e7d195523061f1c09e9d68d7cf438b91ef959ecb14fc25d26BBA7F7DBC18E55DFF4014AF651F0BF2569D4B6C1DA7F1A4683A481403BD872FC687266AD13265C1DE7C373772FD8728ABDD69ADD03BFF5BE2862BC891DBB79E18FD61712FE23F670D602A332950CB5EC6E6732879E5EF3A14F9D4CF03EEDD9B1B11C039589F903859E45F1985EFBDDB2870384474B44C9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97747" y="1893359"/>
              <a:ext cx="3403217" cy="2743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1609312" y="2003289"/>
              <a:ext cx="3176439" cy="1905771"/>
            </a:xfrm>
            <a:prstGeom prst="rect">
              <a:avLst/>
            </a:prstGeom>
            <a:blipFill dpi="0" rotWithShape="1">
              <a:blip r:embed="rId5"/>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7" name="组合 36"/>
          <p:cNvGrpSpPr/>
          <p:nvPr/>
        </p:nvGrpSpPr>
        <p:grpSpPr>
          <a:xfrm>
            <a:off x="6957237" y="2133057"/>
            <a:ext cx="4127500" cy="2827018"/>
            <a:chOff x="1133524" y="1893359"/>
            <a:chExt cx="4127500" cy="2827018"/>
          </a:xfrm>
        </p:grpSpPr>
        <p:sp>
          <p:nvSpPr>
            <p:cNvPr id="38" name="Oval 7" descr="e7d195523061f1c09e9d68d7cf438b91ef959ecb14fc25d26BBA7F7DBC18E55DFF4014AF651F0BF2569D4B6C1DA7F1A4683A481403BD872FC687266AD13265C1DE7C373772FD8728ABDD69ADD03BFF5BE2862BC891DBB79E18FD61712FE23F670D602A332950CB5EC6E6732879E5EF3A14F9D4CF03EEDD9B1B11C039589F903859E45F1985EFBDDB2870384474B44C95"/>
            <p:cNvSpPr>
              <a:spLocks noChangeArrowheads="1"/>
            </p:cNvSpPr>
            <p:nvPr/>
          </p:nvSpPr>
          <p:spPr bwMode="auto">
            <a:xfrm flipV="1">
              <a:off x="1133524" y="4599121"/>
              <a:ext cx="4127500" cy="121256"/>
            </a:xfrm>
            <a:prstGeom prst="ellipse">
              <a:avLst/>
            </a:prstGeom>
            <a:gradFill rotWithShape="1">
              <a:gsLst>
                <a:gs pos="0">
                  <a:schemeClr val="tx1">
                    <a:alpha val="20000"/>
                  </a:schemeClr>
                </a:gs>
                <a:gs pos="100000">
                  <a:schemeClr val="tx1">
                    <a:gamma/>
                    <a:shade val="46275"/>
                    <a:invGamma/>
                    <a:alpha val="0"/>
                  </a:schemeClr>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a:endParaRPr lang="zh-CN" altLang="en-US" sz="2400">
                <a:solidFill>
                  <a:srgbClr val="5D5D5D"/>
                </a:solidFill>
                <a:cs typeface="+mn-ea"/>
                <a:sym typeface="+mn-lt"/>
              </a:endParaRPr>
            </a:p>
          </p:txBody>
        </p:sp>
        <p:pic>
          <p:nvPicPr>
            <p:cNvPr id="39" name="Picture 9" descr="e7d195523061f1c09e9d68d7cf438b91ef959ecb14fc25d26BBA7F7DBC18E55DFF4014AF651F0BF2569D4B6C1DA7F1A4683A481403BD872FC687266AD13265C1DE7C373772FD8728ABDD69ADD03BFF5BE2862BC891DBB79E18FD61712FE23F670D602A332950CB5EC6E6732879E5EF3A14F9D4CF03EEDD9B1B11C039589F903859E45F1985EFBDDB2870384474B44C9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97747" y="1893359"/>
              <a:ext cx="3403217" cy="2743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 name="矩形 39"/>
            <p:cNvSpPr/>
            <p:nvPr/>
          </p:nvSpPr>
          <p:spPr>
            <a:xfrm>
              <a:off x="1609312" y="2003289"/>
              <a:ext cx="3176439" cy="1905771"/>
            </a:xfrm>
            <a:prstGeom prst="rect">
              <a:avLst/>
            </a:prstGeom>
            <a:blipFill dpi="0" rotWithShape="1">
              <a:blip r:embed="rId6"/>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44" name="图片 43"/>
          <p:cNvPicPr>
            <a:picLocks noChangeAspect="1"/>
          </p:cNvPicPr>
          <p:nvPr/>
        </p:nvPicPr>
        <p:blipFill>
          <a:blip r:embed="rId7"/>
          <a:stretch>
            <a:fillRect/>
          </a:stretch>
        </p:blipFill>
        <p:spPr>
          <a:xfrm>
            <a:off x="7433025" y="2242987"/>
            <a:ext cx="3176438" cy="1905771"/>
          </a:xfrm>
          <a:prstGeom prst="rect">
            <a:avLst/>
          </a:prstGeom>
        </p:spPr>
      </p:pic>
      <p:pic>
        <p:nvPicPr>
          <p:cNvPr id="45" name="图片 44"/>
          <p:cNvPicPr>
            <a:picLocks noChangeAspect="1"/>
          </p:cNvPicPr>
          <p:nvPr/>
        </p:nvPicPr>
        <p:blipFill>
          <a:blip r:embed="rId7"/>
          <a:stretch>
            <a:fillRect/>
          </a:stretch>
        </p:blipFill>
        <p:spPr>
          <a:xfrm>
            <a:off x="1615435" y="2235233"/>
            <a:ext cx="3176438" cy="1905771"/>
          </a:xfrm>
          <a:prstGeom prst="rect">
            <a:avLst/>
          </a:prstGeom>
        </p:spPr>
      </p:pic>
      <p:sp>
        <p:nvSpPr>
          <p:cNvPr id="46" name="矩形 45" descr="e7d195523061f1c09e9d68d7cf438b91ef959ecb14fc25d26BBA7F7DBC18E55DFF4014AF651F0BF2569D4B6C1DA7F1A4683A481403BD872FC687266AD13265C1DE7C373772FD8728ABDD69ADD03BFF5BE2862BC891DBB79E18FD61712FE23F67B60ED145344A5F6796FDB0D6E7341B73A4E64E1B81AE0A4EA80BC639DEFCC56FBB1C8095BD40FB585CB21CB06B382855"/>
          <p:cNvSpPr/>
          <p:nvPr/>
        </p:nvSpPr>
        <p:spPr>
          <a:xfrm>
            <a:off x="1761900" y="2422575"/>
            <a:ext cx="2932641" cy="1384995"/>
          </a:xfrm>
          <a:prstGeom prst="rect">
            <a:avLst/>
          </a:prstGeom>
        </p:spPr>
        <p:txBody>
          <a:bodyPr wrap="square">
            <a:spAutoFit/>
          </a:bodyPr>
          <a:lstStyle/>
          <a:p>
            <a:pPr algn="ctr" defTabSz="1219200">
              <a:lnSpc>
                <a:spcPct val="150000"/>
              </a:lnSpc>
            </a:pPr>
            <a:r>
              <a:rPr lang="zh-CN" altLang="en-US" sz="3200" dirty="0">
                <a:solidFill>
                  <a:schemeClr val="tx1">
                    <a:lumMod val="95000"/>
                    <a:lumOff val="5000"/>
                  </a:schemeClr>
                </a:solidFill>
                <a:latin typeface="微软雅黑" panose="020B0503020204020204" pitchFamily="34" charset="-122"/>
                <a:ea typeface="微软雅黑" panose="020B0503020204020204" pitchFamily="34" charset="-122"/>
                <a:cs typeface="+mn-ea"/>
                <a:sym typeface="+mn-lt"/>
              </a:rPr>
              <a:t>分集</a:t>
            </a:r>
          </a:p>
          <a:p>
            <a:pPr algn="ctr" defTabSz="1219200"/>
            <a:r>
              <a:rPr lang="zh-CN" altLang="zh-CN" sz="1800" dirty="0">
                <a:effectLst/>
                <a:latin typeface="微软雅黑" panose="020B0503020204020204" pitchFamily="34" charset="-122"/>
                <a:ea typeface="微软雅黑" panose="020B0503020204020204" pitchFamily="34" charset="-122"/>
                <a:cs typeface="Times New Roman" panose="02020603050405020304" pitchFamily="18" charset="0"/>
              </a:rPr>
              <a:t>把数据重复发送</a:t>
            </a:r>
            <a:endParaRPr lang="en-US" altLang="zh-CN" sz="1800" dirty="0">
              <a:effectLst/>
              <a:latin typeface="微软雅黑" panose="020B0503020204020204" pitchFamily="34" charset="-122"/>
              <a:ea typeface="微软雅黑" panose="020B0503020204020204" pitchFamily="34" charset="-122"/>
              <a:cs typeface="Times New Roman" panose="02020603050405020304" pitchFamily="18" charset="0"/>
            </a:endParaRPr>
          </a:p>
          <a:p>
            <a:pPr algn="ctr" defTabSz="1219200"/>
            <a:r>
              <a:rPr lang="zh-CN" altLang="en-US" sz="1800" b="1" dirty="0">
                <a:effectLst/>
                <a:latin typeface="微软雅黑" panose="020B0503020204020204" pitchFamily="34" charset="-122"/>
                <a:ea typeface="微软雅黑" panose="020B0503020204020204" pitchFamily="34" charset="-122"/>
                <a:cs typeface="Times New Roman" panose="02020603050405020304" pitchFamily="18" charset="0"/>
              </a:rPr>
              <a:t>可</a:t>
            </a:r>
            <a:r>
              <a:rPr lang="zh-CN" altLang="zh-CN" sz="1800" b="1" dirty="0">
                <a:effectLst/>
                <a:latin typeface="微软雅黑" panose="020B0503020204020204" pitchFamily="34" charset="-122"/>
                <a:ea typeface="微软雅黑" panose="020B0503020204020204" pitchFamily="34" charset="-122"/>
                <a:cs typeface="Times New Roman" panose="02020603050405020304" pitchFamily="18" charset="0"/>
              </a:rPr>
              <a:t>提高数据传输可靠性</a:t>
            </a:r>
            <a:endParaRPr lang="en-US" altLang="zh-CN" sz="1600" kern="0" dirty="0">
              <a:latin typeface="微软雅黑" panose="020B0503020204020204" pitchFamily="34" charset="-122"/>
              <a:ea typeface="微软雅黑" panose="020B0503020204020204" pitchFamily="34" charset="-122"/>
              <a:cs typeface="微软雅黑" panose="020B0503020204020204" charset="-122"/>
              <a:sym typeface="+mn-lt"/>
            </a:endParaRPr>
          </a:p>
        </p:txBody>
      </p:sp>
      <p:grpSp>
        <p:nvGrpSpPr>
          <p:cNvPr id="51" name="组合 50">
            <a:extLst>
              <a:ext uri="{FF2B5EF4-FFF2-40B4-BE49-F238E27FC236}">
                <a16:creationId xmlns:a16="http://schemas.microsoft.com/office/drawing/2014/main" id="{071F1E0F-7E21-1B83-BA47-EB9AD35F9E71}"/>
              </a:ext>
            </a:extLst>
          </p:cNvPr>
          <p:cNvGrpSpPr/>
          <p:nvPr/>
        </p:nvGrpSpPr>
        <p:grpSpPr>
          <a:xfrm>
            <a:off x="539206" y="374391"/>
            <a:ext cx="3209385" cy="763207"/>
            <a:chOff x="539206" y="374391"/>
            <a:chExt cx="3209385" cy="763207"/>
          </a:xfrm>
        </p:grpSpPr>
        <p:sp>
          <p:nvSpPr>
            <p:cNvPr id="52" name="文本框 7"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a:extLst>
                <a:ext uri="{FF2B5EF4-FFF2-40B4-BE49-F238E27FC236}">
                  <a16:creationId xmlns:a16="http://schemas.microsoft.com/office/drawing/2014/main" id="{5E7D6DB0-307A-6971-61CA-C143A947FC03}"/>
                </a:ext>
              </a:extLst>
            </p:cNvPr>
            <p:cNvSpPr txBox="1">
              <a:spLocks noChangeArrowheads="1"/>
            </p:cNvSpPr>
            <p:nvPr/>
          </p:nvSpPr>
          <p:spPr bwMode="auto">
            <a:xfrm>
              <a:off x="1385444" y="515142"/>
              <a:ext cx="236314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514350">
                <a:defRPr sz="1300">
                  <a:solidFill>
                    <a:schemeClr val="tx1"/>
                  </a:solidFill>
                  <a:latin typeface="Calibri" panose="020F0502020204030204" pitchFamily="34" charset="0"/>
                  <a:ea typeface="宋体" panose="02010600030101010101" pitchFamily="2" charset="-122"/>
                </a:defRPr>
              </a:lvl1pPr>
              <a:lvl2pPr marL="742950" indent="-285750" defTabSz="514350">
                <a:defRPr sz="1300">
                  <a:solidFill>
                    <a:schemeClr val="tx1"/>
                  </a:solidFill>
                  <a:latin typeface="Calibri" panose="020F0502020204030204" pitchFamily="34" charset="0"/>
                  <a:ea typeface="宋体" panose="02010600030101010101" pitchFamily="2" charset="-122"/>
                </a:defRPr>
              </a:lvl2pPr>
              <a:lvl3pPr marL="1143000" indent="-228600" defTabSz="514350">
                <a:defRPr sz="1300">
                  <a:solidFill>
                    <a:schemeClr val="tx1"/>
                  </a:solidFill>
                  <a:latin typeface="Calibri" panose="020F0502020204030204" pitchFamily="34" charset="0"/>
                  <a:ea typeface="宋体" panose="02010600030101010101" pitchFamily="2" charset="-122"/>
                </a:defRPr>
              </a:lvl3pPr>
              <a:lvl4pPr marL="1600200" indent="-228600" defTabSz="514350">
                <a:defRPr sz="1300">
                  <a:solidFill>
                    <a:schemeClr val="tx1"/>
                  </a:solidFill>
                  <a:latin typeface="Calibri" panose="020F0502020204030204" pitchFamily="34" charset="0"/>
                  <a:ea typeface="宋体" panose="02010600030101010101" pitchFamily="2" charset="-122"/>
                </a:defRPr>
              </a:lvl4pPr>
              <a:lvl5pPr marL="2057400" indent="-228600" defTabSz="514350">
                <a:defRPr sz="1300">
                  <a:solidFill>
                    <a:schemeClr val="tx1"/>
                  </a:solidFill>
                  <a:latin typeface="Calibri" panose="020F0502020204030204" pitchFamily="34" charset="0"/>
                  <a:ea typeface="宋体" panose="02010600030101010101" pitchFamily="2" charset="-122"/>
                </a:defRPr>
              </a:lvl5pPr>
              <a:lvl6pPr marL="25146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en-US" altLang="zh-CN" sz="2800" dirty="0">
                  <a:solidFill>
                    <a:schemeClr val="tx1">
                      <a:lumMod val="95000"/>
                      <a:lumOff val="5000"/>
                    </a:schemeClr>
                  </a:solidFill>
                  <a:latin typeface="微软雅黑" panose="020B0503020204020204" pitchFamily="34" charset="-122"/>
                  <a:ea typeface="微软雅黑" panose="020B0503020204020204" pitchFamily="34" charset="-122"/>
                  <a:cs typeface="+mn-ea"/>
                  <a:sym typeface="+mn-lt"/>
                </a:rPr>
                <a:t>MIMO</a:t>
              </a:r>
              <a:r>
                <a:rPr lang="zh-CN" altLang="en-US" sz="2800" dirty="0">
                  <a:solidFill>
                    <a:schemeClr val="tx1">
                      <a:lumMod val="95000"/>
                      <a:lumOff val="5000"/>
                    </a:schemeClr>
                  </a:solidFill>
                  <a:latin typeface="微软雅黑" panose="020B0503020204020204" pitchFamily="34" charset="-122"/>
                  <a:ea typeface="微软雅黑" panose="020B0503020204020204" pitchFamily="34" charset="-122"/>
                  <a:cs typeface="+mn-ea"/>
                  <a:sym typeface="+mn-lt"/>
                </a:rPr>
                <a:t>是什么</a:t>
              </a:r>
            </a:p>
          </p:txBody>
        </p:sp>
        <p:grpSp>
          <p:nvGrpSpPr>
            <p:cNvPr id="53" name="组合 52">
              <a:extLst>
                <a:ext uri="{FF2B5EF4-FFF2-40B4-BE49-F238E27FC236}">
                  <a16:creationId xmlns:a16="http://schemas.microsoft.com/office/drawing/2014/main" id="{137FE1BB-B1BF-B534-F913-AECC1E6CB73E}"/>
                </a:ext>
              </a:extLst>
            </p:cNvPr>
            <p:cNvGrpSpPr/>
            <p:nvPr/>
          </p:nvGrpSpPr>
          <p:grpSpPr>
            <a:xfrm>
              <a:off x="539206" y="374391"/>
              <a:ext cx="794120" cy="763207"/>
              <a:chOff x="2073550" y="2387329"/>
              <a:chExt cx="794120" cy="763207"/>
            </a:xfrm>
          </p:grpSpPr>
          <p:grpSp>
            <p:nvGrpSpPr>
              <p:cNvPr id="55" name="组合 54">
                <a:extLst>
                  <a:ext uri="{FF2B5EF4-FFF2-40B4-BE49-F238E27FC236}">
                    <a16:creationId xmlns:a16="http://schemas.microsoft.com/office/drawing/2014/main" id="{C7E2D4A9-8B89-AEE5-54B1-4856B2C4E441}"/>
                  </a:ext>
                </a:extLst>
              </p:cNvPr>
              <p:cNvGrpSpPr/>
              <p:nvPr/>
            </p:nvGrpSpPr>
            <p:grpSpPr>
              <a:xfrm>
                <a:off x="2073550" y="2387329"/>
                <a:ext cx="794120" cy="763207"/>
                <a:chOff x="2073550" y="2387329"/>
                <a:chExt cx="794120" cy="763207"/>
              </a:xfrm>
            </p:grpSpPr>
            <p:sp>
              <p:nvSpPr>
                <p:cNvPr id="59" name="椭圆 58">
                  <a:extLst>
                    <a:ext uri="{FF2B5EF4-FFF2-40B4-BE49-F238E27FC236}">
                      <a16:creationId xmlns:a16="http://schemas.microsoft.com/office/drawing/2014/main" id="{0F23C41D-891A-3A75-7217-F3CA4853704A}"/>
                    </a:ext>
                  </a:extLst>
                </p:cNvPr>
                <p:cNvSpPr/>
                <p:nvPr/>
              </p:nvSpPr>
              <p:spPr>
                <a:xfrm>
                  <a:off x="2073550" y="2387329"/>
                  <a:ext cx="750935" cy="750935"/>
                </a:xfrm>
                <a:prstGeom prst="ellipse">
                  <a:avLst/>
                </a:prstGeom>
                <a:solidFill>
                  <a:srgbClr val="5268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a:extLst>
                    <a:ext uri="{FF2B5EF4-FFF2-40B4-BE49-F238E27FC236}">
                      <a16:creationId xmlns:a16="http://schemas.microsoft.com/office/drawing/2014/main" id="{DAF8CFF9-F315-5A4D-F36F-B603992F0DE7}"/>
                    </a:ext>
                  </a:extLst>
                </p:cNvPr>
                <p:cNvSpPr/>
                <p:nvPr/>
              </p:nvSpPr>
              <p:spPr>
                <a:xfrm>
                  <a:off x="2563048" y="2845914"/>
                  <a:ext cx="304622" cy="304622"/>
                </a:xfrm>
                <a:prstGeom prst="ellipse">
                  <a:avLst/>
                </a:prstGeom>
                <a:solidFill>
                  <a:srgbClr val="5268A5">
                    <a:alpha val="3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8" name="文本框 57">
                <a:extLst>
                  <a:ext uri="{FF2B5EF4-FFF2-40B4-BE49-F238E27FC236}">
                    <a16:creationId xmlns:a16="http://schemas.microsoft.com/office/drawing/2014/main" id="{128957B7-209D-A256-7DBA-5712BBB8C3B4}"/>
                  </a:ext>
                </a:extLst>
              </p:cNvPr>
              <p:cNvSpPr txBox="1"/>
              <p:nvPr/>
            </p:nvSpPr>
            <p:spPr>
              <a:xfrm>
                <a:off x="2130802" y="2479933"/>
                <a:ext cx="684803" cy="584775"/>
              </a:xfrm>
              <a:prstGeom prst="rect">
                <a:avLst/>
              </a:prstGeom>
              <a:noFill/>
            </p:spPr>
            <p:txBody>
              <a:bodyPr wrap="none" rtlCol="0">
                <a:spAutoFit/>
              </a:bodyPr>
              <a:lstStyle/>
              <a:p>
                <a:r>
                  <a:rPr lang="en-US" altLang="zh-CN" sz="3200" dirty="0">
                    <a:solidFill>
                      <a:schemeClr val="bg1"/>
                    </a:solidFill>
                    <a:latin typeface="思源宋体 CN Heavy" panose="02020900000000000000" pitchFamily="18" charset="-122"/>
                    <a:ea typeface="思源宋体 CN Heavy" panose="02020900000000000000" pitchFamily="18" charset="-122"/>
                  </a:rPr>
                  <a:t>01</a:t>
                </a:r>
                <a:endParaRPr lang="zh-CN" altLang="en-US" sz="3200" dirty="0">
                  <a:solidFill>
                    <a:schemeClr val="bg1"/>
                  </a:solidFill>
                  <a:latin typeface="思源宋体 CN Heavy" panose="02020900000000000000" pitchFamily="18" charset="-122"/>
                  <a:ea typeface="思源宋体 CN Heavy" panose="02020900000000000000" pitchFamily="18" charset="-122"/>
                </a:endParaRPr>
              </a:p>
            </p:txBody>
          </p:sp>
        </p:grpSp>
      </p:grpSp>
      <p:sp>
        <p:nvSpPr>
          <p:cNvPr id="61" name="文本框 60">
            <a:extLst>
              <a:ext uri="{FF2B5EF4-FFF2-40B4-BE49-F238E27FC236}">
                <a16:creationId xmlns:a16="http://schemas.microsoft.com/office/drawing/2014/main" id="{C83326B2-0326-1A0D-9043-0FDDDFDD6157}"/>
              </a:ext>
            </a:extLst>
          </p:cNvPr>
          <p:cNvSpPr txBox="1"/>
          <p:nvPr/>
        </p:nvSpPr>
        <p:spPr>
          <a:xfrm>
            <a:off x="1333326" y="1164285"/>
            <a:ext cx="9575165" cy="46416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1800" b="1" dirty="0">
                <a:effectLst/>
                <a:latin typeface="微软雅黑" panose="020B0503020204020204" pitchFamily="34" charset="-122"/>
                <a:ea typeface="微软雅黑" panose="020B0503020204020204" pitchFamily="34" charset="-122"/>
                <a:cs typeface="Times New Roman" panose="02020603050405020304" pitchFamily="18" charset="0"/>
              </a:rPr>
              <a:t>分集和复用</a:t>
            </a:r>
            <a:endParaRPr lang="zh-CN" altLang="en-US" b="1" dirty="0">
              <a:latin typeface="微软雅黑" panose="020B0503020204020204" pitchFamily="34" charset="-122"/>
              <a:ea typeface="微软雅黑" panose="020B0503020204020204" pitchFamily="34" charset="-122"/>
              <a:cs typeface="微软雅黑" panose="020B0503020204020204" charset="-122"/>
            </a:endParaRPr>
          </a:p>
        </p:txBody>
      </p:sp>
      <p:sp>
        <p:nvSpPr>
          <p:cNvPr id="62" name="矩形 61" descr="e7d195523061f1c09e9d68d7cf438b91ef959ecb14fc25d26BBA7F7DBC18E55DFF4014AF651F0BF2569D4B6C1DA7F1A4683A481403BD872FC687266AD13265C1DE7C373772FD8728ABDD69ADD03BFF5BE2862BC891DBB79E18FD61712FE23F67B60ED145344A5F6796FDB0D6E7341B73A4E64E1B81AE0A4EA80BC639DEFCC56FBB1C8095BD40FB585CB21CB06B382855">
            <a:extLst>
              <a:ext uri="{FF2B5EF4-FFF2-40B4-BE49-F238E27FC236}">
                <a16:creationId xmlns:a16="http://schemas.microsoft.com/office/drawing/2014/main" id="{3994EEC5-D5A3-8413-52B4-72B66EC3D10D}"/>
              </a:ext>
            </a:extLst>
          </p:cNvPr>
          <p:cNvSpPr/>
          <p:nvPr/>
        </p:nvSpPr>
        <p:spPr>
          <a:xfrm>
            <a:off x="7554666" y="2435344"/>
            <a:ext cx="2932641" cy="1384995"/>
          </a:xfrm>
          <a:prstGeom prst="rect">
            <a:avLst/>
          </a:prstGeom>
        </p:spPr>
        <p:txBody>
          <a:bodyPr wrap="square">
            <a:spAutoFit/>
          </a:bodyPr>
          <a:lstStyle/>
          <a:p>
            <a:pPr algn="ctr" defTabSz="1219200">
              <a:lnSpc>
                <a:spcPct val="150000"/>
              </a:lnSpc>
            </a:pPr>
            <a:r>
              <a:rPr lang="zh-CN" altLang="en-US" sz="3200" dirty="0">
                <a:solidFill>
                  <a:schemeClr val="tx1">
                    <a:lumMod val="95000"/>
                    <a:lumOff val="5000"/>
                  </a:schemeClr>
                </a:solidFill>
                <a:latin typeface="微软雅黑" panose="020B0503020204020204" pitchFamily="34" charset="-122"/>
                <a:ea typeface="微软雅黑" panose="020B0503020204020204" pitchFamily="34" charset="-122"/>
                <a:cs typeface="+mn-ea"/>
                <a:sym typeface="+mn-lt"/>
              </a:rPr>
              <a:t>复用</a:t>
            </a:r>
          </a:p>
          <a:p>
            <a:pPr algn="ctr" defTabSz="1219200"/>
            <a:r>
              <a:rPr lang="zh-CN" altLang="zh-CN" dirty="0">
                <a:latin typeface="微软雅黑" panose="020B0503020204020204" pitchFamily="34" charset="-122"/>
                <a:ea typeface="微软雅黑" panose="020B0503020204020204" pitchFamily="34" charset="-122"/>
                <a:cs typeface="Times New Roman" panose="02020603050405020304" pitchFamily="18" charset="0"/>
              </a:rPr>
              <a:t>把天线资源用来发送不同的数据，</a:t>
            </a:r>
            <a:r>
              <a:rPr lang="zh-CN" altLang="zh-CN" b="1" dirty="0">
                <a:latin typeface="微软雅黑" panose="020B0503020204020204" pitchFamily="34" charset="-122"/>
                <a:ea typeface="微软雅黑" panose="020B0503020204020204" pitchFamily="34" charset="-122"/>
                <a:cs typeface="Times New Roman" panose="02020603050405020304" pitchFamily="18" charset="0"/>
              </a:rPr>
              <a:t>提高数据传输速率</a:t>
            </a:r>
            <a:endParaRPr lang="en-US" altLang="zh-CN" b="1" dirty="0">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Oval 11" descr="e7d195523061f1c09e9d68d7cf438b91ef959ecb14fc25d26BBA7F7DBC18E55DFF4014AF651F0BF2569D4B6C1DA7F1A4683A481403BD872FC687266AD13265C1DE7C373772FD8728ABDD69ADD03BFF5BE2862BC891DBB79E18FD61712FE23F670D602A332950CB5EC6E6732879E5EF3A14F9D4CF03EEDD9B1B11C039589F903859E45F1985EFBDDB2870384474B44C95"/>
          <p:cNvSpPr>
            <a:spLocks noChangeArrowheads="1"/>
          </p:cNvSpPr>
          <p:nvPr/>
        </p:nvSpPr>
        <p:spPr bwMode="auto">
          <a:xfrm>
            <a:off x="5364274" y="2516321"/>
            <a:ext cx="1481914" cy="1475914"/>
          </a:xfrm>
          <a:prstGeom prst="ellipse">
            <a:avLst/>
          </a:prstGeom>
          <a:solidFill>
            <a:srgbClr val="5268A5">
              <a:alpha val="33000"/>
            </a:srgbClr>
          </a:solidFill>
          <a:ln w="38100" cmpd="sng">
            <a:noFill/>
            <a:round/>
          </a:ln>
          <a:effectLst/>
        </p:spPr>
        <p:txBody>
          <a:bodyPr wrap="none" anchor="ctr"/>
          <a:lstStyle/>
          <a:p>
            <a:pPr algn="ctr" defTabSz="914400"/>
            <a:r>
              <a:rPr lang="zh-CN" altLang="zh-CN" sz="2400" b="1" dirty="0">
                <a:solidFill>
                  <a:srgbClr val="FFFFFF"/>
                </a:solidFill>
                <a:cs typeface="+mn-ea"/>
                <a:sym typeface="+mn-lt"/>
              </a:rPr>
              <a:t>VS</a:t>
            </a:r>
          </a:p>
        </p:txBody>
      </p:sp>
      <p:sp>
        <p:nvSpPr>
          <p:cNvPr id="50" name="Oval 11" descr="e7d195523061f1c09e9d68d7cf438b91ef959ecb14fc25d26BBA7F7DBC18E55DFF4014AF651F0BF2569D4B6C1DA7F1A4683A481403BD872FC687266AD13265C1DE7C373772FD8728ABDD69ADD03BFF5BE2862BC891DBB79E18FD61712FE23F670D602A332950CB5EC6E6732879E5EF3A14F9D4CF03EEDD9B1B11C039589F903859E45F1985EFBDDB2870384474B44C95"/>
          <p:cNvSpPr>
            <a:spLocks noChangeArrowheads="1"/>
          </p:cNvSpPr>
          <p:nvPr/>
        </p:nvSpPr>
        <p:spPr bwMode="auto">
          <a:xfrm>
            <a:off x="5582414" y="2733578"/>
            <a:ext cx="1045633" cy="1041400"/>
          </a:xfrm>
          <a:prstGeom prst="ellipse">
            <a:avLst/>
          </a:prstGeom>
          <a:solidFill>
            <a:srgbClr val="5268A5"/>
          </a:solidFill>
          <a:ln w="38100" cmpd="sng">
            <a:noFill/>
            <a:round/>
          </a:ln>
          <a:effectLst/>
        </p:spPr>
        <p:txBody>
          <a:bodyPr wrap="none" anchor="ctr"/>
          <a:lstStyle/>
          <a:p>
            <a:pPr algn="ctr" defTabSz="914400"/>
            <a:r>
              <a:rPr lang="zh-CN" altLang="zh-CN" sz="2400" b="1" dirty="0">
                <a:solidFill>
                  <a:srgbClr val="FFFFFF"/>
                </a:solidFill>
                <a:cs typeface="+mn-ea"/>
                <a:sym typeface="+mn-lt"/>
              </a:rPr>
              <a:t>VS</a:t>
            </a:r>
          </a:p>
        </p:txBody>
      </p:sp>
      <p:grpSp>
        <p:nvGrpSpPr>
          <p:cNvPr id="9" name="组合 8"/>
          <p:cNvGrpSpPr/>
          <p:nvPr/>
        </p:nvGrpSpPr>
        <p:grpSpPr>
          <a:xfrm>
            <a:off x="1133524" y="2133057"/>
            <a:ext cx="4127500" cy="2827018"/>
            <a:chOff x="1133524" y="1893359"/>
            <a:chExt cx="4127500" cy="2827018"/>
          </a:xfrm>
        </p:grpSpPr>
        <p:sp>
          <p:nvSpPr>
            <p:cNvPr id="34" name="Oval 7" descr="e7d195523061f1c09e9d68d7cf438b91ef959ecb14fc25d26BBA7F7DBC18E55DFF4014AF651F0BF2569D4B6C1DA7F1A4683A481403BD872FC687266AD13265C1DE7C373772FD8728ABDD69ADD03BFF5BE2862BC891DBB79E18FD61712FE23F670D602A332950CB5EC6E6732879E5EF3A14F9D4CF03EEDD9B1B11C039589F903859E45F1985EFBDDB2870384474B44C95"/>
            <p:cNvSpPr>
              <a:spLocks noChangeArrowheads="1"/>
            </p:cNvSpPr>
            <p:nvPr/>
          </p:nvSpPr>
          <p:spPr bwMode="auto">
            <a:xfrm flipV="1">
              <a:off x="1133524" y="4599121"/>
              <a:ext cx="4127500" cy="121256"/>
            </a:xfrm>
            <a:prstGeom prst="ellipse">
              <a:avLst/>
            </a:prstGeom>
            <a:gradFill rotWithShape="1">
              <a:gsLst>
                <a:gs pos="0">
                  <a:schemeClr val="tx1">
                    <a:alpha val="20000"/>
                  </a:schemeClr>
                </a:gs>
                <a:gs pos="100000">
                  <a:schemeClr val="tx1">
                    <a:gamma/>
                    <a:shade val="46275"/>
                    <a:invGamma/>
                    <a:alpha val="0"/>
                  </a:schemeClr>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a:endParaRPr lang="zh-CN" altLang="en-US" sz="2400">
                <a:solidFill>
                  <a:srgbClr val="5D5D5D"/>
                </a:solidFill>
                <a:cs typeface="+mn-ea"/>
                <a:sym typeface="+mn-lt"/>
              </a:endParaRPr>
            </a:p>
          </p:txBody>
        </p:sp>
        <p:pic>
          <p:nvPicPr>
            <p:cNvPr id="49" name="Picture 9" descr="e7d195523061f1c09e9d68d7cf438b91ef959ecb14fc25d26BBA7F7DBC18E55DFF4014AF651F0BF2569D4B6C1DA7F1A4683A481403BD872FC687266AD13265C1DE7C373772FD8728ABDD69ADD03BFF5BE2862BC891DBB79E18FD61712FE23F670D602A332950CB5EC6E6732879E5EF3A14F9D4CF03EEDD9B1B11C039589F903859E45F1985EFBDDB2870384474B44C9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97747" y="1893359"/>
              <a:ext cx="3403217" cy="2743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1609312" y="2003289"/>
              <a:ext cx="3176439" cy="1905771"/>
            </a:xfrm>
            <a:prstGeom prst="rect">
              <a:avLst/>
            </a:prstGeom>
            <a:blipFill dpi="0" rotWithShape="1">
              <a:blip r:embed="rId4"/>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7" name="组合 36"/>
          <p:cNvGrpSpPr/>
          <p:nvPr/>
        </p:nvGrpSpPr>
        <p:grpSpPr>
          <a:xfrm>
            <a:off x="6957237" y="2133057"/>
            <a:ext cx="4127500" cy="2827018"/>
            <a:chOff x="1133524" y="1893359"/>
            <a:chExt cx="4127500" cy="2827018"/>
          </a:xfrm>
        </p:grpSpPr>
        <p:sp>
          <p:nvSpPr>
            <p:cNvPr id="38" name="Oval 7" descr="e7d195523061f1c09e9d68d7cf438b91ef959ecb14fc25d26BBA7F7DBC18E55DFF4014AF651F0BF2569D4B6C1DA7F1A4683A481403BD872FC687266AD13265C1DE7C373772FD8728ABDD69ADD03BFF5BE2862BC891DBB79E18FD61712FE23F670D602A332950CB5EC6E6732879E5EF3A14F9D4CF03EEDD9B1B11C039589F903859E45F1985EFBDDB2870384474B44C95"/>
            <p:cNvSpPr>
              <a:spLocks noChangeArrowheads="1"/>
            </p:cNvSpPr>
            <p:nvPr/>
          </p:nvSpPr>
          <p:spPr bwMode="auto">
            <a:xfrm flipV="1">
              <a:off x="1133524" y="4599121"/>
              <a:ext cx="4127500" cy="121256"/>
            </a:xfrm>
            <a:prstGeom prst="ellipse">
              <a:avLst/>
            </a:prstGeom>
            <a:gradFill rotWithShape="1">
              <a:gsLst>
                <a:gs pos="0">
                  <a:schemeClr val="tx1">
                    <a:alpha val="20000"/>
                  </a:schemeClr>
                </a:gs>
                <a:gs pos="100000">
                  <a:schemeClr val="tx1">
                    <a:gamma/>
                    <a:shade val="46275"/>
                    <a:invGamma/>
                    <a:alpha val="0"/>
                  </a:schemeClr>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a:endParaRPr lang="zh-CN" altLang="en-US" sz="2400">
                <a:solidFill>
                  <a:srgbClr val="5D5D5D"/>
                </a:solidFill>
                <a:cs typeface="+mn-ea"/>
                <a:sym typeface="+mn-lt"/>
              </a:endParaRPr>
            </a:p>
          </p:txBody>
        </p:sp>
        <p:pic>
          <p:nvPicPr>
            <p:cNvPr id="39" name="Picture 9" descr="e7d195523061f1c09e9d68d7cf438b91ef959ecb14fc25d26BBA7F7DBC18E55DFF4014AF651F0BF2569D4B6C1DA7F1A4683A481403BD872FC687266AD13265C1DE7C373772FD8728ABDD69ADD03BFF5BE2862BC891DBB79E18FD61712FE23F670D602A332950CB5EC6E6732879E5EF3A14F9D4CF03EEDD9B1B11C039589F903859E45F1985EFBDDB2870384474B44C9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97747" y="1893359"/>
              <a:ext cx="3403217" cy="2743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 name="矩形 39"/>
            <p:cNvSpPr/>
            <p:nvPr/>
          </p:nvSpPr>
          <p:spPr>
            <a:xfrm>
              <a:off x="1609312" y="2003289"/>
              <a:ext cx="3176439" cy="1905771"/>
            </a:xfrm>
            <a:prstGeom prst="rect">
              <a:avLst/>
            </a:prstGeom>
            <a:blipFill dpi="0" rotWithShape="1">
              <a:blip r:embed="rId5"/>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44" name="图片 43"/>
          <p:cNvPicPr>
            <a:picLocks noChangeAspect="1"/>
          </p:cNvPicPr>
          <p:nvPr/>
        </p:nvPicPr>
        <p:blipFill>
          <a:blip r:embed="rId6"/>
          <a:stretch>
            <a:fillRect/>
          </a:stretch>
        </p:blipFill>
        <p:spPr>
          <a:xfrm>
            <a:off x="7433025" y="2242987"/>
            <a:ext cx="3176438" cy="1905771"/>
          </a:xfrm>
          <a:prstGeom prst="rect">
            <a:avLst/>
          </a:prstGeom>
        </p:spPr>
      </p:pic>
      <p:pic>
        <p:nvPicPr>
          <p:cNvPr id="45" name="图片 44"/>
          <p:cNvPicPr>
            <a:picLocks noChangeAspect="1"/>
          </p:cNvPicPr>
          <p:nvPr/>
        </p:nvPicPr>
        <p:blipFill>
          <a:blip r:embed="rId6"/>
          <a:stretch>
            <a:fillRect/>
          </a:stretch>
        </p:blipFill>
        <p:spPr>
          <a:xfrm>
            <a:off x="1615435" y="2235233"/>
            <a:ext cx="3176438" cy="1905771"/>
          </a:xfrm>
          <a:prstGeom prst="rect">
            <a:avLst/>
          </a:prstGeom>
        </p:spPr>
      </p:pic>
      <p:sp>
        <p:nvSpPr>
          <p:cNvPr id="46" name="矩形 45" descr="e7d195523061f1c09e9d68d7cf438b91ef959ecb14fc25d26BBA7F7DBC18E55DFF4014AF651F0BF2569D4B6C1DA7F1A4683A481403BD872FC687266AD13265C1DE7C373772FD8728ABDD69ADD03BFF5BE2862BC891DBB79E18FD61712FE23F67B60ED145344A5F6796FDB0D6E7341B73A4E64E1B81AE0A4EA80BC639DEFCC56FBB1C8095BD40FB585CB21CB06B382855"/>
          <p:cNvSpPr/>
          <p:nvPr/>
        </p:nvSpPr>
        <p:spPr>
          <a:xfrm>
            <a:off x="1761900" y="2422575"/>
            <a:ext cx="2932641" cy="1384995"/>
          </a:xfrm>
          <a:prstGeom prst="rect">
            <a:avLst/>
          </a:prstGeom>
        </p:spPr>
        <p:txBody>
          <a:bodyPr wrap="square">
            <a:spAutoFit/>
          </a:bodyPr>
          <a:lstStyle/>
          <a:p>
            <a:pPr algn="ctr" defTabSz="1219200">
              <a:lnSpc>
                <a:spcPct val="150000"/>
              </a:lnSpc>
            </a:pPr>
            <a:r>
              <a:rPr lang="zh-CN" altLang="en-US" sz="3200" dirty="0">
                <a:solidFill>
                  <a:schemeClr val="tx1">
                    <a:lumMod val="95000"/>
                    <a:lumOff val="5000"/>
                  </a:schemeClr>
                </a:solidFill>
                <a:latin typeface="微软雅黑" panose="020B0503020204020204" pitchFamily="34" charset="-122"/>
                <a:ea typeface="微软雅黑" panose="020B0503020204020204" pitchFamily="34" charset="-122"/>
                <a:cs typeface="+mn-ea"/>
                <a:sym typeface="+mn-lt"/>
              </a:rPr>
              <a:t>分集</a:t>
            </a:r>
          </a:p>
          <a:p>
            <a:pPr algn="ctr" defTabSz="1219200"/>
            <a:r>
              <a:rPr lang="zh-CN" altLang="zh-CN" sz="1800" dirty="0">
                <a:effectLst/>
                <a:latin typeface="微软雅黑" panose="020B0503020204020204" pitchFamily="34" charset="-122"/>
                <a:ea typeface="微软雅黑" panose="020B0503020204020204" pitchFamily="34" charset="-122"/>
                <a:cs typeface="Times New Roman" panose="02020603050405020304" pitchFamily="18" charset="0"/>
              </a:rPr>
              <a:t>把数据重复发送</a:t>
            </a:r>
            <a:endParaRPr lang="en-US" altLang="zh-CN" sz="1800" dirty="0">
              <a:effectLst/>
              <a:latin typeface="微软雅黑" panose="020B0503020204020204" pitchFamily="34" charset="-122"/>
              <a:ea typeface="微软雅黑" panose="020B0503020204020204" pitchFamily="34" charset="-122"/>
              <a:cs typeface="Times New Roman" panose="02020603050405020304" pitchFamily="18" charset="0"/>
            </a:endParaRPr>
          </a:p>
          <a:p>
            <a:pPr algn="ctr" defTabSz="1219200"/>
            <a:r>
              <a:rPr lang="zh-CN" altLang="en-US" sz="1800" b="1" dirty="0">
                <a:effectLst/>
                <a:latin typeface="微软雅黑" panose="020B0503020204020204" pitchFamily="34" charset="-122"/>
                <a:ea typeface="微软雅黑" panose="020B0503020204020204" pitchFamily="34" charset="-122"/>
                <a:cs typeface="Times New Roman" panose="02020603050405020304" pitchFamily="18" charset="0"/>
              </a:rPr>
              <a:t>可</a:t>
            </a:r>
            <a:r>
              <a:rPr lang="zh-CN" altLang="zh-CN" sz="1800" b="1" dirty="0">
                <a:effectLst/>
                <a:latin typeface="微软雅黑" panose="020B0503020204020204" pitchFamily="34" charset="-122"/>
                <a:ea typeface="微软雅黑" panose="020B0503020204020204" pitchFamily="34" charset="-122"/>
                <a:cs typeface="Times New Roman" panose="02020603050405020304" pitchFamily="18" charset="0"/>
              </a:rPr>
              <a:t>提高数据传输可靠性</a:t>
            </a:r>
            <a:endParaRPr lang="en-US" altLang="zh-CN" sz="1600" kern="0" dirty="0">
              <a:latin typeface="微软雅黑" panose="020B0503020204020204" pitchFamily="34" charset="-122"/>
              <a:ea typeface="微软雅黑" panose="020B0503020204020204" pitchFamily="34" charset="-122"/>
              <a:cs typeface="微软雅黑" panose="020B0503020204020204" charset="-122"/>
              <a:sym typeface="+mn-lt"/>
            </a:endParaRPr>
          </a:p>
        </p:txBody>
      </p:sp>
      <p:grpSp>
        <p:nvGrpSpPr>
          <p:cNvPr id="51" name="组合 50">
            <a:extLst>
              <a:ext uri="{FF2B5EF4-FFF2-40B4-BE49-F238E27FC236}">
                <a16:creationId xmlns:a16="http://schemas.microsoft.com/office/drawing/2014/main" id="{071F1E0F-7E21-1B83-BA47-EB9AD35F9E71}"/>
              </a:ext>
            </a:extLst>
          </p:cNvPr>
          <p:cNvGrpSpPr/>
          <p:nvPr/>
        </p:nvGrpSpPr>
        <p:grpSpPr>
          <a:xfrm>
            <a:off x="539206" y="374391"/>
            <a:ext cx="3209385" cy="763207"/>
            <a:chOff x="539206" y="374391"/>
            <a:chExt cx="3209385" cy="763207"/>
          </a:xfrm>
        </p:grpSpPr>
        <p:sp>
          <p:nvSpPr>
            <p:cNvPr id="52" name="文本框 7"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a:extLst>
                <a:ext uri="{FF2B5EF4-FFF2-40B4-BE49-F238E27FC236}">
                  <a16:creationId xmlns:a16="http://schemas.microsoft.com/office/drawing/2014/main" id="{5E7D6DB0-307A-6971-61CA-C143A947FC03}"/>
                </a:ext>
              </a:extLst>
            </p:cNvPr>
            <p:cNvSpPr txBox="1">
              <a:spLocks noChangeArrowheads="1"/>
            </p:cNvSpPr>
            <p:nvPr/>
          </p:nvSpPr>
          <p:spPr bwMode="auto">
            <a:xfrm>
              <a:off x="1385444" y="515142"/>
              <a:ext cx="236314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514350">
                <a:defRPr sz="1300">
                  <a:solidFill>
                    <a:schemeClr val="tx1"/>
                  </a:solidFill>
                  <a:latin typeface="Calibri" panose="020F0502020204030204" pitchFamily="34" charset="0"/>
                  <a:ea typeface="宋体" panose="02010600030101010101" pitchFamily="2" charset="-122"/>
                </a:defRPr>
              </a:lvl1pPr>
              <a:lvl2pPr marL="742950" indent="-285750" defTabSz="514350">
                <a:defRPr sz="1300">
                  <a:solidFill>
                    <a:schemeClr val="tx1"/>
                  </a:solidFill>
                  <a:latin typeface="Calibri" panose="020F0502020204030204" pitchFamily="34" charset="0"/>
                  <a:ea typeface="宋体" panose="02010600030101010101" pitchFamily="2" charset="-122"/>
                </a:defRPr>
              </a:lvl2pPr>
              <a:lvl3pPr marL="1143000" indent="-228600" defTabSz="514350">
                <a:defRPr sz="1300">
                  <a:solidFill>
                    <a:schemeClr val="tx1"/>
                  </a:solidFill>
                  <a:latin typeface="Calibri" panose="020F0502020204030204" pitchFamily="34" charset="0"/>
                  <a:ea typeface="宋体" panose="02010600030101010101" pitchFamily="2" charset="-122"/>
                </a:defRPr>
              </a:lvl3pPr>
              <a:lvl4pPr marL="1600200" indent="-228600" defTabSz="514350">
                <a:defRPr sz="1300">
                  <a:solidFill>
                    <a:schemeClr val="tx1"/>
                  </a:solidFill>
                  <a:latin typeface="Calibri" panose="020F0502020204030204" pitchFamily="34" charset="0"/>
                  <a:ea typeface="宋体" panose="02010600030101010101" pitchFamily="2" charset="-122"/>
                </a:defRPr>
              </a:lvl4pPr>
              <a:lvl5pPr marL="2057400" indent="-228600" defTabSz="514350">
                <a:defRPr sz="1300">
                  <a:solidFill>
                    <a:schemeClr val="tx1"/>
                  </a:solidFill>
                  <a:latin typeface="Calibri" panose="020F0502020204030204" pitchFamily="34" charset="0"/>
                  <a:ea typeface="宋体" panose="02010600030101010101" pitchFamily="2" charset="-122"/>
                </a:defRPr>
              </a:lvl5pPr>
              <a:lvl6pPr marL="25146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en-US" altLang="zh-CN" sz="2800" dirty="0">
                  <a:solidFill>
                    <a:schemeClr val="tx1">
                      <a:lumMod val="95000"/>
                      <a:lumOff val="5000"/>
                    </a:schemeClr>
                  </a:solidFill>
                  <a:latin typeface="微软雅黑" panose="020B0503020204020204" pitchFamily="34" charset="-122"/>
                  <a:ea typeface="微软雅黑" panose="020B0503020204020204" pitchFamily="34" charset="-122"/>
                  <a:cs typeface="+mn-ea"/>
                  <a:sym typeface="+mn-lt"/>
                </a:rPr>
                <a:t>MIMO</a:t>
              </a:r>
              <a:r>
                <a:rPr lang="zh-CN" altLang="en-US" sz="2800" dirty="0">
                  <a:solidFill>
                    <a:schemeClr val="tx1">
                      <a:lumMod val="95000"/>
                      <a:lumOff val="5000"/>
                    </a:schemeClr>
                  </a:solidFill>
                  <a:latin typeface="微软雅黑" panose="020B0503020204020204" pitchFamily="34" charset="-122"/>
                  <a:ea typeface="微软雅黑" panose="020B0503020204020204" pitchFamily="34" charset="-122"/>
                  <a:cs typeface="+mn-ea"/>
                  <a:sym typeface="+mn-lt"/>
                </a:rPr>
                <a:t>是什么</a:t>
              </a:r>
            </a:p>
          </p:txBody>
        </p:sp>
        <p:grpSp>
          <p:nvGrpSpPr>
            <p:cNvPr id="53" name="组合 52">
              <a:extLst>
                <a:ext uri="{FF2B5EF4-FFF2-40B4-BE49-F238E27FC236}">
                  <a16:creationId xmlns:a16="http://schemas.microsoft.com/office/drawing/2014/main" id="{137FE1BB-B1BF-B534-F913-AECC1E6CB73E}"/>
                </a:ext>
              </a:extLst>
            </p:cNvPr>
            <p:cNvGrpSpPr/>
            <p:nvPr/>
          </p:nvGrpSpPr>
          <p:grpSpPr>
            <a:xfrm>
              <a:off x="539206" y="374391"/>
              <a:ext cx="794120" cy="763207"/>
              <a:chOff x="2073550" y="2387329"/>
              <a:chExt cx="794120" cy="763207"/>
            </a:xfrm>
          </p:grpSpPr>
          <p:grpSp>
            <p:nvGrpSpPr>
              <p:cNvPr id="55" name="组合 54">
                <a:extLst>
                  <a:ext uri="{FF2B5EF4-FFF2-40B4-BE49-F238E27FC236}">
                    <a16:creationId xmlns:a16="http://schemas.microsoft.com/office/drawing/2014/main" id="{C7E2D4A9-8B89-AEE5-54B1-4856B2C4E441}"/>
                  </a:ext>
                </a:extLst>
              </p:cNvPr>
              <p:cNvGrpSpPr/>
              <p:nvPr/>
            </p:nvGrpSpPr>
            <p:grpSpPr>
              <a:xfrm>
                <a:off x="2073550" y="2387329"/>
                <a:ext cx="794120" cy="763207"/>
                <a:chOff x="2073550" y="2387329"/>
                <a:chExt cx="794120" cy="763207"/>
              </a:xfrm>
            </p:grpSpPr>
            <p:sp>
              <p:nvSpPr>
                <p:cNvPr id="59" name="椭圆 58">
                  <a:extLst>
                    <a:ext uri="{FF2B5EF4-FFF2-40B4-BE49-F238E27FC236}">
                      <a16:creationId xmlns:a16="http://schemas.microsoft.com/office/drawing/2014/main" id="{0F23C41D-891A-3A75-7217-F3CA4853704A}"/>
                    </a:ext>
                  </a:extLst>
                </p:cNvPr>
                <p:cNvSpPr/>
                <p:nvPr/>
              </p:nvSpPr>
              <p:spPr>
                <a:xfrm>
                  <a:off x="2073550" y="2387329"/>
                  <a:ext cx="750935" cy="750935"/>
                </a:xfrm>
                <a:prstGeom prst="ellipse">
                  <a:avLst/>
                </a:prstGeom>
                <a:solidFill>
                  <a:srgbClr val="5268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a:extLst>
                    <a:ext uri="{FF2B5EF4-FFF2-40B4-BE49-F238E27FC236}">
                      <a16:creationId xmlns:a16="http://schemas.microsoft.com/office/drawing/2014/main" id="{DAF8CFF9-F315-5A4D-F36F-B603992F0DE7}"/>
                    </a:ext>
                  </a:extLst>
                </p:cNvPr>
                <p:cNvSpPr/>
                <p:nvPr/>
              </p:nvSpPr>
              <p:spPr>
                <a:xfrm>
                  <a:off x="2563048" y="2845914"/>
                  <a:ext cx="304622" cy="304622"/>
                </a:xfrm>
                <a:prstGeom prst="ellipse">
                  <a:avLst/>
                </a:prstGeom>
                <a:solidFill>
                  <a:srgbClr val="5268A5">
                    <a:alpha val="3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8" name="文本框 57">
                <a:extLst>
                  <a:ext uri="{FF2B5EF4-FFF2-40B4-BE49-F238E27FC236}">
                    <a16:creationId xmlns:a16="http://schemas.microsoft.com/office/drawing/2014/main" id="{128957B7-209D-A256-7DBA-5712BBB8C3B4}"/>
                  </a:ext>
                </a:extLst>
              </p:cNvPr>
              <p:cNvSpPr txBox="1"/>
              <p:nvPr/>
            </p:nvSpPr>
            <p:spPr>
              <a:xfrm>
                <a:off x="2130802" y="2479933"/>
                <a:ext cx="684803" cy="584775"/>
              </a:xfrm>
              <a:prstGeom prst="rect">
                <a:avLst/>
              </a:prstGeom>
              <a:noFill/>
            </p:spPr>
            <p:txBody>
              <a:bodyPr wrap="none" rtlCol="0">
                <a:spAutoFit/>
              </a:bodyPr>
              <a:lstStyle/>
              <a:p>
                <a:r>
                  <a:rPr lang="en-US" altLang="zh-CN" sz="3200" dirty="0">
                    <a:solidFill>
                      <a:schemeClr val="bg1"/>
                    </a:solidFill>
                    <a:latin typeface="思源宋体 CN Heavy" panose="02020900000000000000" pitchFamily="18" charset="-122"/>
                    <a:ea typeface="思源宋体 CN Heavy" panose="02020900000000000000" pitchFamily="18" charset="-122"/>
                  </a:rPr>
                  <a:t>01</a:t>
                </a:r>
                <a:endParaRPr lang="zh-CN" altLang="en-US" sz="3200" dirty="0">
                  <a:solidFill>
                    <a:schemeClr val="bg1"/>
                  </a:solidFill>
                  <a:latin typeface="思源宋体 CN Heavy" panose="02020900000000000000" pitchFamily="18" charset="-122"/>
                  <a:ea typeface="思源宋体 CN Heavy" panose="02020900000000000000" pitchFamily="18" charset="-122"/>
                </a:endParaRPr>
              </a:p>
            </p:txBody>
          </p:sp>
        </p:grpSp>
      </p:grpSp>
      <p:sp>
        <p:nvSpPr>
          <p:cNvPr id="61" name="文本框 60">
            <a:extLst>
              <a:ext uri="{FF2B5EF4-FFF2-40B4-BE49-F238E27FC236}">
                <a16:creationId xmlns:a16="http://schemas.microsoft.com/office/drawing/2014/main" id="{C83326B2-0326-1A0D-9043-0FDDDFDD6157}"/>
              </a:ext>
            </a:extLst>
          </p:cNvPr>
          <p:cNvSpPr txBox="1"/>
          <p:nvPr/>
        </p:nvSpPr>
        <p:spPr>
          <a:xfrm>
            <a:off x="1333326" y="1164285"/>
            <a:ext cx="9575165" cy="46416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1800" b="1" dirty="0">
                <a:effectLst/>
                <a:latin typeface="微软雅黑" panose="020B0503020204020204" pitchFamily="34" charset="-122"/>
                <a:ea typeface="微软雅黑" panose="020B0503020204020204" pitchFamily="34" charset="-122"/>
                <a:cs typeface="Times New Roman" panose="02020603050405020304" pitchFamily="18" charset="0"/>
              </a:rPr>
              <a:t>分集和复用</a:t>
            </a:r>
            <a:endParaRPr lang="zh-CN" altLang="en-US" b="1" dirty="0">
              <a:latin typeface="微软雅黑" panose="020B0503020204020204" pitchFamily="34" charset="-122"/>
              <a:ea typeface="微软雅黑" panose="020B0503020204020204" pitchFamily="34" charset="-122"/>
              <a:cs typeface="微软雅黑" panose="020B0503020204020204" charset="-122"/>
            </a:endParaRPr>
          </a:p>
        </p:txBody>
      </p:sp>
      <p:sp>
        <p:nvSpPr>
          <p:cNvPr id="62" name="矩形 61" descr="e7d195523061f1c09e9d68d7cf438b91ef959ecb14fc25d26BBA7F7DBC18E55DFF4014AF651F0BF2569D4B6C1DA7F1A4683A481403BD872FC687266AD13265C1DE7C373772FD8728ABDD69ADD03BFF5BE2862BC891DBB79E18FD61712FE23F67B60ED145344A5F6796FDB0D6E7341B73A4E64E1B81AE0A4EA80BC639DEFCC56FBB1C8095BD40FB585CB21CB06B382855">
            <a:extLst>
              <a:ext uri="{FF2B5EF4-FFF2-40B4-BE49-F238E27FC236}">
                <a16:creationId xmlns:a16="http://schemas.microsoft.com/office/drawing/2014/main" id="{3994EEC5-D5A3-8413-52B4-72B66EC3D10D}"/>
              </a:ext>
            </a:extLst>
          </p:cNvPr>
          <p:cNvSpPr/>
          <p:nvPr/>
        </p:nvSpPr>
        <p:spPr>
          <a:xfrm>
            <a:off x="7554666" y="2435344"/>
            <a:ext cx="2932641" cy="1384995"/>
          </a:xfrm>
          <a:prstGeom prst="rect">
            <a:avLst/>
          </a:prstGeom>
        </p:spPr>
        <p:txBody>
          <a:bodyPr wrap="square">
            <a:spAutoFit/>
          </a:bodyPr>
          <a:lstStyle/>
          <a:p>
            <a:pPr algn="ctr" defTabSz="1219200">
              <a:lnSpc>
                <a:spcPct val="150000"/>
              </a:lnSpc>
            </a:pPr>
            <a:r>
              <a:rPr lang="zh-CN" altLang="en-US" sz="3200" dirty="0">
                <a:solidFill>
                  <a:schemeClr val="tx1">
                    <a:lumMod val="95000"/>
                    <a:lumOff val="5000"/>
                  </a:schemeClr>
                </a:solidFill>
                <a:latin typeface="微软雅黑" panose="020B0503020204020204" pitchFamily="34" charset="-122"/>
                <a:ea typeface="微软雅黑" panose="020B0503020204020204" pitchFamily="34" charset="-122"/>
                <a:cs typeface="+mn-ea"/>
                <a:sym typeface="+mn-lt"/>
              </a:rPr>
              <a:t>复用</a:t>
            </a:r>
          </a:p>
          <a:p>
            <a:pPr algn="ctr" defTabSz="1219200"/>
            <a:r>
              <a:rPr lang="zh-CN" altLang="zh-CN" dirty="0">
                <a:latin typeface="微软雅黑" panose="020B0503020204020204" pitchFamily="34" charset="-122"/>
                <a:ea typeface="微软雅黑" panose="020B0503020204020204" pitchFamily="34" charset="-122"/>
                <a:cs typeface="Times New Roman" panose="02020603050405020304" pitchFamily="18" charset="0"/>
              </a:rPr>
              <a:t>把天线资源用来发送不同的数据，</a:t>
            </a:r>
            <a:r>
              <a:rPr lang="zh-CN" altLang="zh-CN" b="1" dirty="0">
                <a:latin typeface="微软雅黑" panose="020B0503020204020204" pitchFamily="34" charset="-122"/>
                <a:ea typeface="微软雅黑" panose="020B0503020204020204" pitchFamily="34" charset="-122"/>
                <a:cs typeface="Times New Roman" panose="02020603050405020304" pitchFamily="18" charset="0"/>
              </a:rPr>
              <a:t>提高数据传输速率</a:t>
            </a:r>
            <a:endParaRPr lang="en-US" altLang="zh-CN"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4" name="矩形 23" descr="e7d195523061f1c09e9d68d7cf438b91ef959ecb14fc25d26BBA7F7DBC18E55DFF4014AF651F0BF2569D4B6C1DA7F1A4683A481403BD872FC687266AD13265C1DE7C373772FD8728ABDD69ADD03BFF5BE2862BC891DBB79E18FD61712FE23F67B60ED145344A5F6796FDB0D6E7341B73A4E64E1B81AE0A4EA80BC639DEFCC56FBB1C8095BD40FB585CB21CB06B382855">
            <a:extLst>
              <a:ext uri="{FF2B5EF4-FFF2-40B4-BE49-F238E27FC236}">
                <a16:creationId xmlns:a16="http://schemas.microsoft.com/office/drawing/2014/main" id="{AB5F15E8-E6E0-B2D2-EC55-A5492CF0C427}"/>
              </a:ext>
            </a:extLst>
          </p:cNvPr>
          <p:cNvSpPr/>
          <p:nvPr/>
        </p:nvSpPr>
        <p:spPr>
          <a:xfrm>
            <a:off x="1385444" y="5005788"/>
            <a:ext cx="3666067" cy="879664"/>
          </a:xfrm>
          <a:prstGeom prst="rect">
            <a:avLst/>
          </a:prstGeom>
        </p:spPr>
        <p:txBody>
          <a:bodyPr wrap="square">
            <a:spAutoFit/>
          </a:bodyPr>
          <a:lstStyle/>
          <a:p>
            <a:pPr algn="ctr" defTabSz="1219200">
              <a:lnSpc>
                <a:spcPct val="150000"/>
              </a:lnSpc>
            </a:pPr>
            <a:r>
              <a:rPr lang="zh-CN" altLang="en-US" dirty="0">
                <a:solidFill>
                  <a:schemeClr val="tx1">
                    <a:lumMod val="95000"/>
                    <a:lumOff val="5000"/>
                  </a:schemeClr>
                </a:solidFill>
                <a:highlight>
                  <a:srgbClr val="FFFF00"/>
                </a:highlight>
                <a:latin typeface="微软雅黑" panose="020B0503020204020204" pitchFamily="34" charset="-122"/>
                <a:ea typeface="微软雅黑" panose="020B0503020204020204" pitchFamily="34" charset="-122"/>
                <a:cs typeface="+mn-ea"/>
                <a:sym typeface="+mn-lt"/>
              </a:rPr>
              <a:t>分集增益：</a:t>
            </a:r>
            <a:r>
              <a:rPr lang="zh-CN" altLang="zh-CN" dirty="0">
                <a:effectLst/>
                <a:ea typeface="等线" panose="02010600030101010101" pitchFamily="2" charset="-122"/>
                <a:cs typeface="Times New Roman" panose="02020603050405020304" pitchFamily="18" charset="0"/>
              </a:rPr>
              <a:t>从发送天线到接收天线</a:t>
            </a:r>
            <a:r>
              <a:rPr lang="en-US" altLang="zh-CN" dirty="0">
                <a:effectLst/>
                <a:ea typeface="等线" panose="02010600030101010101" pitchFamily="2" charset="-122"/>
                <a:cs typeface="Times New Roman" panose="02020603050405020304" pitchFamily="18" charset="0"/>
              </a:rPr>
              <a:t>        </a:t>
            </a:r>
            <a:r>
              <a:rPr lang="zh-CN" altLang="zh-CN" dirty="0">
                <a:effectLst/>
                <a:ea typeface="等线" panose="02010600030101010101" pitchFamily="2" charset="-122"/>
                <a:cs typeface="Times New Roman" panose="02020603050405020304" pitchFamily="18" charset="0"/>
              </a:rPr>
              <a:t>间有多少条“可辨识”的传播路径</a:t>
            </a:r>
            <a:endParaRPr lang="zh-CN" altLang="en-US" dirty="0">
              <a:solidFill>
                <a:schemeClr val="tx1">
                  <a:lumMod val="95000"/>
                  <a:lumOff val="5000"/>
                </a:schemeClr>
              </a:solidFill>
              <a:latin typeface="微软雅黑" panose="020B0503020204020204" pitchFamily="34" charset="-122"/>
              <a:ea typeface="微软雅黑" panose="020B0503020204020204" pitchFamily="34" charset="-122"/>
              <a:cs typeface="+mn-ea"/>
              <a:sym typeface="+mn-lt"/>
            </a:endParaRPr>
          </a:p>
        </p:txBody>
      </p:sp>
      <p:sp>
        <p:nvSpPr>
          <p:cNvPr id="25" name="矩形 24" descr="e7d195523061f1c09e9d68d7cf438b91ef959ecb14fc25d26BBA7F7DBC18E55DFF4014AF651F0BF2569D4B6C1DA7F1A4683A481403BD872FC687266AD13265C1DE7C373772FD8728ABDD69ADD03BFF5BE2862BC891DBB79E18FD61712FE23F67B60ED145344A5F6796FDB0D6E7341B73A4E64E1B81AE0A4EA80BC639DEFCC56FBB1C8095BD40FB585CB21CB06B382855">
            <a:extLst>
              <a:ext uri="{FF2B5EF4-FFF2-40B4-BE49-F238E27FC236}">
                <a16:creationId xmlns:a16="http://schemas.microsoft.com/office/drawing/2014/main" id="{5E34A0CD-3C81-DF2E-2A8C-4D59ADC2C01B}"/>
              </a:ext>
            </a:extLst>
          </p:cNvPr>
          <p:cNvSpPr/>
          <p:nvPr/>
        </p:nvSpPr>
        <p:spPr>
          <a:xfrm>
            <a:off x="7187952" y="5068822"/>
            <a:ext cx="3666067" cy="879664"/>
          </a:xfrm>
          <a:prstGeom prst="rect">
            <a:avLst/>
          </a:prstGeom>
        </p:spPr>
        <p:txBody>
          <a:bodyPr wrap="square">
            <a:spAutoFit/>
          </a:bodyPr>
          <a:lstStyle/>
          <a:p>
            <a:pPr algn="ctr" defTabSz="1219200">
              <a:lnSpc>
                <a:spcPct val="150000"/>
              </a:lnSpc>
            </a:pPr>
            <a:r>
              <a:rPr lang="zh-CN" altLang="en-US" dirty="0">
                <a:solidFill>
                  <a:schemeClr val="tx1">
                    <a:lumMod val="95000"/>
                    <a:lumOff val="5000"/>
                  </a:schemeClr>
                </a:solidFill>
                <a:highlight>
                  <a:srgbClr val="FFFF00"/>
                </a:highlight>
                <a:latin typeface="微软雅黑" panose="020B0503020204020204" pitchFamily="34" charset="-122"/>
                <a:ea typeface="微软雅黑" panose="020B0503020204020204" pitchFamily="34" charset="-122"/>
                <a:cs typeface="+mn-ea"/>
                <a:sym typeface="+mn-lt"/>
              </a:rPr>
              <a:t>自由度：</a:t>
            </a:r>
            <a:r>
              <a:rPr lang="zh-CN" altLang="zh-CN" sz="1800" dirty="0">
                <a:effectLst/>
                <a:ea typeface="等线" panose="02010600030101010101" pitchFamily="2" charset="-122"/>
                <a:cs typeface="Times New Roman" panose="02020603050405020304" pitchFamily="18" charset="0"/>
              </a:rPr>
              <a:t>每时刻最多可以发送多少</a:t>
            </a:r>
            <a:r>
              <a:rPr lang="en-US" altLang="zh-CN" sz="1800" dirty="0">
                <a:effectLst/>
                <a:ea typeface="等线" panose="02010600030101010101" pitchFamily="2" charset="-122"/>
                <a:cs typeface="Times New Roman" panose="02020603050405020304" pitchFamily="18" charset="0"/>
              </a:rPr>
              <a:t>               </a:t>
            </a:r>
            <a:r>
              <a:rPr lang="zh-CN" altLang="zh-CN" sz="1800" dirty="0">
                <a:effectLst/>
                <a:ea typeface="等线" panose="02010600030101010101" pitchFamily="2" charset="-122"/>
                <a:cs typeface="Times New Roman" panose="02020603050405020304" pitchFamily="18" charset="0"/>
              </a:rPr>
              <a:t>个不同的数据</a:t>
            </a:r>
            <a:endParaRPr lang="zh-CN" altLang="en-US" dirty="0">
              <a:solidFill>
                <a:schemeClr val="tx1">
                  <a:lumMod val="95000"/>
                  <a:lumOff val="5000"/>
                </a:schemeClr>
              </a:solidFill>
              <a:latin typeface="微软雅黑" panose="020B0503020204020204" pitchFamily="34" charset="-122"/>
              <a:ea typeface="微软雅黑" panose="020B0503020204020204" pitchFamily="34" charset="-122"/>
              <a:cs typeface="+mn-ea"/>
              <a:sym typeface="+mn-lt"/>
            </a:endParaRPr>
          </a:p>
        </p:txBody>
      </p:sp>
      <p:pic>
        <p:nvPicPr>
          <p:cNvPr id="3" name="图片 2">
            <a:extLst>
              <a:ext uri="{FF2B5EF4-FFF2-40B4-BE49-F238E27FC236}">
                <a16:creationId xmlns:a16="http://schemas.microsoft.com/office/drawing/2014/main" id="{1E17BB27-1531-2D12-40C6-EE56154DB998}"/>
              </a:ext>
            </a:extLst>
          </p:cNvPr>
          <p:cNvPicPr>
            <a:picLocks noChangeAspect="1"/>
          </p:cNvPicPr>
          <p:nvPr/>
        </p:nvPicPr>
        <p:blipFill>
          <a:blip r:embed="rId7"/>
          <a:stretch>
            <a:fillRect/>
          </a:stretch>
        </p:blipFill>
        <p:spPr>
          <a:xfrm>
            <a:off x="5031423" y="2501894"/>
            <a:ext cx="2129154" cy="1504768"/>
          </a:xfrm>
          <a:prstGeom prst="rect">
            <a:avLst/>
          </a:prstGeom>
        </p:spPr>
      </p:pic>
    </p:spTree>
    <p:extLst>
      <p:ext uri="{BB962C8B-B14F-4D97-AF65-F5344CB8AC3E}">
        <p14:creationId xmlns:p14="http://schemas.microsoft.com/office/powerpoint/2010/main" val="51254925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nvGrpSpPr>
        <p:grpSpPr>
          <a:xfrm>
            <a:off x="539206" y="374391"/>
            <a:ext cx="3209385" cy="763207"/>
            <a:chOff x="539206" y="374391"/>
            <a:chExt cx="3209385" cy="763207"/>
          </a:xfrm>
        </p:grpSpPr>
        <p:sp>
          <p:nvSpPr>
            <p:cNvPr id="19" name="文本框 7"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txBox="1">
              <a:spLocks noChangeArrowheads="1"/>
            </p:cNvSpPr>
            <p:nvPr/>
          </p:nvSpPr>
          <p:spPr bwMode="auto">
            <a:xfrm>
              <a:off x="1385444" y="515142"/>
              <a:ext cx="236314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514350">
                <a:defRPr sz="1300">
                  <a:solidFill>
                    <a:schemeClr val="tx1"/>
                  </a:solidFill>
                  <a:latin typeface="Calibri" panose="020F0502020204030204" pitchFamily="34" charset="0"/>
                  <a:ea typeface="宋体" panose="02010600030101010101" pitchFamily="2" charset="-122"/>
                </a:defRPr>
              </a:lvl1pPr>
              <a:lvl2pPr marL="742950" indent="-285750" defTabSz="514350">
                <a:defRPr sz="1300">
                  <a:solidFill>
                    <a:schemeClr val="tx1"/>
                  </a:solidFill>
                  <a:latin typeface="Calibri" panose="020F0502020204030204" pitchFamily="34" charset="0"/>
                  <a:ea typeface="宋体" panose="02010600030101010101" pitchFamily="2" charset="-122"/>
                </a:defRPr>
              </a:lvl2pPr>
              <a:lvl3pPr marL="1143000" indent="-228600" defTabSz="514350">
                <a:defRPr sz="1300">
                  <a:solidFill>
                    <a:schemeClr val="tx1"/>
                  </a:solidFill>
                  <a:latin typeface="Calibri" panose="020F0502020204030204" pitchFamily="34" charset="0"/>
                  <a:ea typeface="宋体" panose="02010600030101010101" pitchFamily="2" charset="-122"/>
                </a:defRPr>
              </a:lvl3pPr>
              <a:lvl4pPr marL="1600200" indent="-228600" defTabSz="514350">
                <a:defRPr sz="1300">
                  <a:solidFill>
                    <a:schemeClr val="tx1"/>
                  </a:solidFill>
                  <a:latin typeface="Calibri" panose="020F0502020204030204" pitchFamily="34" charset="0"/>
                  <a:ea typeface="宋体" panose="02010600030101010101" pitchFamily="2" charset="-122"/>
                </a:defRPr>
              </a:lvl4pPr>
              <a:lvl5pPr marL="2057400" indent="-228600" defTabSz="514350">
                <a:defRPr sz="1300">
                  <a:solidFill>
                    <a:schemeClr val="tx1"/>
                  </a:solidFill>
                  <a:latin typeface="Calibri" panose="020F0502020204030204" pitchFamily="34" charset="0"/>
                  <a:ea typeface="宋体" panose="02010600030101010101" pitchFamily="2" charset="-122"/>
                </a:defRPr>
              </a:lvl5pPr>
              <a:lvl6pPr marL="25146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en-US" altLang="zh-CN" sz="2800" dirty="0">
                  <a:solidFill>
                    <a:schemeClr val="tx1">
                      <a:lumMod val="95000"/>
                      <a:lumOff val="5000"/>
                    </a:schemeClr>
                  </a:solidFill>
                  <a:latin typeface="微软雅黑" panose="020B0503020204020204" pitchFamily="34" charset="-122"/>
                  <a:ea typeface="微软雅黑" panose="020B0503020204020204" pitchFamily="34" charset="-122"/>
                  <a:cs typeface="+mn-ea"/>
                  <a:sym typeface="+mn-lt"/>
                </a:rPr>
                <a:t>MIMO</a:t>
              </a:r>
              <a:r>
                <a:rPr lang="zh-CN" altLang="en-US" sz="2800" dirty="0">
                  <a:solidFill>
                    <a:schemeClr val="tx1">
                      <a:lumMod val="95000"/>
                      <a:lumOff val="5000"/>
                    </a:schemeClr>
                  </a:solidFill>
                  <a:latin typeface="微软雅黑" panose="020B0503020204020204" pitchFamily="34" charset="-122"/>
                  <a:ea typeface="微软雅黑" panose="020B0503020204020204" pitchFamily="34" charset="-122"/>
                  <a:cs typeface="+mn-ea"/>
                  <a:sym typeface="+mn-lt"/>
                </a:rPr>
                <a:t>是什么</a:t>
              </a:r>
            </a:p>
          </p:txBody>
        </p:sp>
        <p:grpSp>
          <p:nvGrpSpPr>
            <p:cNvPr id="20" name="组合 19"/>
            <p:cNvGrpSpPr/>
            <p:nvPr/>
          </p:nvGrpSpPr>
          <p:grpSpPr>
            <a:xfrm>
              <a:off x="539206" y="374391"/>
              <a:ext cx="794120" cy="763207"/>
              <a:chOff x="2073550" y="2387329"/>
              <a:chExt cx="794120" cy="763207"/>
            </a:xfrm>
          </p:grpSpPr>
          <p:grpSp>
            <p:nvGrpSpPr>
              <p:cNvPr id="21" name="组合 20"/>
              <p:cNvGrpSpPr/>
              <p:nvPr/>
            </p:nvGrpSpPr>
            <p:grpSpPr>
              <a:xfrm>
                <a:off x="2073550" y="2387329"/>
                <a:ext cx="794120" cy="763207"/>
                <a:chOff x="2073550" y="2387329"/>
                <a:chExt cx="794120" cy="763207"/>
              </a:xfrm>
            </p:grpSpPr>
            <p:sp>
              <p:nvSpPr>
                <p:cNvPr id="23" name="椭圆 22"/>
                <p:cNvSpPr/>
                <p:nvPr/>
              </p:nvSpPr>
              <p:spPr>
                <a:xfrm>
                  <a:off x="2073550" y="2387329"/>
                  <a:ext cx="750935" cy="750935"/>
                </a:xfrm>
                <a:prstGeom prst="ellipse">
                  <a:avLst/>
                </a:prstGeom>
                <a:solidFill>
                  <a:srgbClr val="5268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2563048" y="2845914"/>
                  <a:ext cx="304622" cy="304622"/>
                </a:xfrm>
                <a:prstGeom prst="ellipse">
                  <a:avLst/>
                </a:prstGeom>
                <a:solidFill>
                  <a:srgbClr val="5268A5">
                    <a:alpha val="3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2" name="文本框 21"/>
              <p:cNvSpPr txBox="1"/>
              <p:nvPr/>
            </p:nvSpPr>
            <p:spPr>
              <a:xfrm>
                <a:off x="2130802" y="2479933"/>
                <a:ext cx="684803" cy="584775"/>
              </a:xfrm>
              <a:prstGeom prst="rect">
                <a:avLst/>
              </a:prstGeom>
              <a:noFill/>
            </p:spPr>
            <p:txBody>
              <a:bodyPr wrap="none" rtlCol="0">
                <a:spAutoFit/>
              </a:bodyPr>
              <a:lstStyle/>
              <a:p>
                <a:r>
                  <a:rPr lang="en-US" altLang="zh-CN" sz="3200" dirty="0">
                    <a:solidFill>
                      <a:schemeClr val="bg1"/>
                    </a:solidFill>
                    <a:latin typeface="思源宋体 CN Heavy" panose="02020900000000000000" pitchFamily="18" charset="-122"/>
                    <a:ea typeface="思源宋体 CN Heavy" panose="02020900000000000000" pitchFamily="18" charset="-122"/>
                  </a:rPr>
                  <a:t>01</a:t>
                </a:r>
                <a:endParaRPr lang="zh-CN" altLang="en-US" sz="3200" dirty="0">
                  <a:solidFill>
                    <a:schemeClr val="bg1"/>
                  </a:solidFill>
                  <a:latin typeface="思源宋体 CN Heavy" panose="02020900000000000000" pitchFamily="18" charset="-122"/>
                  <a:ea typeface="思源宋体 CN Heavy" panose="02020900000000000000" pitchFamily="18" charset="-122"/>
                </a:endParaRPr>
              </a:p>
            </p:txBody>
          </p:sp>
        </p:grpSp>
      </p:grpSp>
      <p:sp>
        <p:nvSpPr>
          <p:cNvPr id="4" name="文本框 3"/>
          <p:cNvSpPr txBox="1"/>
          <p:nvPr/>
        </p:nvSpPr>
        <p:spPr>
          <a:xfrm>
            <a:off x="1333326" y="1164285"/>
            <a:ext cx="9575165" cy="46416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zh-CN" b="1" dirty="0">
                <a:latin typeface="微软雅黑" panose="020B0503020204020204" pitchFamily="34" charset="-122"/>
                <a:ea typeface="微软雅黑" panose="020B0503020204020204" pitchFamily="34" charset="-122"/>
                <a:cs typeface="Times New Roman" panose="02020603050405020304" pitchFamily="18" charset="0"/>
              </a:rPr>
              <a:t>采用不同的发送策略来衡量系统的分集增益与自由度</a:t>
            </a:r>
            <a:endParaRPr lang="zh-CN" altLang="en-US"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1" name="文本框 10">
            <a:extLst>
              <a:ext uri="{FF2B5EF4-FFF2-40B4-BE49-F238E27FC236}">
                <a16:creationId xmlns:a16="http://schemas.microsoft.com/office/drawing/2014/main" id="{43B70A89-7A3A-8375-BBF2-39235C321480}"/>
              </a:ext>
            </a:extLst>
          </p:cNvPr>
          <p:cNvSpPr txBox="1"/>
          <p:nvPr/>
        </p:nvSpPr>
        <p:spPr>
          <a:xfrm>
            <a:off x="1754692" y="1754374"/>
            <a:ext cx="9306560" cy="45890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b="1" dirty="0">
                <a:latin typeface="微软雅黑" panose="020B0503020204020204" charset="-122"/>
                <a:ea typeface="微软雅黑" panose="020B0503020204020204" charset="-122"/>
                <a:cs typeface="微软雅黑" panose="020B0503020204020204" charset="-122"/>
              </a:rPr>
              <a:t>重复编码</a:t>
            </a:r>
            <a:endParaRPr lang="en-US" altLang="zh-CN" b="1" dirty="0">
              <a:latin typeface="微软雅黑" panose="020B0503020204020204" charset="-122"/>
              <a:ea typeface="微软雅黑" panose="020B0503020204020204" charset="-122"/>
              <a:cs typeface="微软雅黑" panose="020B0503020204020204" charset="-122"/>
            </a:endParaRPr>
          </a:p>
        </p:txBody>
      </p:sp>
      <p:pic>
        <p:nvPicPr>
          <p:cNvPr id="14" name="图片 13">
            <a:extLst>
              <a:ext uri="{FF2B5EF4-FFF2-40B4-BE49-F238E27FC236}">
                <a16:creationId xmlns:a16="http://schemas.microsoft.com/office/drawing/2014/main" id="{66AF66FF-06AB-2FF9-2B54-9419B2254D75}"/>
              </a:ext>
            </a:extLst>
          </p:cNvPr>
          <p:cNvPicPr>
            <a:picLocks noChangeAspect="1"/>
          </p:cNvPicPr>
          <p:nvPr/>
        </p:nvPicPr>
        <p:blipFill>
          <a:blip r:embed="rId3"/>
          <a:stretch>
            <a:fillRect/>
          </a:stretch>
        </p:blipFill>
        <p:spPr>
          <a:xfrm>
            <a:off x="4308480" y="2101497"/>
            <a:ext cx="4050828" cy="3484741"/>
          </a:xfrm>
          <a:prstGeom prst="rect">
            <a:avLst/>
          </a:prstGeom>
        </p:spPr>
      </p:pic>
      <p:pic>
        <p:nvPicPr>
          <p:cNvPr id="7" name="图片 6">
            <a:extLst>
              <a:ext uri="{FF2B5EF4-FFF2-40B4-BE49-F238E27FC236}">
                <a16:creationId xmlns:a16="http://schemas.microsoft.com/office/drawing/2014/main" id="{A5F2C59D-C6F0-9B67-F246-D0FFE0C2E081}"/>
              </a:ext>
            </a:extLst>
          </p:cNvPr>
          <p:cNvPicPr>
            <a:picLocks noChangeAspect="1"/>
          </p:cNvPicPr>
          <p:nvPr/>
        </p:nvPicPr>
        <p:blipFill>
          <a:blip r:embed="rId4"/>
          <a:stretch>
            <a:fillRect/>
          </a:stretch>
        </p:blipFill>
        <p:spPr>
          <a:xfrm>
            <a:off x="4940570" y="5197584"/>
            <a:ext cx="2804403" cy="388654"/>
          </a:xfrm>
          <a:prstGeom prst="rect">
            <a:avLst/>
          </a:prstGeom>
        </p:spPr>
      </p:pic>
    </p:spTree>
    <p:extLst>
      <p:ext uri="{BB962C8B-B14F-4D97-AF65-F5344CB8AC3E}">
        <p14:creationId xmlns:p14="http://schemas.microsoft.com/office/powerpoint/2010/main" val="115851812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nvGrpSpPr>
        <p:grpSpPr>
          <a:xfrm>
            <a:off x="539206" y="374391"/>
            <a:ext cx="3209385" cy="763207"/>
            <a:chOff x="539206" y="374391"/>
            <a:chExt cx="3209385" cy="763207"/>
          </a:xfrm>
        </p:grpSpPr>
        <p:sp>
          <p:nvSpPr>
            <p:cNvPr id="19" name="文本框 7"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txBox="1">
              <a:spLocks noChangeArrowheads="1"/>
            </p:cNvSpPr>
            <p:nvPr/>
          </p:nvSpPr>
          <p:spPr bwMode="auto">
            <a:xfrm>
              <a:off x="1385444" y="515142"/>
              <a:ext cx="236314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514350">
                <a:defRPr sz="1300">
                  <a:solidFill>
                    <a:schemeClr val="tx1"/>
                  </a:solidFill>
                  <a:latin typeface="Calibri" panose="020F0502020204030204" pitchFamily="34" charset="0"/>
                  <a:ea typeface="宋体" panose="02010600030101010101" pitchFamily="2" charset="-122"/>
                </a:defRPr>
              </a:lvl1pPr>
              <a:lvl2pPr marL="742950" indent="-285750" defTabSz="514350">
                <a:defRPr sz="1300">
                  <a:solidFill>
                    <a:schemeClr val="tx1"/>
                  </a:solidFill>
                  <a:latin typeface="Calibri" panose="020F0502020204030204" pitchFamily="34" charset="0"/>
                  <a:ea typeface="宋体" panose="02010600030101010101" pitchFamily="2" charset="-122"/>
                </a:defRPr>
              </a:lvl2pPr>
              <a:lvl3pPr marL="1143000" indent="-228600" defTabSz="514350">
                <a:defRPr sz="1300">
                  <a:solidFill>
                    <a:schemeClr val="tx1"/>
                  </a:solidFill>
                  <a:latin typeface="Calibri" panose="020F0502020204030204" pitchFamily="34" charset="0"/>
                  <a:ea typeface="宋体" panose="02010600030101010101" pitchFamily="2" charset="-122"/>
                </a:defRPr>
              </a:lvl3pPr>
              <a:lvl4pPr marL="1600200" indent="-228600" defTabSz="514350">
                <a:defRPr sz="1300">
                  <a:solidFill>
                    <a:schemeClr val="tx1"/>
                  </a:solidFill>
                  <a:latin typeface="Calibri" panose="020F0502020204030204" pitchFamily="34" charset="0"/>
                  <a:ea typeface="宋体" panose="02010600030101010101" pitchFamily="2" charset="-122"/>
                </a:defRPr>
              </a:lvl4pPr>
              <a:lvl5pPr marL="2057400" indent="-228600" defTabSz="514350">
                <a:defRPr sz="1300">
                  <a:solidFill>
                    <a:schemeClr val="tx1"/>
                  </a:solidFill>
                  <a:latin typeface="Calibri" panose="020F0502020204030204" pitchFamily="34" charset="0"/>
                  <a:ea typeface="宋体" panose="02010600030101010101" pitchFamily="2" charset="-122"/>
                </a:defRPr>
              </a:lvl5pPr>
              <a:lvl6pPr marL="25146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en-US" altLang="zh-CN" sz="2800" dirty="0">
                  <a:solidFill>
                    <a:schemeClr val="tx1">
                      <a:lumMod val="95000"/>
                      <a:lumOff val="5000"/>
                    </a:schemeClr>
                  </a:solidFill>
                  <a:latin typeface="微软雅黑" panose="020B0503020204020204" pitchFamily="34" charset="-122"/>
                  <a:ea typeface="微软雅黑" panose="020B0503020204020204" pitchFamily="34" charset="-122"/>
                  <a:cs typeface="+mn-ea"/>
                  <a:sym typeface="+mn-lt"/>
                </a:rPr>
                <a:t>MIMO</a:t>
              </a:r>
              <a:r>
                <a:rPr lang="zh-CN" altLang="en-US" sz="2800" dirty="0">
                  <a:solidFill>
                    <a:schemeClr val="tx1">
                      <a:lumMod val="95000"/>
                      <a:lumOff val="5000"/>
                    </a:schemeClr>
                  </a:solidFill>
                  <a:latin typeface="微软雅黑" panose="020B0503020204020204" pitchFamily="34" charset="-122"/>
                  <a:ea typeface="微软雅黑" panose="020B0503020204020204" pitchFamily="34" charset="-122"/>
                  <a:cs typeface="+mn-ea"/>
                  <a:sym typeface="+mn-lt"/>
                </a:rPr>
                <a:t>是什么</a:t>
              </a:r>
            </a:p>
          </p:txBody>
        </p:sp>
        <p:grpSp>
          <p:nvGrpSpPr>
            <p:cNvPr id="20" name="组合 19"/>
            <p:cNvGrpSpPr/>
            <p:nvPr/>
          </p:nvGrpSpPr>
          <p:grpSpPr>
            <a:xfrm>
              <a:off x="539206" y="374391"/>
              <a:ext cx="794120" cy="763207"/>
              <a:chOff x="2073550" y="2387329"/>
              <a:chExt cx="794120" cy="763207"/>
            </a:xfrm>
          </p:grpSpPr>
          <p:grpSp>
            <p:nvGrpSpPr>
              <p:cNvPr id="21" name="组合 20"/>
              <p:cNvGrpSpPr/>
              <p:nvPr/>
            </p:nvGrpSpPr>
            <p:grpSpPr>
              <a:xfrm>
                <a:off x="2073550" y="2387329"/>
                <a:ext cx="794120" cy="763207"/>
                <a:chOff x="2073550" y="2387329"/>
                <a:chExt cx="794120" cy="763207"/>
              </a:xfrm>
            </p:grpSpPr>
            <p:sp>
              <p:nvSpPr>
                <p:cNvPr id="23" name="椭圆 22"/>
                <p:cNvSpPr/>
                <p:nvPr/>
              </p:nvSpPr>
              <p:spPr>
                <a:xfrm>
                  <a:off x="2073550" y="2387329"/>
                  <a:ext cx="750935" cy="750935"/>
                </a:xfrm>
                <a:prstGeom prst="ellipse">
                  <a:avLst/>
                </a:prstGeom>
                <a:solidFill>
                  <a:srgbClr val="5268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2563048" y="2845914"/>
                  <a:ext cx="304622" cy="304622"/>
                </a:xfrm>
                <a:prstGeom prst="ellipse">
                  <a:avLst/>
                </a:prstGeom>
                <a:solidFill>
                  <a:srgbClr val="5268A5">
                    <a:alpha val="3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2" name="文本框 21"/>
              <p:cNvSpPr txBox="1"/>
              <p:nvPr/>
            </p:nvSpPr>
            <p:spPr>
              <a:xfrm>
                <a:off x="2130802" y="2479933"/>
                <a:ext cx="684803" cy="584775"/>
              </a:xfrm>
              <a:prstGeom prst="rect">
                <a:avLst/>
              </a:prstGeom>
              <a:noFill/>
            </p:spPr>
            <p:txBody>
              <a:bodyPr wrap="none" rtlCol="0">
                <a:spAutoFit/>
              </a:bodyPr>
              <a:lstStyle/>
              <a:p>
                <a:r>
                  <a:rPr lang="en-US" altLang="zh-CN" sz="3200" dirty="0">
                    <a:solidFill>
                      <a:schemeClr val="bg1"/>
                    </a:solidFill>
                    <a:latin typeface="思源宋体 CN Heavy" panose="02020900000000000000" pitchFamily="18" charset="-122"/>
                    <a:ea typeface="思源宋体 CN Heavy" panose="02020900000000000000" pitchFamily="18" charset="-122"/>
                  </a:rPr>
                  <a:t>01</a:t>
                </a:r>
                <a:endParaRPr lang="zh-CN" altLang="en-US" sz="3200" dirty="0">
                  <a:solidFill>
                    <a:schemeClr val="bg1"/>
                  </a:solidFill>
                  <a:latin typeface="思源宋体 CN Heavy" panose="02020900000000000000" pitchFamily="18" charset="-122"/>
                  <a:ea typeface="思源宋体 CN Heavy" panose="02020900000000000000" pitchFamily="18" charset="-122"/>
                </a:endParaRPr>
              </a:p>
            </p:txBody>
          </p:sp>
        </p:grpSp>
      </p:grpSp>
      <p:sp>
        <p:nvSpPr>
          <p:cNvPr id="4" name="文本框 3"/>
          <p:cNvSpPr txBox="1"/>
          <p:nvPr/>
        </p:nvSpPr>
        <p:spPr>
          <a:xfrm>
            <a:off x="1333326" y="1164285"/>
            <a:ext cx="9575165" cy="46416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zh-CN" b="1" dirty="0">
                <a:latin typeface="微软雅黑" panose="020B0503020204020204" pitchFamily="34" charset="-122"/>
                <a:ea typeface="微软雅黑" panose="020B0503020204020204" pitchFamily="34" charset="-122"/>
                <a:cs typeface="Times New Roman" panose="02020603050405020304" pitchFamily="18" charset="0"/>
              </a:rPr>
              <a:t>采用不同的发送策略来衡量系统的分集增益与自由度</a:t>
            </a:r>
            <a:endParaRPr lang="zh-CN" altLang="en-US"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1" name="文本框 10">
            <a:extLst>
              <a:ext uri="{FF2B5EF4-FFF2-40B4-BE49-F238E27FC236}">
                <a16:creationId xmlns:a16="http://schemas.microsoft.com/office/drawing/2014/main" id="{43B70A89-7A3A-8375-BBF2-39235C321480}"/>
              </a:ext>
            </a:extLst>
          </p:cNvPr>
          <p:cNvSpPr txBox="1"/>
          <p:nvPr/>
        </p:nvSpPr>
        <p:spPr>
          <a:xfrm>
            <a:off x="1754692" y="1754374"/>
            <a:ext cx="9306560" cy="87440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dirty="0">
                <a:latin typeface="微软雅黑" panose="020B0503020204020204" charset="-122"/>
                <a:ea typeface="微软雅黑" panose="020B0503020204020204" charset="-122"/>
                <a:cs typeface="微软雅黑" panose="020B0503020204020204" charset="-122"/>
              </a:rPr>
              <a:t>重复编码</a:t>
            </a:r>
            <a:endParaRPr lang="en-US" altLang="zh-CN" dirty="0">
              <a:latin typeface="微软雅黑" panose="020B0503020204020204" charset="-122"/>
              <a:ea typeface="微软雅黑" panose="020B0503020204020204" charset="-122"/>
              <a:cs typeface="微软雅黑" panose="020B0503020204020204" charset="-122"/>
            </a:endParaRPr>
          </a:p>
          <a:p>
            <a:pPr marL="285750" indent="-285750">
              <a:lnSpc>
                <a:spcPct val="150000"/>
              </a:lnSpc>
              <a:buFont typeface="Arial" panose="020B0604020202020204" pitchFamily="34" charset="0"/>
              <a:buChar char="•"/>
            </a:pPr>
            <a:r>
              <a:rPr lang="en-US" altLang="zh-CN" b="1" dirty="0" err="1">
                <a:latin typeface="微软雅黑" panose="020B0503020204020204" charset="-122"/>
                <a:ea typeface="微软雅黑" panose="020B0503020204020204" charset="-122"/>
              </a:rPr>
              <a:t>Alamounti</a:t>
            </a:r>
            <a:r>
              <a:rPr lang="zh-CN" altLang="zh-CN" b="1" dirty="0">
                <a:latin typeface="微软雅黑" panose="020B0503020204020204" charset="-122"/>
                <a:ea typeface="微软雅黑" panose="020B0503020204020204" charset="-122"/>
              </a:rPr>
              <a:t>编码</a:t>
            </a:r>
            <a:endParaRPr lang="en-US" altLang="zh-CN" b="1" dirty="0">
              <a:latin typeface="微软雅黑" panose="020B0503020204020204" charset="-122"/>
              <a:ea typeface="微软雅黑" panose="020B0503020204020204" charset="-122"/>
            </a:endParaRPr>
          </a:p>
        </p:txBody>
      </p:sp>
      <p:pic>
        <p:nvPicPr>
          <p:cNvPr id="3" name="图片 2">
            <a:extLst>
              <a:ext uri="{FF2B5EF4-FFF2-40B4-BE49-F238E27FC236}">
                <a16:creationId xmlns:a16="http://schemas.microsoft.com/office/drawing/2014/main" id="{9996FD10-7D8A-2E9A-81B8-C5ACE20CF29D}"/>
              </a:ext>
            </a:extLst>
          </p:cNvPr>
          <p:cNvPicPr>
            <a:picLocks noChangeAspect="1"/>
          </p:cNvPicPr>
          <p:nvPr/>
        </p:nvPicPr>
        <p:blipFill>
          <a:blip r:embed="rId3"/>
          <a:stretch>
            <a:fillRect/>
          </a:stretch>
        </p:blipFill>
        <p:spPr>
          <a:xfrm>
            <a:off x="4308480" y="2101497"/>
            <a:ext cx="4050828" cy="3484741"/>
          </a:xfrm>
          <a:prstGeom prst="rect">
            <a:avLst/>
          </a:prstGeom>
        </p:spPr>
      </p:pic>
      <p:pic>
        <p:nvPicPr>
          <p:cNvPr id="7" name="图片 6">
            <a:extLst>
              <a:ext uri="{FF2B5EF4-FFF2-40B4-BE49-F238E27FC236}">
                <a16:creationId xmlns:a16="http://schemas.microsoft.com/office/drawing/2014/main" id="{A6B108A8-FF1D-3DFB-F36C-891C63F1284B}"/>
              </a:ext>
            </a:extLst>
          </p:cNvPr>
          <p:cNvPicPr>
            <a:picLocks noChangeAspect="1"/>
          </p:cNvPicPr>
          <p:nvPr/>
        </p:nvPicPr>
        <p:blipFill>
          <a:blip r:embed="rId4"/>
          <a:stretch>
            <a:fillRect/>
          </a:stretch>
        </p:blipFill>
        <p:spPr>
          <a:xfrm>
            <a:off x="5004089" y="5144240"/>
            <a:ext cx="2659610" cy="441998"/>
          </a:xfrm>
          <a:prstGeom prst="rect">
            <a:avLst/>
          </a:prstGeom>
        </p:spPr>
      </p:pic>
    </p:spTree>
    <p:extLst>
      <p:ext uri="{BB962C8B-B14F-4D97-AF65-F5344CB8AC3E}">
        <p14:creationId xmlns:p14="http://schemas.microsoft.com/office/powerpoint/2010/main" val="237042938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nvGrpSpPr>
        <p:grpSpPr>
          <a:xfrm>
            <a:off x="539206" y="374391"/>
            <a:ext cx="3209385" cy="763207"/>
            <a:chOff x="539206" y="374391"/>
            <a:chExt cx="3209385" cy="763207"/>
          </a:xfrm>
        </p:grpSpPr>
        <p:sp>
          <p:nvSpPr>
            <p:cNvPr id="19" name="文本框 7"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txBox="1">
              <a:spLocks noChangeArrowheads="1"/>
            </p:cNvSpPr>
            <p:nvPr/>
          </p:nvSpPr>
          <p:spPr bwMode="auto">
            <a:xfrm>
              <a:off x="1385444" y="515142"/>
              <a:ext cx="236314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514350">
                <a:defRPr sz="1300">
                  <a:solidFill>
                    <a:schemeClr val="tx1"/>
                  </a:solidFill>
                  <a:latin typeface="Calibri" panose="020F0502020204030204" pitchFamily="34" charset="0"/>
                  <a:ea typeface="宋体" panose="02010600030101010101" pitchFamily="2" charset="-122"/>
                </a:defRPr>
              </a:lvl1pPr>
              <a:lvl2pPr marL="742950" indent="-285750" defTabSz="514350">
                <a:defRPr sz="1300">
                  <a:solidFill>
                    <a:schemeClr val="tx1"/>
                  </a:solidFill>
                  <a:latin typeface="Calibri" panose="020F0502020204030204" pitchFamily="34" charset="0"/>
                  <a:ea typeface="宋体" panose="02010600030101010101" pitchFamily="2" charset="-122"/>
                </a:defRPr>
              </a:lvl2pPr>
              <a:lvl3pPr marL="1143000" indent="-228600" defTabSz="514350">
                <a:defRPr sz="1300">
                  <a:solidFill>
                    <a:schemeClr val="tx1"/>
                  </a:solidFill>
                  <a:latin typeface="Calibri" panose="020F0502020204030204" pitchFamily="34" charset="0"/>
                  <a:ea typeface="宋体" panose="02010600030101010101" pitchFamily="2" charset="-122"/>
                </a:defRPr>
              </a:lvl3pPr>
              <a:lvl4pPr marL="1600200" indent="-228600" defTabSz="514350">
                <a:defRPr sz="1300">
                  <a:solidFill>
                    <a:schemeClr val="tx1"/>
                  </a:solidFill>
                  <a:latin typeface="Calibri" panose="020F0502020204030204" pitchFamily="34" charset="0"/>
                  <a:ea typeface="宋体" panose="02010600030101010101" pitchFamily="2" charset="-122"/>
                </a:defRPr>
              </a:lvl4pPr>
              <a:lvl5pPr marL="2057400" indent="-228600" defTabSz="514350">
                <a:defRPr sz="1300">
                  <a:solidFill>
                    <a:schemeClr val="tx1"/>
                  </a:solidFill>
                  <a:latin typeface="Calibri" panose="020F0502020204030204" pitchFamily="34" charset="0"/>
                  <a:ea typeface="宋体" panose="02010600030101010101" pitchFamily="2" charset="-122"/>
                </a:defRPr>
              </a:lvl5pPr>
              <a:lvl6pPr marL="25146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en-US" altLang="zh-CN" sz="2800" dirty="0">
                  <a:solidFill>
                    <a:schemeClr val="tx1">
                      <a:lumMod val="95000"/>
                      <a:lumOff val="5000"/>
                    </a:schemeClr>
                  </a:solidFill>
                  <a:latin typeface="微软雅黑" panose="020B0503020204020204" pitchFamily="34" charset="-122"/>
                  <a:ea typeface="微软雅黑" panose="020B0503020204020204" pitchFamily="34" charset="-122"/>
                  <a:cs typeface="+mn-ea"/>
                  <a:sym typeface="+mn-lt"/>
                </a:rPr>
                <a:t>MIMO</a:t>
              </a:r>
              <a:r>
                <a:rPr lang="zh-CN" altLang="en-US" sz="2800" dirty="0">
                  <a:solidFill>
                    <a:schemeClr val="tx1">
                      <a:lumMod val="95000"/>
                      <a:lumOff val="5000"/>
                    </a:schemeClr>
                  </a:solidFill>
                  <a:latin typeface="微软雅黑" panose="020B0503020204020204" pitchFamily="34" charset="-122"/>
                  <a:ea typeface="微软雅黑" panose="020B0503020204020204" pitchFamily="34" charset="-122"/>
                  <a:cs typeface="+mn-ea"/>
                  <a:sym typeface="+mn-lt"/>
                </a:rPr>
                <a:t>是什么</a:t>
              </a:r>
            </a:p>
          </p:txBody>
        </p:sp>
        <p:grpSp>
          <p:nvGrpSpPr>
            <p:cNvPr id="20" name="组合 19"/>
            <p:cNvGrpSpPr/>
            <p:nvPr/>
          </p:nvGrpSpPr>
          <p:grpSpPr>
            <a:xfrm>
              <a:off x="539206" y="374391"/>
              <a:ext cx="794120" cy="763207"/>
              <a:chOff x="2073550" y="2387329"/>
              <a:chExt cx="794120" cy="763207"/>
            </a:xfrm>
          </p:grpSpPr>
          <p:grpSp>
            <p:nvGrpSpPr>
              <p:cNvPr id="21" name="组合 20"/>
              <p:cNvGrpSpPr/>
              <p:nvPr/>
            </p:nvGrpSpPr>
            <p:grpSpPr>
              <a:xfrm>
                <a:off x="2073550" y="2387329"/>
                <a:ext cx="794120" cy="763207"/>
                <a:chOff x="2073550" y="2387329"/>
                <a:chExt cx="794120" cy="763207"/>
              </a:xfrm>
            </p:grpSpPr>
            <p:sp>
              <p:nvSpPr>
                <p:cNvPr id="23" name="椭圆 22"/>
                <p:cNvSpPr/>
                <p:nvPr/>
              </p:nvSpPr>
              <p:spPr>
                <a:xfrm>
                  <a:off x="2073550" y="2387329"/>
                  <a:ext cx="750935" cy="750935"/>
                </a:xfrm>
                <a:prstGeom prst="ellipse">
                  <a:avLst/>
                </a:prstGeom>
                <a:solidFill>
                  <a:srgbClr val="5268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2563048" y="2845914"/>
                  <a:ext cx="304622" cy="304622"/>
                </a:xfrm>
                <a:prstGeom prst="ellipse">
                  <a:avLst/>
                </a:prstGeom>
                <a:solidFill>
                  <a:srgbClr val="5268A5">
                    <a:alpha val="3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2" name="文本框 21"/>
              <p:cNvSpPr txBox="1"/>
              <p:nvPr/>
            </p:nvSpPr>
            <p:spPr>
              <a:xfrm>
                <a:off x="2130802" y="2479933"/>
                <a:ext cx="684803" cy="584775"/>
              </a:xfrm>
              <a:prstGeom prst="rect">
                <a:avLst/>
              </a:prstGeom>
              <a:noFill/>
            </p:spPr>
            <p:txBody>
              <a:bodyPr wrap="none" rtlCol="0">
                <a:spAutoFit/>
              </a:bodyPr>
              <a:lstStyle/>
              <a:p>
                <a:r>
                  <a:rPr lang="en-US" altLang="zh-CN" sz="3200" dirty="0">
                    <a:solidFill>
                      <a:schemeClr val="bg1"/>
                    </a:solidFill>
                    <a:latin typeface="思源宋体 CN Heavy" panose="02020900000000000000" pitchFamily="18" charset="-122"/>
                    <a:ea typeface="思源宋体 CN Heavy" panose="02020900000000000000" pitchFamily="18" charset="-122"/>
                  </a:rPr>
                  <a:t>01</a:t>
                </a:r>
                <a:endParaRPr lang="zh-CN" altLang="en-US" sz="3200" dirty="0">
                  <a:solidFill>
                    <a:schemeClr val="bg1"/>
                  </a:solidFill>
                  <a:latin typeface="思源宋体 CN Heavy" panose="02020900000000000000" pitchFamily="18" charset="-122"/>
                  <a:ea typeface="思源宋体 CN Heavy" panose="02020900000000000000" pitchFamily="18" charset="-122"/>
                </a:endParaRPr>
              </a:p>
            </p:txBody>
          </p:sp>
        </p:grpSp>
      </p:grpSp>
      <p:sp>
        <p:nvSpPr>
          <p:cNvPr id="4" name="文本框 3"/>
          <p:cNvSpPr txBox="1"/>
          <p:nvPr/>
        </p:nvSpPr>
        <p:spPr>
          <a:xfrm>
            <a:off x="1333326" y="1164285"/>
            <a:ext cx="9575165" cy="46416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zh-CN" b="1" dirty="0">
                <a:latin typeface="微软雅黑" panose="020B0503020204020204" pitchFamily="34" charset="-122"/>
                <a:ea typeface="微软雅黑" panose="020B0503020204020204" pitchFamily="34" charset="-122"/>
                <a:cs typeface="Times New Roman" panose="02020603050405020304" pitchFamily="18" charset="0"/>
              </a:rPr>
              <a:t>采用不同的发送策略来衡量系统的分集增益与自由度</a:t>
            </a:r>
            <a:endParaRPr lang="zh-CN" altLang="en-US"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1" name="文本框 10">
            <a:extLst>
              <a:ext uri="{FF2B5EF4-FFF2-40B4-BE49-F238E27FC236}">
                <a16:creationId xmlns:a16="http://schemas.microsoft.com/office/drawing/2014/main" id="{43B70A89-7A3A-8375-BBF2-39235C321480}"/>
              </a:ext>
            </a:extLst>
          </p:cNvPr>
          <p:cNvSpPr txBox="1"/>
          <p:nvPr/>
        </p:nvSpPr>
        <p:spPr>
          <a:xfrm>
            <a:off x="1754692" y="1754374"/>
            <a:ext cx="9306560" cy="128990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dirty="0">
                <a:latin typeface="微软雅黑" panose="020B0503020204020204" charset="-122"/>
                <a:ea typeface="微软雅黑" panose="020B0503020204020204" charset="-122"/>
                <a:cs typeface="微软雅黑" panose="020B0503020204020204" charset="-122"/>
              </a:rPr>
              <a:t>重复编码</a:t>
            </a:r>
            <a:endParaRPr lang="en-US" altLang="zh-CN" dirty="0">
              <a:latin typeface="微软雅黑" panose="020B0503020204020204" charset="-122"/>
              <a:ea typeface="微软雅黑" panose="020B0503020204020204" charset="-122"/>
              <a:cs typeface="微软雅黑" panose="020B0503020204020204" charset="-122"/>
            </a:endParaRPr>
          </a:p>
          <a:p>
            <a:pPr marL="285750" indent="-285750">
              <a:lnSpc>
                <a:spcPct val="150000"/>
              </a:lnSpc>
              <a:buFont typeface="Arial" panose="020B0604020202020204" pitchFamily="34" charset="0"/>
              <a:buChar char="•"/>
            </a:pPr>
            <a:r>
              <a:rPr lang="en-US" altLang="zh-CN" dirty="0" err="1">
                <a:latin typeface="微软雅黑" panose="020B0503020204020204" charset="-122"/>
                <a:ea typeface="微软雅黑" panose="020B0503020204020204" charset="-122"/>
              </a:rPr>
              <a:t>Alamounti</a:t>
            </a:r>
            <a:r>
              <a:rPr lang="zh-CN" altLang="zh-CN" dirty="0">
                <a:latin typeface="微软雅黑" panose="020B0503020204020204" charset="-122"/>
                <a:ea typeface="微软雅黑" panose="020B0503020204020204" charset="-122"/>
              </a:rPr>
              <a:t>编码</a:t>
            </a:r>
            <a:endParaRPr lang="en-US" altLang="zh-CN" dirty="0">
              <a:latin typeface="微软雅黑" panose="020B0503020204020204" charset="-122"/>
              <a:ea typeface="微软雅黑" panose="020B0503020204020204" charset="-122"/>
            </a:endParaRPr>
          </a:p>
          <a:p>
            <a:pPr marL="285750" indent="-285750">
              <a:lnSpc>
                <a:spcPct val="150000"/>
              </a:lnSpc>
              <a:buFont typeface="Arial" panose="020B0604020202020204" pitchFamily="34" charset="0"/>
              <a:buChar char="•"/>
            </a:pPr>
            <a:r>
              <a:rPr lang="en-US" altLang="zh-CN" b="1" dirty="0">
                <a:latin typeface="微软雅黑" panose="020B0503020204020204" charset="-122"/>
                <a:ea typeface="微软雅黑" panose="020B0503020204020204" charset="-122"/>
              </a:rPr>
              <a:t>v-blast</a:t>
            </a:r>
            <a:r>
              <a:rPr lang="zh-CN" altLang="zh-CN" b="1" dirty="0">
                <a:latin typeface="微软雅黑" panose="020B0503020204020204" charset="-122"/>
                <a:ea typeface="微软雅黑" panose="020B0503020204020204" charset="-122"/>
              </a:rPr>
              <a:t>系统</a:t>
            </a:r>
            <a:endParaRPr lang="en-US" altLang="zh-CN" b="1" dirty="0">
              <a:latin typeface="微软雅黑" panose="020B0503020204020204" charset="-122"/>
              <a:ea typeface="微软雅黑" panose="020B0503020204020204" charset="-122"/>
            </a:endParaRPr>
          </a:p>
        </p:txBody>
      </p:sp>
      <p:pic>
        <p:nvPicPr>
          <p:cNvPr id="5" name="图片 4">
            <a:extLst>
              <a:ext uri="{FF2B5EF4-FFF2-40B4-BE49-F238E27FC236}">
                <a16:creationId xmlns:a16="http://schemas.microsoft.com/office/drawing/2014/main" id="{88DA1F5B-D46F-7057-2C4E-B7305403B25F}"/>
              </a:ext>
            </a:extLst>
          </p:cNvPr>
          <p:cNvPicPr>
            <a:picLocks noChangeAspect="1"/>
          </p:cNvPicPr>
          <p:nvPr/>
        </p:nvPicPr>
        <p:blipFill>
          <a:blip r:embed="rId3"/>
          <a:stretch>
            <a:fillRect/>
          </a:stretch>
        </p:blipFill>
        <p:spPr>
          <a:xfrm>
            <a:off x="4368098" y="1883385"/>
            <a:ext cx="7087214" cy="3810330"/>
          </a:xfrm>
          <a:prstGeom prst="rect">
            <a:avLst/>
          </a:prstGeom>
        </p:spPr>
      </p:pic>
    </p:spTree>
    <p:extLst>
      <p:ext uri="{BB962C8B-B14F-4D97-AF65-F5344CB8AC3E}">
        <p14:creationId xmlns:p14="http://schemas.microsoft.com/office/powerpoint/2010/main" val="129719043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nvGrpSpPr>
        <p:grpSpPr>
          <a:xfrm>
            <a:off x="539206" y="374391"/>
            <a:ext cx="3209385" cy="763207"/>
            <a:chOff x="539206" y="374391"/>
            <a:chExt cx="3209385" cy="763207"/>
          </a:xfrm>
        </p:grpSpPr>
        <p:sp>
          <p:nvSpPr>
            <p:cNvPr id="19" name="文本框 7"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txBox="1">
              <a:spLocks noChangeArrowheads="1"/>
            </p:cNvSpPr>
            <p:nvPr/>
          </p:nvSpPr>
          <p:spPr bwMode="auto">
            <a:xfrm>
              <a:off x="1385444" y="515142"/>
              <a:ext cx="236314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514350">
                <a:defRPr sz="1300">
                  <a:solidFill>
                    <a:schemeClr val="tx1"/>
                  </a:solidFill>
                  <a:latin typeface="Calibri" panose="020F0502020204030204" pitchFamily="34" charset="0"/>
                  <a:ea typeface="宋体" panose="02010600030101010101" pitchFamily="2" charset="-122"/>
                </a:defRPr>
              </a:lvl1pPr>
              <a:lvl2pPr marL="742950" indent="-285750" defTabSz="514350">
                <a:defRPr sz="1300">
                  <a:solidFill>
                    <a:schemeClr val="tx1"/>
                  </a:solidFill>
                  <a:latin typeface="Calibri" panose="020F0502020204030204" pitchFamily="34" charset="0"/>
                  <a:ea typeface="宋体" panose="02010600030101010101" pitchFamily="2" charset="-122"/>
                </a:defRPr>
              </a:lvl2pPr>
              <a:lvl3pPr marL="1143000" indent="-228600" defTabSz="514350">
                <a:defRPr sz="1300">
                  <a:solidFill>
                    <a:schemeClr val="tx1"/>
                  </a:solidFill>
                  <a:latin typeface="Calibri" panose="020F0502020204030204" pitchFamily="34" charset="0"/>
                  <a:ea typeface="宋体" panose="02010600030101010101" pitchFamily="2" charset="-122"/>
                </a:defRPr>
              </a:lvl3pPr>
              <a:lvl4pPr marL="1600200" indent="-228600" defTabSz="514350">
                <a:defRPr sz="1300">
                  <a:solidFill>
                    <a:schemeClr val="tx1"/>
                  </a:solidFill>
                  <a:latin typeface="Calibri" panose="020F0502020204030204" pitchFamily="34" charset="0"/>
                  <a:ea typeface="宋体" panose="02010600030101010101" pitchFamily="2" charset="-122"/>
                </a:defRPr>
              </a:lvl4pPr>
              <a:lvl5pPr marL="2057400" indent="-228600" defTabSz="514350">
                <a:defRPr sz="1300">
                  <a:solidFill>
                    <a:schemeClr val="tx1"/>
                  </a:solidFill>
                  <a:latin typeface="Calibri" panose="020F0502020204030204" pitchFamily="34" charset="0"/>
                  <a:ea typeface="宋体" panose="02010600030101010101" pitchFamily="2" charset="-122"/>
                </a:defRPr>
              </a:lvl5pPr>
              <a:lvl6pPr marL="25146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en-US" altLang="zh-CN" sz="2800" dirty="0">
                  <a:solidFill>
                    <a:schemeClr val="tx1">
                      <a:lumMod val="95000"/>
                      <a:lumOff val="5000"/>
                    </a:schemeClr>
                  </a:solidFill>
                  <a:latin typeface="微软雅黑" panose="020B0503020204020204" pitchFamily="34" charset="-122"/>
                  <a:ea typeface="微软雅黑" panose="020B0503020204020204" pitchFamily="34" charset="-122"/>
                  <a:cs typeface="+mn-ea"/>
                  <a:sym typeface="+mn-lt"/>
                </a:rPr>
                <a:t>MIMO</a:t>
              </a:r>
              <a:r>
                <a:rPr lang="zh-CN" altLang="en-US" sz="2800" dirty="0">
                  <a:solidFill>
                    <a:schemeClr val="tx1">
                      <a:lumMod val="95000"/>
                      <a:lumOff val="5000"/>
                    </a:schemeClr>
                  </a:solidFill>
                  <a:latin typeface="微软雅黑" panose="020B0503020204020204" pitchFamily="34" charset="-122"/>
                  <a:ea typeface="微软雅黑" panose="020B0503020204020204" pitchFamily="34" charset="-122"/>
                  <a:cs typeface="+mn-ea"/>
                  <a:sym typeface="+mn-lt"/>
                </a:rPr>
                <a:t>是什么</a:t>
              </a:r>
            </a:p>
          </p:txBody>
        </p:sp>
        <p:grpSp>
          <p:nvGrpSpPr>
            <p:cNvPr id="20" name="组合 19"/>
            <p:cNvGrpSpPr/>
            <p:nvPr/>
          </p:nvGrpSpPr>
          <p:grpSpPr>
            <a:xfrm>
              <a:off x="539206" y="374391"/>
              <a:ext cx="794120" cy="763207"/>
              <a:chOff x="2073550" y="2387329"/>
              <a:chExt cx="794120" cy="763207"/>
            </a:xfrm>
          </p:grpSpPr>
          <p:grpSp>
            <p:nvGrpSpPr>
              <p:cNvPr id="21" name="组合 20"/>
              <p:cNvGrpSpPr/>
              <p:nvPr/>
            </p:nvGrpSpPr>
            <p:grpSpPr>
              <a:xfrm>
                <a:off x="2073550" y="2387329"/>
                <a:ext cx="794120" cy="763207"/>
                <a:chOff x="2073550" y="2387329"/>
                <a:chExt cx="794120" cy="763207"/>
              </a:xfrm>
            </p:grpSpPr>
            <p:sp>
              <p:nvSpPr>
                <p:cNvPr id="23" name="椭圆 22"/>
                <p:cNvSpPr/>
                <p:nvPr/>
              </p:nvSpPr>
              <p:spPr>
                <a:xfrm>
                  <a:off x="2073550" y="2387329"/>
                  <a:ext cx="750935" cy="750935"/>
                </a:xfrm>
                <a:prstGeom prst="ellipse">
                  <a:avLst/>
                </a:prstGeom>
                <a:solidFill>
                  <a:srgbClr val="5268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2563048" y="2845914"/>
                  <a:ext cx="304622" cy="304622"/>
                </a:xfrm>
                <a:prstGeom prst="ellipse">
                  <a:avLst/>
                </a:prstGeom>
                <a:solidFill>
                  <a:srgbClr val="5268A5">
                    <a:alpha val="3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2" name="文本框 21"/>
              <p:cNvSpPr txBox="1"/>
              <p:nvPr/>
            </p:nvSpPr>
            <p:spPr>
              <a:xfrm>
                <a:off x="2130802" y="2479933"/>
                <a:ext cx="684803" cy="584775"/>
              </a:xfrm>
              <a:prstGeom prst="rect">
                <a:avLst/>
              </a:prstGeom>
              <a:noFill/>
            </p:spPr>
            <p:txBody>
              <a:bodyPr wrap="none" rtlCol="0">
                <a:spAutoFit/>
              </a:bodyPr>
              <a:lstStyle/>
              <a:p>
                <a:r>
                  <a:rPr lang="en-US" altLang="zh-CN" sz="3200" dirty="0">
                    <a:solidFill>
                      <a:schemeClr val="bg1"/>
                    </a:solidFill>
                    <a:latin typeface="思源宋体 CN Heavy" panose="02020900000000000000" pitchFamily="18" charset="-122"/>
                    <a:ea typeface="思源宋体 CN Heavy" panose="02020900000000000000" pitchFamily="18" charset="-122"/>
                  </a:rPr>
                  <a:t>01</a:t>
                </a:r>
                <a:endParaRPr lang="zh-CN" altLang="en-US" sz="3200" dirty="0">
                  <a:solidFill>
                    <a:schemeClr val="bg1"/>
                  </a:solidFill>
                  <a:latin typeface="思源宋体 CN Heavy" panose="02020900000000000000" pitchFamily="18" charset="-122"/>
                  <a:ea typeface="思源宋体 CN Heavy" panose="02020900000000000000" pitchFamily="18" charset="-122"/>
                </a:endParaRPr>
              </a:p>
            </p:txBody>
          </p:sp>
        </p:grpSp>
      </p:grpSp>
      <p:sp>
        <p:nvSpPr>
          <p:cNvPr id="4" name="文本框 3"/>
          <p:cNvSpPr txBox="1"/>
          <p:nvPr/>
        </p:nvSpPr>
        <p:spPr>
          <a:xfrm>
            <a:off x="1333326" y="1164285"/>
            <a:ext cx="9575165" cy="46416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zh-CN" b="1" dirty="0">
                <a:latin typeface="微软雅黑" panose="020B0503020204020204" pitchFamily="34" charset="-122"/>
                <a:ea typeface="微软雅黑" panose="020B0503020204020204" pitchFamily="34" charset="-122"/>
                <a:cs typeface="Times New Roman" panose="02020603050405020304" pitchFamily="18" charset="0"/>
              </a:rPr>
              <a:t>采用不同的发送策略来衡量系统的分集增益与自由度</a:t>
            </a:r>
            <a:endParaRPr lang="zh-CN" altLang="en-US" b="1" dirty="0">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3" name="图片 2">
            <a:extLst>
              <a:ext uri="{FF2B5EF4-FFF2-40B4-BE49-F238E27FC236}">
                <a16:creationId xmlns:a16="http://schemas.microsoft.com/office/drawing/2014/main" id="{FEFAC1E8-83CA-AFC1-B822-9B103EBFBCD0}"/>
              </a:ext>
            </a:extLst>
          </p:cNvPr>
          <p:cNvPicPr>
            <a:picLocks noChangeAspect="1"/>
          </p:cNvPicPr>
          <p:nvPr/>
        </p:nvPicPr>
        <p:blipFill>
          <a:blip r:embed="rId3"/>
          <a:stretch>
            <a:fillRect/>
          </a:stretch>
        </p:blipFill>
        <p:spPr>
          <a:xfrm>
            <a:off x="2666703" y="1963712"/>
            <a:ext cx="6858594" cy="2362405"/>
          </a:xfrm>
          <a:prstGeom prst="rect">
            <a:avLst/>
          </a:prstGeom>
        </p:spPr>
      </p:pic>
      <p:sp>
        <p:nvSpPr>
          <p:cNvPr id="14" name="文本框 13">
            <a:extLst>
              <a:ext uri="{FF2B5EF4-FFF2-40B4-BE49-F238E27FC236}">
                <a16:creationId xmlns:a16="http://schemas.microsoft.com/office/drawing/2014/main" id="{20EE960D-4692-0A1A-D5B3-F80518BA6EF1}"/>
              </a:ext>
            </a:extLst>
          </p:cNvPr>
          <p:cNvSpPr txBox="1"/>
          <p:nvPr/>
        </p:nvSpPr>
        <p:spPr>
          <a:xfrm>
            <a:off x="1333325" y="4565912"/>
            <a:ext cx="9575165" cy="128990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zh-CN" b="1" dirty="0">
                <a:latin typeface="微软雅黑" panose="020B0503020204020204" pitchFamily="34" charset="-122"/>
                <a:ea typeface="微软雅黑" panose="020B0503020204020204" pitchFamily="34" charset="-122"/>
                <a:cs typeface="Times New Roman" panose="02020603050405020304" pitchFamily="18" charset="0"/>
              </a:rPr>
              <a:t>完整的通信协议往往会定义多种发送方式</a:t>
            </a:r>
            <a:endParaRPr lang="en-US" altLang="zh-CN" b="1" dirty="0">
              <a:latin typeface="微软雅黑" panose="020B0503020204020204" pitchFamily="34" charset="-122"/>
              <a:ea typeface="微软雅黑" panose="020B0503020204020204" pitchFamily="34" charset="-122"/>
              <a:cs typeface="Times New Roman" panose="02020603050405020304" pitchFamily="18" charset="0"/>
            </a:endParaRPr>
          </a:p>
          <a:p>
            <a:pPr>
              <a:lnSpc>
                <a:spcPct val="150000"/>
              </a:lnSpc>
            </a:pP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zh-CN" dirty="0">
                <a:latin typeface="微软雅黑" panose="020B0503020204020204" pitchFamily="34" charset="-122"/>
                <a:ea typeface="微软雅黑" panose="020B0503020204020204" pitchFamily="34" charset="-122"/>
                <a:cs typeface="Times New Roman" panose="02020603050405020304" pitchFamily="18" charset="0"/>
              </a:rPr>
              <a:t>当无线信道条件很差时，更多地用到分集技术，以保证传输可靠性</a:t>
            </a:r>
            <a:endParaRPr lang="en-US" altLang="zh-CN" dirty="0">
              <a:latin typeface="微软雅黑" panose="020B0503020204020204" pitchFamily="34" charset="-122"/>
              <a:ea typeface="微软雅黑" panose="020B0503020204020204" pitchFamily="34" charset="-122"/>
              <a:cs typeface="Times New Roman" panose="02020603050405020304" pitchFamily="18" charset="0"/>
            </a:endParaRPr>
          </a:p>
          <a:p>
            <a:pPr>
              <a:lnSpc>
                <a:spcPct val="150000"/>
              </a:lnSpc>
            </a:pP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zh-CN" dirty="0">
                <a:latin typeface="微软雅黑" panose="020B0503020204020204" pitchFamily="34" charset="-122"/>
                <a:ea typeface="微软雅黑" panose="020B0503020204020204" pitchFamily="34" charset="-122"/>
                <a:cs typeface="Times New Roman" panose="02020603050405020304" pitchFamily="18" charset="0"/>
              </a:rPr>
              <a:t>当无线信道条件良好时，则更多选择复用来提高传输速率</a:t>
            </a:r>
            <a:endParaRPr lang="zh-CN" altLang="en-US" dirty="0">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303205278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 name="COMMONDATA" val="eyJoZGlkIjoiMDFhYTgzZTIwMzMyNTJhNmYyYWY0N2IyMmM2MGI5NmYifQ=="/>
</p:tagLst>
</file>

<file path=ppt/tags/tag2.xml><?xml version="1.0" encoding="utf-8"?>
<p:tagLst xmlns:a="http://schemas.openxmlformats.org/drawingml/2006/main" xmlns:r="http://schemas.openxmlformats.org/officeDocument/2006/relationships" xmlns:p="http://schemas.openxmlformats.org/presentationml/2006/main">
  <p:tag name="PA" val="v3.2.0"/>
</p:tagLst>
</file>

<file path=ppt/tags/tag3.xml><?xml version="1.0" encoding="utf-8"?>
<p:tagLst xmlns:a="http://schemas.openxmlformats.org/drawingml/2006/main" xmlns:r="http://schemas.openxmlformats.org/officeDocument/2006/relationships" xmlns:p="http://schemas.openxmlformats.org/presentationml/2006/main">
  <p:tag name="PA" val="v3.2.0"/>
</p:tagLst>
</file>

<file path=ppt/tags/tag4.xml><?xml version="1.0" encoding="utf-8"?>
<p:tagLst xmlns:a="http://schemas.openxmlformats.org/drawingml/2006/main" xmlns:r="http://schemas.openxmlformats.org/officeDocument/2006/relationships" xmlns:p="http://schemas.openxmlformats.org/presentationml/2006/main">
  <p:tag name="PA" val="v3.2.0"/>
</p:tagLst>
</file>

<file path=ppt/tags/tag5.xml><?xml version="1.0" encoding="utf-8"?>
<p:tagLst xmlns:a="http://schemas.openxmlformats.org/drawingml/2006/main" xmlns:r="http://schemas.openxmlformats.org/officeDocument/2006/relationships" xmlns:p="http://schemas.openxmlformats.org/presentationml/2006/main">
  <p:tag name="PA" val="v3.2.0"/>
</p:tagLst>
</file>

<file path=ppt/tags/tag6.xml><?xml version="1.0" encoding="utf-8"?>
<p:tagLst xmlns:a="http://schemas.openxmlformats.org/drawingml/2006/main" xmlns:r="http://schemas.openxmlformats.org/officeDocument/2006/relationships" xmlns:p="http://schemas.openxmlformats.org/presentationml/2006/main">
  <p:tag name="PA" val="v3.2.0"/>
</p:tagLst>
</file>

<file path=ppt/theme/theme1.xml><?xml version="1.0" encoding="utf-8"?>
<a:theme xmlns:a="http://schemas.openxmlformats.org/drawingml/2006/main" name="Office 主题">
  <a:themeElements>
    <a:clrScheme name="小清新答辩">
      <a:dk1>
        <a:srgbClr val="000000"/>
      </a:dk1>
      <a:lt1>
        <a:srgbClr val="FFFFFF"/>
      </a:lt1>
      <a:dk2>
        <a:srgbClr val="768394"/>
      </a:dk2>
      <a:lt2>
        <a:srgbClr val="F0F0F0"/>
      </a:lt2>
      <a:accent1>
        <a:srgbClr val="406196"/>
      </a:accent1>
      <a:accent2>
        <a:srgbClr val="F4B414"/>
      </a:accent2>
      <a:accent3>
        <a:srgbClr val="77649B"/>
      </a:accent3>
      <a:accent4>
        <a:srgbClr val="385D77"/>
      </a:accent4>
      <a:accent5>
        <a:srgbClr val="576270"/>
      </a:accent5>
      <a:accent6>
        <a:srgbClr val="778495"/>
      </a:accent6>
      <a:hlink>
        <a:srgbClr val="406196"/>
      </a:hlink>
      <a:folHlink>
        <a:srgbClr val="BFBFBF"/>
      </a:folHlink>
    </a:clrScheme>
    <a:fontScheme name="2pnsachj">
      <a:majorFont>
        <a:latin typeface="Arial"/>
        <a:ea typeface="思源黑体 CN Regular"/>
        <a:cs typeface=""/>
      </a:majorFont>
      <a:minorFont>
        <a:latin typeface="Arial"/>
        <a:ea typeface="思源黑体 CN Regular"/>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小清新答辩">
    <a:dk1>
      <a:srgbClr val="000000"/>
    </a:dk1>
    <a:lt1>
      <a:srgbClr val="FFFFFF"/>
    </a:lt1>
    <a:dk2>
      <a:srgbClr val="768394"/>
    </a:dk2>
    <a:lt2>
      <a:srgbClr val="F0F0F0"/>
    </a:lt2>
    <a:accent1>
      <a:srgbClr val="406196"/>
    </a:accent1>
    <a:accent2>
      <a:srgbClr val="F4B414"/>
    </a:accent2>
    <a:accent3>
      <a:srgbClr val="77649B"/>
    </a:accent3>
    <a:accent4>
      <a:srgbClr val="385D77"/>
    </a:accent4>
    <a:accent5>
      <a:srgbClr val="576270"/>
    </a:accent5>
    <a:accent6>
      <a:srgbClr val="778495"/>
    </a:accent6>
    <a:hlink>
      <a:srgbClr val="406196"/>
    </a:hlink>
    <a:folHlink>
      <a:srgbClr val="BFBFBF"/>
    </a:folHlink>
  </a:clrScheme>
</a:themeOverride>
</file>

<file path=docProps/app.xml><?xml version="1.0" encoding="utf-8"?>
<Properties xmlns="http://schemas.openxmlformats.org/officeDocument/2006/extended-properties" xmlns:vt="http://schemas.openxmlformats.org/officeDocument/2006/docPropsVTypes">
  <TotalTime>947</TotalTime>
  <Words>982</Words>
  <Application>Microsoft Office PowerPoint</Application>
  <PresentationFormat>宽屏</PresentationFormat>
  <Paragraphs>129</Paragraphs>
  <Slides>21</Slides>
  <Notes>20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21</vt:i4>
      </vt:variant>
    </vt:vector>
  </HeadingPairs>
  <TitlesOfParts>
    <vt:vector size="27" baseType="lpstr">
      <vt:lpstr>等线</vt:lpstr>
      <vt:lpstr>思源宋体 CN Heavy</vt:lpstr>
      <vt:lpstr>微软雅黑</vt:lpstr>
      <vt:lpstr>Arial</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www.51pptmoban.com</Manager>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学术蓝简约实用毕业论文答辩通用ppt模板</dc:title>
  <dc:creator>51PPT模板网</dc:creator>
  <cp:keywords>www.51pptmoban.com</cp:keywords>
  <dc:description>www.51pptmoban.com</dc:description>
  <cp:lastModifiedBy>tang cuishuang</cp:lastModifiedBy>
  <cp:revision>205</cp:revision>
  <dcterms:created xsi:type="dcterms:W3CDTF">2018-12-02T07:47:00Z</dcterms:created>
  <dcterms:modified xsi:type="dcterms:W3CDTF">2022-06-07T01:19:40Z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0AA287F380BB4513B6FF92EE43D6081F</vt:lpwstr>
  </property>
  <property fmtid="{D5CDD505-2E9C-101B-9397-08002B2CF9AE}" pid="3" name="KSOProductBuildVer">
    <vt:lpwstr>2052-11.1.0.11691</vt:lpwstr>
  </property>
</Properties>
</file>