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21"/>
  </p:notesMasterIdLst>
  <p:sldIdLst>
    <p:sldId id="1046" r:id="rId2"/>
    <p:sldId id="1240" r:id="rId3"/>
    <p:sldId id="1254" r:id="rId4"/>
    <p:sldId id="1246" r:id="rId5"/>
    <p:sldId id="1247" r:id="rId6"/>
    <p:sldId id="1242" r:id="rId7"/>
    <p:sldId id="1249" r:id="rId8"/>
    <p:sldId id="1257" r:id="rId9"/>
    <p:sldId id="1243" r:id="rId10"/>
    <p:sldId id="1200" r:id="rId11"/>
    <p:sldId id="1251" r:id="rId12"/>
    <p:sldId id="1259" r:id="rId13"/>
    <p:sldId id="1260" r:id="rId14"/>
    <p:sldId id="1261" r:id="rId15"/>
    <p:sldId id="1262" r:id="rId16"/>
    <p:sldId id="1252" r:id="rId17"/>
    <p:sldId id="1253" r:id="rId18"/>
    <p:sldId id="1258" r:id="rId19"/>
    <p:sldId id="123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g Huanli" initials="GH" lastIdx="4" clrIdx="0">
    <p:extLst>
      <p:ext uri="{19B8F6BF-5375-455C-9EA6-DF929625EA0E}">
        <p15:presenceInfo xmlns:p15="http://schemas.microsoft.com/office/powerpoint/2012/main" userId="86fff53a63e95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2E2"/>
    <a:srgbClr val="FFF5E1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EFABB-75CB-5840-A750-6E19DED7B392}" v="114" dt="2020-07-26T00:41:27.627"/>
  </p1510:revLst>
</p1510:revInfo>
</file>

<file path=ppt/tableStyles.xml><?xml version="1.0" encoding="utf-8"?>
<a:tblStyleLst xmlns:a="http://schemas.openxmlformats.org/drawingml/2006/main" def="{9778BDE4-3900-4DEA-8DD4-8FB3EFCB2793}">
  <a:tblStyle styleId="{9778BDE4-3900-4DEA-8DD4-8FB3EFCB2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943" autoAdjust="0"/>
  </p:normalViewPr>
  <p:slideViewPr>
    <p:cSldViewPr snapToGrid="0" snapToObjects="1">
      <p:cViewPr varScale="1">
        <p:scale>
          <a:sx n="104" d="100"/>
          <a:sy n="104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7383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025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7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9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1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9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04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94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2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58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59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0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3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0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3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0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7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6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2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0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9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635000" y="1403043"/>
            <a:ext cx="8200384" cy="1904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3200" dirty="0" smtClean="0">
                <a:latin typeface="+mj-lt"/>
              </a:rPr>
              <a:t>Using </a:t>
            </a:r>
            <a:r>
              <a:rPr lang="en-US" altLang="zh-CN" sz="3200" dirty="0">
                <a:latin typeface="+mj-lt"/>
              </a:rPr>
              <a:t>Phoneme Representations to Build Predictive Models Robust to ASR Errors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00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graphicFrame>
        <p:nvGraphicFramePr>
          <p:cNvPr id="3" name="对象 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3" name="对象 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Google Shape;390;p37">
            <a:extLst>
              <a:ext uri="{FF2B5EF4-FFF2-40B4-BE49-F238E27FC236}">
                <a16:creationId xmlns:a16="http://schemas.microsoft.com/office/drawing/2014/main" xmlns="" id="{CBE95E0B-4F53-47A7-A90B-EA0335E83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4616" y="1302262"/>
            <a:ext cx="3615267" cy="3959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15000"/>
              </a:lnSpc>
              <a:buSzPts val="1400"/>
              <a:buNone/>
            </a:pPr>
            <a:r>
              <a:rPr lang="en-US" altLang="zh-CN" sz="1400" i="1" dirty="0" smtClean="0">
                <a:latin typeface="+mn-lt"/>
              </a:rPr>
              <a:t>Using Phoneme Representations </a:t>
            </a:r>
            <a:r>
              <a:rPr lang="en-US" altLang="zh-CN" sz="1400" i="1" dirty="0">
                <a:latin typeface="+mn-lt"/>
              </a:rPr>
              <a:t>to Build Predictive Models Robust to ASR </a:t>
            </a:r>
            <a:r>
              <a:rPr lang="en-US" altLang="zh-CN" sz="1400" i="1" dirty="0" smtClean="0">
                <a:latin typeface="+mn-lt"/>
              </a:rPr>
              <a:t>Errors</a:t>
            </a:r>
          </a:p>
          <a:p>
            <a:pPr marL="482600" indent="-342900">
              <a:lnSpc>
                <a:spcPct val="115000"/>
              </a:lnSpc>
              <a:buSzPts val="1400"/>
            </a:pPr>
            <a:r>
              <a:rPr lang="en-US" altLang="zh-CN" sz="1400" dirty="0" smtClean="0">
                <a:latin typeface="+mn-lt"/>
              </a:rPr>
              <a:t>SST</a:t>
            </a:r>
          </a:p>
          <a:p>
            <a:pPr marL="482600" indent="-342900">
              <a:lnSpc>
                <a:spcPct val="115000"/>
              </a:lnSpc>
              <a:buSzPts val="1400"/>
            </a:pPr>
            <a:r>
              <a:rPr lang="en-US" altLang="zh-CN" sz="1400" dirty="0" smtClean="0">
                <a:latin typeface="+mn-lt"/>
              </a:rPr>
              <a:t>TQ</a:t>
            </a:r>
          </a:p>
          <a:p>
            <a:pPr marL="482600" indent="-342900">
              <a:lnSpc>
                <a:spcPct val="115000"/>
              </a:lnSpc>
              <a:buSzPts val="1400"/>
            </a:pPr>
            <a:r>
              <a:rPr lang="en-US" altLang="zh-CN" sz="1400" dirty="0" err="1" smtClean="0">
                <a:latin typeface="+mn-lt"/>
              </a:rPr>
              <a:t>SQuAD</a:t>
            </a:r>
            <a:r>
              <a:rPr lang="en-US" altLang="zh-CN" sz="1400" dirty="0" smtClean="0">
                <a:latin typeface="+mn-lt"/>
              </a:rPr>
              <a:t> </a:t>
            </a:r>
          </a:p>
          <a:p>
            <a:pPr marL="482600" indent="-342900">
              <a:lnSpc>
                <a:spcPct val="115000"/>
              </a:lnSpc>
              <a:buSzPts val="1400"/>
            </a:pPr>
            <a:r>
              <a:rPr lang="en-US" altLang="zh-CN" sz="1400" dirty="0" smtClean="0">
                <a:latin typeface="+mn-lt"/>
              </a:rPr>
              <a:t>SUBJ</a:t>
            </a:r>
          </a:p>
          <a:p>
            <a:pPr marL="482600" indent="-342900">
              <a:lnSpc>
                <a:spcPct val="115000"/>
              </a:lnSpc>
              <a:buSzPts val="1400"/>
            </a:pPr>
            <a:endParaRPr lang="en-US" sz="1400" b="1" u="sng" dirty="0">
              <a:latin typeface="+mn-lt"/>
            </a:endParaRPr>
          </a:p>
          <a:p>
            <a:pPr marL="139700" indent="0">
              <a:lnSpc>
                <a:spcPct val="115000"/>
              </a:lnSpc>
              <a:buSzPts val="1400"/>
              <a:buNone/>
            </a:pPr>
            <a:r>
              <a:rPr lang="en-US" altLang="zh-CN" sz="1400" dirty="0" smtClean="0">
                <a:latin typeface="+mn-lt"/>
              </a:rPr>
              <a:t>transcriptions has WER </a:t>
            </a:r>
            <a:r>
              <a:rPr lang="en-US" altLang="zh-CN" sz="1400" dirty="0">
                <a:latin typeface="+mn-lt"/>
              </a:rPr>
              <a:t>&gt; 0%</a:t>
            </a:r>
            <a:endParaRPr lang="en-US" sz="1400" dirty="0">
              <a:latin typeface="+mn-lt"/>
            </a:endParaRPr>
          </a:p>
        </p:txBody>
      </p:sp>
      <p:sp>
        <p:nvSpPr>
          <p:cNvPr id="6" name="Google Shape;390;p37">
            <a:extLst>
              <a:ext uri="{FF2B5EF4-FFF2-40B4-BE49-F238E27FC236}">
                <a16:creationId xmlns:a16="http://schemas.microsoft.com/office/drawing/2014/main" xmlns="" id="{CBE95E0B-4F53-47A7-A90B-EA0335E83ACE}"/>
              </a:ext>
            </a:extLst>
          </p:cNvPr>
          <p:cNvSpPr txBox="1">
            <a:spLocks/>
          </p:cNvSpPr>
          <p:nvPr/>
        </p:nvSpPr>
        <p:spPr>
          <a:xfrm>
            <a:off x="4409883" y="1302262"/>
            <a:ext cx="3804727" cy="39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>
              <a:lnSpc>
                <a:spcPct val="115000"/>
              </a:lnSpc>
              <a:buSzPts val="1400"/>
              <a:buNone/>
            </a:pPr>
            <a:r>
              <a:rPr lang="en-US" altLang="zh-CN" sz="1400" i="1" dirty="0" err="1" smtClean="0">
                <a:latin typeface="+mn-lt"/>
              </a:rPr>
              <a:t>PhonemeBERT</a:t>
            </a:r>
            <a:r>
              <a:rPr lang="en-US" altLang="zh-CN" sz="1400" i="1" dirty="0">
                <a:latin typeface="+mn-lt"/>
              </a:rPr>
              <a:t>: Joint Language Modelling of Phoneme Sequence and ASR Transcript</a:t>
            </a:r>
            <a:endParaRPr lang="en-US" altLang="zh-CN" sz="1400" i="1" dirty="0" smtClean="0">
              <a:latin typeface="+mn-lt"/>
            </a:endParaRPr>
          </a:p>
          <a:p>
            <a:pPr marL="482600" indent="-342900">
              <a:lnSpc>
                <a:spcPct val="115000"/>
              </a:lnSpc>
              <a:buSzPts val="1400"/>
            </a:pPr>
            <a:r>
              <a:rPr lang="en-US" altLang="zh-CN" sz="1400" dirty="0" smtClean="0">
                <a:latin typeface="+mn-lt"/>
              </a:rPr>
              <a:t>pre-training </a:t>
            </a:r>
            <a:r>
              <a:rPr lang="en-US" altLang="zh-CN" sz="1400" dirty="0">
                <a:latin typeface="+mn-lt"/>
              </a:rPr>
              <a:t>(</a:t>
            </a:r>
            <a:r>
              <a:rPr lang="en-US" altLang="zh-CN" sz="1400" dirty="0" err="1">
                <a:latin typeface="+mn-lt"/>
              </a:rPr>
              <a:t>LibriSpeech</a:t>
            </a:r>
            <a:r>
              <a:rPr lang="en-US" altLang="zh-CN" sz="1400" dirty="0">
                <a:latin typeface="+mn-lt"/>
              </a:rPr>
              <a:t> corpus, Amazon reviews and Squad </a:t>
            </a:r>
            <a:r>
              <a:rPr lang="en-US" altLang="zh-CN" sz="1400" dirty="0" smtClean="0">
                <a:latin typeface="+mn-lt"/>
              </a:rPr>
              <a:t>v1.1)</a:t>
            </a:r>
            <a:endParaRPr lang="en-US" altLang="zh-CN" sz="1400" dirty="0">
              <a:latin typeface="+mn-lt"/>
            </a:endParaRPr>
          </a:p>
          <a:p>
            <a:pPr marL="482600" indent="-342900">
              <a:lnSpc>
                <a:spcPct val="115000"/>
              </a:lnSpc>
              <a:buSzPts val="1400"/>
            </a:pPr>
            <a:r>
              <a:rPr lang="en-US" altLang="zh-CN" sz="1400" dirty="0">
                <a:latin typeface="+mn-lt"/>
              </a:rPr>
              <a:t>SST-5 </a:t>
            </a:r>
          </a:p>
          <a:p>
            <a:pPr marL="482600" indent="-342900">
              <a:lnSpc>
                <a:spcPct val="115000"/>
              </a:lnSpc>
              <a:buSzPts val="1400"/>
            </a:pPr>
            <a:r>
              <a:rPr lang="en-US" altLang="zh-CN" sz="1400" dirty="0">
                <a:latin typeface="+mn-lt"/>
              </a:rPr>
              <a:t>TREC </a:t>
            </a:r>
          </a:p>
          <a:p>
            <a:pPr marL="482600" indent="-342900">
              <a:lnSpc>
                <a:spcPct val="115000"/>
              </a:lnSpc>
              <a:buSzPts val="1400"/>
            </a:pPr>
            <a:r>
              <a:rPr lang="en-US" altLang="zh-CN" sz="1400" dirty="0">
                <a:latin typeface="+mn-lt"/>
              </a:rPr>
              <a:t>ATIS </a:t>
            </a:r>
            <a:endParaRPr lang="en-US" sz="1400" dirty="0">
              <a:latin typeface="+mn-lt"/>
            </a:endParaRPr>
          </a:p>
          <a:p>
            <a:pPr marL="139700" indent="0">
              <a:lnSpc>
                <a:spcPct val="115000"/>
              </a:lnSpc>
              <a:buSzPts val="1400"/>
              <a:buNone/>
            </a:pPr>
            <a:r>
              <a:rPr lang="en-US" altLang="zh-CN" sz="1400" dirty="0" smtClean="0">
                <a:latin typeface="+mn-lt"/>
              </a:rPr>
              <a:t>transcriptions </a:t>
            </a:r>
            <a:r>
              <a:rPr lang="en-US" altLang="zh-CN" sz="1400" dirty="0">
                <a:latin typeface="+mn-lt"/>
              </a:rPr>
              <a:t>has WER </a:t>
            </a:r>
            <a:r>
              <a:rPr lang="en-US" altLang="zh-CN" sz="1400" dirty="0" smtClean="0">
                <a:latin typeface="+mn-lt"/>
              </a:rPr>
              <a:t>&gt;= 5% and &lt;= 40%</a:t>
            </a:r>
            <a:endParaRPr lang="en-US" altLang="zh-CN" sz="1400" dirty="0">
              <a:latin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>
                <a:latin typeface="+mj-lt"/>
                <a:ea typeface="+mn-ea"/>
              </a:rPr>
              <a:t>Comparison of </a:t>
            </a:r>
            <a:r>
              <a:rPr lang="en-US" altLang="zh-CN" sz="3200" b="1" dirty="0" smtClean="0">
                <a:latin typeface="+mj-lt"/>
                <a:ea typeface="+mn-ea"/>
              </a:rPr>
              <a:t>datasets</a:t>
            </a:r>
            <a:r>
              <a:rPr lang="en-US" altLang="zh-CN" dirty="0" smtClean="0">
                <a:latin typeface="+mj-lt"/>
                <a:ea typeface="+mn-ea"/>
              </a:rPr>
              <a:t> 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1434" y="4167087"/>
            <a:ext cx="554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Unfortunately, these datasets are not used for </a:t>
            </a:r>
            <a:r>
              <a:rPr lang="en-US" altLang="zh-CN" b="1" u="sng" dirty="0">
                <a:solidFill>
                  <a:schemeClr val="tx1"/>
                </a:solidFill>
              </a:rPr>
              <a:t>dialogue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25011" y="24076"/>
            <a:ext cx="5062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N S, </a:t>
            </a:r>
            <a:r>
              <a:rPr lang="en-US" altLang="zh-CN" sz="800" dirty="0" err="1"/>
              <a:t>Mukuntha</a:t>
            </a:r>
            <a:r>
              <a:rPr lang="en-US" altLang="zh-CN" sz="800" dirty="0"/>
              <a:t> &amp; Kumar, </a:t>
            </a:r>
            <a:r>
              <a:rPr lang="en-US" altLang="zh-CN" sz="800" dirty="0" err="1"/>
              <a:t>Ayush</a:t>
            </a:r>
            <a:r>
              <a:rPr lang="en-US" altLang="zh-CN" sz="800" dirty="0"/>
              <a:t> &amp; </a:t>
            </a:r>
            <a:r>
              <a:rPr lang="en-US" altLang="zh-CN" sz="800" dirty="0" err="1"/>
              <a:t>Vepa</a:t>
            </a:r>
            <a:r>
              <a:rPr lang="en-US" altLang="zh-CN" sz="800" dirty="0"/>
              <a:t>, </a:t>
            </a:r>
            <a:r>
              <a:rPr lang="en-US" altLang="zh-CN" sz="800" dirty="0" err="1"/>
              <a:t>Jithendra</a:t>
            </a:r>
            <a:r>
              <a:rPr lang="en-US" altLang="zh-CN" sz="800" dirty="0"/>
              <a:t>. (2021). Phoneme-BERT: Joint Language Modelling of Phoneme Sequence and ASR Transcript. 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8578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graphicFrame>
        <p:nvGraphicFramePr>
          <p:cNvPr id="3" name="对象 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>
                <a:latin typeface="+mj-lt"/>
                <a:ea typeface="+mn-ea"/>
              </a:rPr>
              <a:t>Error Categories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5" y="1304201"/>
            <a:ext cx="8269465" cy="304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Traditionally, t</a:t>
            </a:r>
            <a:r>
              <a:rPr lang="en-US" altLang="zh-CN" sz="2000" dirty="0">
                <a:solidFill>
                  <a:srgbClr val="000000"/>
                </a:solidFill>
                <a:ea typeface="Arial"/>
                <a:cs typeface="Arial"/>
              </a:rPr>
              <a:t>here are three types of </a:t>
            </a:r>
            <a:r>
              <a:rPr lang="en-US" altLang="zh-CN" sz="2000" dirty="0" smtClean="0">
                <a:solidFill>
                  <a:srgbClr val="000000"/>
                </a:solidFill>
                <a:ea typeface="Arial"/>
                <a:cs typeface="Arial"/>
              </a:rPr>
              <a:t>ASR errors: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insertions </a:t>
            </a: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list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chicago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kansas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city in the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morning </a:t>
            </a:r>
            <a:r>
              <a:rPr lang="x-none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zh-CN" sz="1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let's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chicago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kansas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city in the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morning</a:t>
            </a: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indianapolis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orlando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december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twenty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seventh </a:t>
            </a:r>
            <a:r>
              <a:rPr lang="x-none" altLang="zh-CN" sz="1200" b="1" i="1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indianapolis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orlando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december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twenty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seventh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deletions</a:t>
            </a:r>
          </a:p>
          <a:p>
            <a:pPr marL="0" indent="0">
              <a:buNone/>
            </a:pPr>
            <a:r>
              <a:rPr lang="en-US" altLang="zh-CN" sz="12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list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direct flights from new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york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city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angeles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10 am</a:t>
            </a:r>
            <a:r>
              <a:rPr lang="x-none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x-none" altLang="zh-CN" sz="1200" b="1" i="1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direct flights from new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york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city for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angeles</a:t>
            </a:r>
            <a:endParaRPr lang="zh-CN" altLang="zh-CN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list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boston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pittsburgh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x-none" altLang="zh-CN" sz="1200" b="1" i="1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list 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boston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Pittsburgh</a:t>
            </a:r>
            <a:endParaRPr lang="zh-CN" altLang="zh-CN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Substitutions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……</a:t>
            </a:r>
          </a:p>
          <a:p>
            <a:pPr marL="0" indent="0">
              <a:buNone/>
            </a:pPr>
            <a:endParaRPr lang="zh-CN" altLang="zh-CN" sz="1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graphicFrame>
        <p:nvGraphicFramePr>
          <p:cNvPr id="3" name="对象 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  <a:ea typeface="+mn-ea"/>
              </a:rPr>
              <a:t>root-cause </a:t>
            </a:r>
            <a:r>
              <a:rPr lang="en-US" altLang="zh-CN" sz="3200" b="1" dirty="0">
                <a:latin typeface="+mj-lt"/>
                <a:ea typeface="+mn-ea"/>
              </a:rPr>
              <a:t>analysis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5" y="1304201"/>
            <a:ext cx="8269465" cy="304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Further </a:t>
            </a:r>
            <a:r>
              <a:rPr lang="en-US" altLang="zh-CN" dirty="0" smtClean="0">
                <a:solidFill>
                  <a:schemeClr val="tx1"/>
                </a:solidFill>
              </a:rPr>
              <a:t>division </a:t>
            </a:r>
            <a:r>
              <a:rPr lang="en-US" altLang="zh-CN" dirty="0">
                <a:solidFill>
                  <a:schemeClr val="tx1"/>
                </a:solidFill>
              </a:rPr>
              <a:t>of substitution cases 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endParaRPr lang="zh-CN" altLang="zh-CN" sz="1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55" y="1727939"/>
            <a:ext cx="4526732" cy="27630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25011" y="24076"/>
            <a:ext cx="5062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Mirzaei, Maryam &amp; Meshgi, Kourosh &amp; Kawahara, Tatsuya. (2017). Detecting listening difficulty for second language learners using Automatic Speech Recognition errors. 156-160. 10.21437/SLaTE.2017-27. </a:t>
            </a:r>
          </a:p>
        </p:txBody>
      </p:sp>
    </p:spTree>
    <p:extLst>
      <p:ext uri="{BB962C8B-B14F-4D97-AF65-F5344CB8AC3E}">
        <p14:creationId xmlns:p14="http://schemas.microsoft.com/office/powerpoint/2010/main" val="8201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graphicFrame>
        <p:nvGraphicFramePr>
          <p:cNvPr id="3" name="对象 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  <a:ea typeface="+mn-ea"/>
              </a:rPr>
              <a:t>root-cause </a:t>
            </a:r>
            <a:r>
              <a:rPr lang="en-US" altLang="zh-CN" sz="3200" b="1" dirty="0">
                <a:latin typeface="+mj-lt"/>
                <a:ea typeface="+mn-ea"/>
              </a:rPr>
              <a:t>analysis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5" y="1304201"/>
            <a:ext cx="8269465" cy="304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Homophones</a:t>
            </a:r>
          </a:p>
          <a:p>
            <a:pPr marL="0" indent="0">
              <a:buNone/>
            </a:pPr>
            <a:r>
              <a:rPr lang="en-US" altLang="zh-CN" sz="12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200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sunday's</a:t>
            </a:r>
            <a:r>
              <a:rPr lang="en-US" altLang="zh-CN" sz="12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flights between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tampa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and charlotte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→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sundays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flights between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tampa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charlotte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inimal </a:t>
            </a:r>
            <a:r>
              <a:rPr lang="en-US" altLang="zh-CN" dirty="0">
                <a:solidFill>
                  <a:schemeClr val="tx1"/>
                </a:solidFill>
              </a:rPr>
              <a:t>pairs</a:t>
            </a:r>
          </a:p>
          <a:p>
            <a:pPr marL="0" indent="0">
              <a:buNone/>
            </a:pPr>
            <a:r>
              <a:rPr lang="en-US" altLang="zh-CN" sz="12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show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philadelphia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dallas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saturday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→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sure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philadelphia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dallas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saturday</a:t>
            </a:r>
            <a:endParaRPr lang="en-US" altLang="zh-CN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Negatives</a:t>
            </a: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show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me the </a:t>
            </a:r>
            <a:r>
              <a:rPr lang="en-US" altLang="zh-CN" sz="12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nonstop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flights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dallas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Houston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show me the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dallas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houston</a:t>
            </a:r>
            <a:endParaRPr lang="en-US" altLang="zh-CN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reached </a:t>
            </a:r>
            <a:r>
              <a:rPr lang="en-US" altLang="zh-CN" dirty="0">
                <a:solidFill>
                  <a:schemeClr val="tx1"/>
                </a:solidFill>
              </a:rPr>
              <a:t>boundaries</a:t>
            </a: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want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flight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houston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memphis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tuesday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morning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want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houston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memphis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tuesda</a:t>
            </a:r>
            <a:endParaRPr lang="zh-CN" altLang="zh-CN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graphicFrame>
        <p:nvGraphicFramePr>
          <p:cNvPr id="3" name="对象 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  <a:ea typeface="+mn-ea"/>
              </a:rPr>
              <a:t>root-cause </a:t>
            </a:r>
            <a:r>
              <a:rPr lang="en-US" altLang="zh-CN" sz="3200" b="1" dirty="0">
                <a:latin typeface="+mj-lt"/>
                <a:ea typeface="+mn-ea"/>
              </a:rPr>
              <a:t>analysis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5" y="1304201"/>
            <a:ext cx="8269465" cy="304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dirty="0" smtClean="0">
                <a:solidFill>
                  <a:schemeClr val="tx1"/>
                </a:solidFill>
              </a:rPr>
              <a:t>erb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inflections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fly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baltimore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Philadelphia 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wanted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fly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baltimore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philadelphia</a:t>
            </a:r>
            <a:endParaRPr lang="zh-CN" altLang="zh-CN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oun </a:t>
            </a:r>
            <a:r>
              <a:rPr lang="en-US" altLang="zh-CN" dirty="0">
                <a:solidFill>
                  <a:schemeClr val="tx1"/>
                </a:solidFill>
              </a:rPr>
              <a:t>inflections</a:t>
            </a: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show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me the direct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from charlotte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minneapolis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tuesday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morning 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show me the direct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from charlotte on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tuesday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mornings</a:t>
            </a:r>
            <a:endParaRPr lang="zh-CN" altLang="zh-CN" sz="12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</a:rPr>
              <a:t>eterminers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information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flight from san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francisco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philadelphi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information on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flight from san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francisco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philadelphia</a:t>
            </a:r>
            <a:endParaRPr lang="en-US" altLang="zh-CN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nterjections </a:t>
            </a:r>
          </a:p>
          <a:p>
            <a:pPr marL="0" indent="0">
              <a:buNone/>
            </a:pPr>
            <a:r>
              <a:rPr lang="en-US" altLang="zh-CN" sz="12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Okay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let's see do you have a flight on delta airline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atlanta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boston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let's see do you have a flight on delta from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atlanta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boston</a:t>
            </a:r>
            <a:endParaRPr lang="zh-CN" altLang="zh-CN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48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graphicFrame>
        <p:nvGraphicFramePr>
          <p:cNvPr id="3" name="对象 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  <a:ea typeface="+mn-ea"/>
              </a:rPr>
              <a:t>root-cause </a:t>
            </a:r>
            <a:r>
              <a:rPr lang="en-US" altLang="zh-CN" sz="3200" b="1" dirty="0">
                <a:latin typeface="+mj-lt"/>
                <a:ea typeface="+mn-ea"/>
              </a:rPr>
              <a:t>analysis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5" y="1304201"/>
            <a:ext cx="8269465" cy="304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</a:rPr>
              <a:t>erivational </a:t>
            </a:r>
            <a:r>
              <a:rPr lang="en-US" altLang="zh-CN" dirty="0">
                <a:solidFill>
                  <a:schemeClr val="tx1"/>
                </a:solidFill>
              </a:rPr>
              <a:t>suffixes</a:t>
            </a: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list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the 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cincinnati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westchester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county on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seventh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list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the 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cincinnati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west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chester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county </a:t>
            </a: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on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top </a:t>
            </a:r>
            <a:r>
              <a:rPr lang="en-US" altLang="zh-CN" dirty="0">
                <a:solidFill>
                  <a:schemeClr val="tx1"/>
                </a:solidFill>
              </a:rPr>
              <a:t>list</a:t>
            </a: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list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seattle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salt lake city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delta be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→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list flights from </a:t>
            </a:r>
            <a:r>
              <a:rPr lang="en-US" altLang="zh-CN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seattle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to salt lake city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 delta b one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dirty="0" smtClean="0">
                <a:solidFill>
                  <a:schemeClr val="tx1"/>
                </a:solidFill>
              </a:rPr>
              <a:t>nknown </a:t>
            </a:r>
            <a:r>
              <a:rPr lang="en-US" altLang="zh-CN" dirty="0">
                <a:solidFill>
                  <a:schemeClr val="tx1"/>
                </a:solidFill>
              </a:rPr>
              <a:t>sources</a:t>
            </a:r>
          </a:p>
          <a:p>
            <a:pPr marL="0" indent="0">
              <a:buNone/>
            </a:pPr>
            <a:r>
              <a:rPr lang="en-US" altLang="zh-CN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what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is airline </a:t>
            </a:r>
            <a:r>
              <a:rPr lang="en-US" altLang="zh-CN" sz="12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nw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x-none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CN" sz="1200" i="1" dirty="0">
                <a:latin typeface="Calibri" panose="020F0502020204030204" pitchFamily="34" charset="0"/>
                <a:cs typeface="Calibri" panose="020F0502020204030204" pitchFamily="34" charset="0"/>
              </a:rPr>
              <a:t>what is airline </a:t>
            </a:r>
            <a:r>
              <a:rPr lang="en-US" altLang="zh-CN" sz="1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z="12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  <a:p>
            <a:pPr marL="0" indent="0">
              <a:buNone/>
            </a:pPr>
            <a:endParaRPr lang="zh-CN" altLang="zh-CN" sz="12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ea typeface="Arial"/>
                <a:cs typeface="Arial"/>
              </a:rPr>
              <a:t>most of </a:t>
            </a:r>
            <a:r>
              <a:rPr lang="en-US" altLang="zh-CN" sz="2000" dirty="0" smtClean="0">
                <a:solidFill>
                  <a:srgbClr val="000000"/>
                </a:solidFill>
                <a:ea typeface="Arial"/>
                <a:cs typeface="Arial"/>
              </a:rPr>
              <a:t>sentences </a:t>
            </a:r>
            <a:r>
              <a:rPr lang="en-US" altLang="zh-CN" sz="2000" dirty="0">
                <a:solidFill>
                  <a:srgbClr val="000000"/>
                </a:solidFill>
                <a:ea typeface="Arial"/>
                <a:cs typeface="Arial"/>
              </a:rPr>
              <a:t>in the dataset contain 2-3 errors of different types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>
                <a:latin typeface="+mj-lt"/>
                <a:ea typeface="+mn-ea"/>
              </a:rPr>
              <a:t>Outline</a:t>
            </a:r>
            <a:r>
              <a:rPr lang="en-US" altLang="zh-CN" dirty="0">
                <a:latin typeface="+mj-lt"/>
                <a:ea typeface="+mn-ea"/>
              </a:rPr>
              <a:t> 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7EC6F38-55B9-425A-9E1E-28F2974CE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295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1. Background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2. Pipeline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Datasets</a:t>
            </a:r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4. </a:t>
            </a:r>
            <a:r>
              <a:rPr lang="en-US" altLang="zh-CN" sz="2800" dirty="0" smtClean="0">
                <a:solidFill>
                  <a:srgbClr val="FF0000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Experiment</a:t>
            </a:r>
            <a:endParaRPr lang="en-US" altLang="zh-CN" sz="2800" dirty="0">
              <a:solidFill>
                <a:srgbClr val="FF0000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graphicFrame>
        <p:nvGraphicFramePr>
          <p:cNvPr id="3" name="对象 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Google Shape;390;p37">
            <a:extLst>
              <a:ext uri="{FF2B5EF4-FFF2-40B4-BE49-F238E27FC236}">
                <a16:creationId xmlns:a16="http://schemas.microsoft.com/office/drawing/2014/main" xmlns="" id="{CBE95E0B-4F53-47A7-A90B-EA0335E83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4600" y="986929"/>
            <a:ext cx="3552873" cy="3959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15000"/>
              </a:lnSpc>
              <a:buSzPts val="1400"/>
              <a:buNone/>
            </a:pPr>
            <a:r>
              <a:rPr lang="en-US" altLang="zh-CN" sz="1400" dirty="0">
                <a:latin typeface="+mn-lt"/>
              </a:rPr>
              <a:t>continuous bag-of-words</a:t>
            </a:r>
          </a:p>
          <a:p>
            <a:pPr marL="139700" indent="0">
              <a:lnSpc>
                <a:spcPct val="115000"/>
              </a:lnSpc>
              <a:buSzPts val="1400"/>
              <a:buNone/>
            </a:pPr>
            <a:endParaRPr lang="en-US" sz="1400" b="1" u="sng" dirty="0" smtClean="0">
              <a:latin typeface="+mn-lt"/>
            </a:endParaRPr>
          </a:p>
          <a:p>
            <a:pPr marL="139700" indent="0">
              <a:lnSpc>
                <a:spcPct val="115000"/>
              </a:lnSpc>
              <a:buSzPts val="1400"/>
              <a:buNone/>
            </a:pPr>
            <a:endParaRPr lang="en-US" sz="1400" b="1" u="sng" dirty="0">
              <a:latin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  <a:ea typeface="+mn-ea"/>
              </a:rPr>
              <a:t>Phoneme2Vec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7" name="Google Shape;390;p37">
            <a:extLst>
              <a:ext uri="{FF2B5EF4-FFF2-40B4-BE49-F238E27FC236}">
                <a16:creationId xmlns:a16="http://schemas.microsoft.com/office/drawing/2014/main" xmlns="" id="{CBE95E0B-4F53-47A7-A90B-EA0335E83ACE}"/>
              </a:ext>
            </a:extLst>
          </p:cNvPr>
          <p:cNvSpPr txBox="1">
            <a:spLocks/>
          </p:cNvSpPr>
          <p:nvPr/>
        </p:nvSpPr>
        <p:spPr>
          <a:xfrm>
            <a:off x="4630027" y="986929"/>
            <a:ext cx="3552873" cy="39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>
              <a:lnSpc>
                <a:spcPct val="115000"/>
              </a:lnSpc>
              <a:buSzPts val="1400"/>
              <a:buNone/>
            </a:pPr>
            <a:r>
              <a:rPr lang="en-US" altLang="zh-CN" sz="1400" dirty="0" smtClean="0">
                <a:latin typeface="+mn-lt"/>
              </a:rPr>
              <a:t>skip-gram</a:t>
            </a:r>
            <a:endParaRPr lang="en-US" altLang="zh-CN" sz="1400" dirty="0">
              <a:latin typeface="+mn-lt"/>
            </a:endParaRPr>
          </a:p>
          <a:p>
            <a:pPr marL="139700" indent="0">
              <a:lnSpc>
                <a:spcPct val="115000"/>
              </a:lnSpc>
              <a:buSzPts val="1400"/>
              <a:buFont typeface="Source Sans Pro"/>
              <a:buNone/>
            </a:pPr>
            <a:endParaRPr lang="en-US" sz="1400" b="1" u="sng" dirty="0" smtClean="0">
              <a:latin typeface="+mn-lt"/>
            </a:endParaRPr>
          </a:p>
          <a:p>
            <a:pPr marL="139700" indent="0">
              <a:lnSpc>
                <a:spcPct val="115000"/>
              </a:lnSpc>
              <a:buSzPts val="1400"/>
              <a:buFont typeface="Source Sans Pro"/>
              <a:buNone/>
            </a:pPr>
            <a:endParaRPr lang="en-US" sz="1400" b="1" u="sng" dirty="0"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0000" y="4080933"/>
            <a:ext cx="6341533" cy="47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00667" y="4080933"/>
            <a:ext cx="70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</a:t>
            </a:r>
            <a:r>
              <a:rPr lang="en-US" altLang="zh-CN" dirty="0" smtClean="0"/>
              <a:t>pipeline </a:t>
            </a:r>
            <a:r>
              <a:rPr lang="en-US" altLang="zh-CN" dirty="0"/>
              <a:t>only confuses similar phonemes </a:t>
            </a:r>
            <a:r>
              <a:rPr lang="en-US" altLang="zh-CN" dirty="0" smtClean="0"/>
              <a:t>in </a:t>
            </a:r>
            <a:r>
              <a:rPr lang="en-US" altLang="zh-CN" dirty="0"/>
              <a:t>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It can quantify </a:t>
            </a:r>
            <a:r>
              <a:rPr lang="en-US" altLang="zh-CN" dirty="0"/>
              <a:t>the similarity between phonemes in the target </a:t>
            </a:r>
            <a:r>
              <a:rPr lang="en-US" altLang="zh-CN" dirty="0" smtClean="0"/>
              <a:t>domain.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10378" r="8497" b="4412"/>
          <a:stretch/>
        </p:blipFill>
        <p:spPr>
          <a:xfrm>
            <a:off x="810230" y="1431798"/>
            <a:ext cx="3421611" cy="25941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 t="10937" r="8659" b="4644"/>
          <a:stretch/>
        </p:blipFill>
        <p:spPr>
          <a:xfrm>
            <a:off x="4593791" y="1431798"/>
            <a:ext cx="3445309" cy="26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graphicFrame>
        <p:nvGraphicFramePr>
          <p:cNvPr id="3" name="对象 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  <a:ea typeface="+mn-ea"/>
              </a:rPr>
              <a:t>Reference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0000" y="4080933"/>
            <a:ext cx="6341533" cy="47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2929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 err="1">
                <a:solidFill>
                  <a:schemeClr val="tx1"/>
                </a:solidFill>
              </a:rPr>
              <a:t>Anjie</a:t>
            </a:r>
            <a:r>
              <a:rPr lang="en-US" altLang="zh-CN" sz="1200" dirty="0">
                <a:solidFill>
                  <a:schemeClr val="tx1"/>
                </a:solidFill>
              </a:rPr>
              <a:t> Fang, Simone </a:t>
            </a:r>
            <a:r>
              <a:rPr lang="en-US" altLang="zh-CN" sz="1200" dirty="0" err="1">
                <a:solidFill>
                  <a:schemeClr val="tx1"/>
                </a:solidFill>
              </a:rPr>
              <a:t>Filice</a:t>
            </a:r>
            <a:r>
              <a:rPr lang="en-US" altLang="zh-CN" sz="1200" dirty="0">
                <a:solidFill>
                  <a:schemeClr val="tx1"/>
                </a:solidFill>
              </a:rPr>
              <a:t>, Nut </a:t>
            </a:r>
            <a:r>
              <a:rPr lang="en-US" altLang="zh-CN" sz="1200" dirty="0" err="1">
                <a:solidFill>
                  <a:schemeClr val="tx1"/>
                </a:solidFill>
              </a:rPr>
              <a:t>Limsopatham</a:t>
            </a:r>
            <a:r>
              <a:rPr lang="en-US" altLang="zh-CN" sz="1200" dirty="0">
                <a:solidFill>
                  <a:schemeClr val="tx1"/>
                </a:solidFill>
              </a:rPr>
              <a:t>, and Oleg </a:t>
            </a:r>
            <a:r>
              <a:rPr lang="en-US" altLang="zh-CN" sz="1200" dirty="0" err="1">
                <a:solidFill>
                  <a:schemeClr val="tx1"/>
                </a:solidFill>
              </a:rPr>
              <a:t>Rokhlenko</a:t>
            </a:r>
            <a:r>
              <a:rPr lang="en-US" altLang="zh-CN" sz="1200" dirty="0">
                <a:solidFill>
                  <a:schemeClr val="tx1"/>
                </a:solidFill>
              </a:rPr>
              <a:t>. 2020. Using Phoneme Representations to Build Predictive Models Robust to ASR Errors. &lt;</a:t>
            </a:r>
            <a:r>
              <a:rPr lang="en-US" altLang="zh-CN" sz="1200" dirty="0" err="1">
                <a:solidFill>
                  <a:schemeClr val="tx1"/>
                </a:solidFill>
              </a:rPr>
              <a:t>i</a:t>
            </a:r>
            <a:r>
              <a:rPr lang="en-US" altLang="zh-CN" sz="1200" dirty="0">
                <a:solidFill>
                  <a:schemeClr val="tx1"/>
                </a:solidFill>
              </a:rPr>
              <a:t>&gt;Proceedings of the 43rd International ACM SIGIR Conference on Research and Development in Information Retrieval&lt;/</a:t>
            </a:r>
            <a:r>
              <a:rPr lang="en-US" altLang="zh-CN" sz="1200" dirty="0" err="1">
                <a:solidFill>
                  <a:schemeClr val="tx1"/>
                </a:solidFill>
              </a:rPr>
              <a:t>i</a:t>
            </a:r>
            <a:r>
              <a:rPr lang="en-US" altLang="zh-CN" sz="1200" dirty="0">
                <a:solidFill>
                  <a:schemeClr val="tx1"/>
                </a:solidFill>
              </a:rPr>
              <a:t>&gt;. Association for Computing Machinery, New York, NY, USA, 699–708. https://doi.org/10.1145/3397271.3401050</a:t>
            </a:r>
          </a:p>
          <a:p>
            <a:pPr marL="0" indent="0">
              <a:buNone/>
            </a:pPr>
            <a:endParaRPr lang="en-US" altLang="zh-CN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Mirzaei, Maryam &amp; Meshgi, Kourosh &amp; Kawahara, Tatsuya. (2017). Detecting listening difficulty for second language learners using Automatic Speech Recognition errors. 156-160. 10.21437/SLaTE.2017-27. 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dirty="0" smtClean="0">
                <a:solidFill>
                  <a:schemeClr val="tx1"/>
                </a:solidFill>
              </a:rPr>
              <a:t>N </a:t>
            </a:r>
            <a:r>
              <a:rPr lang="en-US" altLang="zh-CN" sz="1200" dirty="0">
                <a:solidFill>
                  <a:schemeClr val="tx1"/>
                </a:solidFill>
              </a:rPr>
              <a:t>S, </a:t>
            </a:r>
            <a:r>
              <a:rPr lang="en-US" altLang="zh-CN" sz="1200" dirty="0" err="1">
                <a:solidFill>
                  <a:schemeClr val="tx1"/>
                </a:solidFill>
              </a:rPr>
              <a:t>Mukuntha</a:t>
            </a:r>
            <a:r>
              <a:rPr lang="en-US" altLang="zh-CN" sz="1200" dirty="0">
                <a:solidFill>
                  <a:schemeClr val="tx1"/>
                </a:solidFill>
              </a:rPr>
              <a:t> &amp; Kumar, </a:t>
            </a:r>
            <a:r>
              <a:rPr lang="en-US" altLang="zh-CN" sz="1200" dirty="0" err="1">
                <a:solidFill>
                  <a:schemeClr val="tx1"/>
                </a:solidFill>
              </a:rPr>
              <a:t>Ayush</a:t>
            </a:r>
            <a:r>
              <a:rPr lang="en-US" altLang="zh-CN" sz="1200" dirty="0">
                <a:solidFill>
                  <a:schemeClr val="tx1"/>
                </a:solidFill>
              </a:rPr>
              <a:t> &amp; </a:t>
            </a:r>
            <a:r>
              <a:rPr lang="en-US" altLang="zh-CN" sz="1200" dirty="0" err="1">
                <a:solidFill>
                  <a:schemeClr val="tx1"/>
                </a:solidFill>
              </a:rPr>
              <a:t>Vepa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err="1">
                <a:solidFill>
                  <a:schemeClr val="tx1"/>
                </a:solidFill>
              </a:rPr>
              <a:t>Jithendra</a:t>
            </a:r>
            <a:r>
              <a:rPr lang="en-US" altLang="zh-CN" sz="1200" dirty="0">
                <a:solidFill>
                  <a:schemeClr val="tx1"/>
                </a:solidFill>
              </a:rPr>
              <a:t>. (2021). Phoneme-BERT: Joint Language Modelling of Phoneme Sequence and ASR Transcript. 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940011" y="1634066"/>
            <a:ext cx="7789122" cy="1270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4800" b="1" dirty="0" smtClean="0">
                <a:latin typeface="+mj-lt"/>
              </a:rPr>
              <a:t>Thank </a:t>
            </a:r>
            <a:r>
              <a:rPr lang="en-US" altLang="zh-CN" sz="4800" b="1" dirty="0">
                <a:latin typeface="+mj-lt"/>
              </a:rPr>
              <a:t>you for </a:t>
            </a:r>
            <a:r>
              <a:rPr lang="en-US" altLang="zh-CN" sz="4800" b="1" dirty="0" smtClean="0">
                <a:latin typeface="+mj-lt"/>
              </a:rPr>
              <a:t>watching!</a:t>
            </a:r>
            <a:endParaRPr sz="4800" b="1" dirty="0">
              <a:latin typeface="+mj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8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>
                <a:latin typeface="+mj-lt"/>
                <a:ea typeface="+mn-ea"/>
              </a:rPr>
              <a:t>Outline</a:t>
            </a:r>
            <a:r>
              <a:rPr lang="en-US" altLang="zh-CN" dirty="0">
                <a:latin typeface="+mj-lt"/>
                <a:ea typeface="+mn-ea"/>
              </a:rPr>
              <a:t> 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7EC6F38-55B9-425A-9E1E-28F2974CE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295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1. Background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Pipeline</a:t>
            </a:r>
            <a:endParaRPr lang="en-US" altLang="zh-CN" sz="2800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Dataset</a:t>
            </a:r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4.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Experiment</a:t>
            </a:r>
            <a:endParaRPr lang="en-US" altLang="zh-CN" sz="2800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>
                <a:latin typeface="+mj-lt"/>
                <a:ea typeface="+mn-ea"/>
              </a:rPr>
              <a:t>Outline</a:t>
            </a:r>
            <a:r>
              <a:rPr lang="en-US" altLang="zh-CN" dirty="0">
                <a:latin typeface="+mj-lt"/>
                <a:ea typeface="+mn-ea"/>
              </a:rPr>
              <a:t> 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7EC6F38-55B9-425A-9E1E-28F2974CE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295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1. </a:t>
            </a:r>
            <a:r>
              <a:rPr lang="en-US" altLang="zh-CN" sz="2800" dirty="0">
                <a:solidFill>
                  <a:srgbClr val="FF0000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Pipeline</a:t>
            </a:r>
            <a:endParaRPr lang="en-US" altLang="zh-CN" sz="2800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Datasets</a:t>
            </a:r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4.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Experiment</a:t>
            </a:r>
            <a:endParaRPr lang="en-US" altLang="zh-CN" sz="2800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>
                <a:latin typeface="+mj-lt"/>
                <a:ea typeface="+mn-ea"/>
              </a:rPr>
              <a:t>types of </a:t>
            </a:r>
            <a:r>
              <a:rPr lang="en-US" altLang="zh-CN" sz="3200" b="1" dirty="0" smtClean="0">
                <a:latin typeface="+mj-lt"/>
                <a:ea typeface="+mn-ea"/>
              </a:rPr>
              <a:t>ASR errors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7EC6F38-55B9-425A-9E1E-28F2974CE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295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Traditionally, researchers distinguish between three main types of ASR errors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substitutions, deletions and insertions</a:t>
            </a:r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0" y="2333801"/>
            <a:ext cx="3763817" cy="23567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25011" y="24076"/>
            <a:ext cx="5062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Mirzaei, Maryam &amp; Meshgi, Kourosh &amp; Kawahara, Tatsuya. (2017). Detecting listening difficulty for second language learners using Automatic Speech Recognition errors. 156-160. 10.21437/SLaTE.2017-27. </a:t>
            </a:r>
          </a:p>
        </p:txBody>
      </p:sp>
    </p:spTree>
    <p:extLst>
      <p:ext uri="{BB962C8B-B14F-4D97-AF65-F5344CB8AC3E}">
        <p14:creationId xmlns:p14="http://schemas.microsoft.com/office/powerpoint/2010/main" val="1065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  <a:ea typeface="+mn-ea"/>
              </a:rPr>
              <a:t>Word </a:t>
            </a:r>
            <a:r>
              <a:rPr lang="en-US" altLang="zh-CN" sz="3200" b="1" dirty="0">
                <a:latin typeface="+mj-lt"/>
                <a:ea typeface="+mn-ea"/>
              </a:rPr>
              <a:t>Error </a:t>
            </a:r>
            <a:r>
              <a:rPr lang="en-US" altLang="zh-CN" sz="3200" b="1" dirty="0" smtClean="0">
                <a:latin typeface="+mj-lt"/>
                <a:ea typeface="+mn-ea"/>
              </a:rPr>
              <a:t>Rate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7EC6F38-55B9-425A-9E1E-28F2974CE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3296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Word Error Rate (WER) is the most popular metric for ASR </a:t>
            </a:r>
            <a:r>
              <a:rPr lang="en-US" altLang="zh-CN" dirty="0" smtClean="0">
                <a:solidFill>
                  <a:schemeClr val="tx1"/>
                </a:solidFill>
              </a:rPr>
              <a:t>evaluation: </a:t>
            </a:r>
          </a:p>
          <a:p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Phoneme </a:t>
            </a:r>
            <a:r>
              <a:rPr lang="en-US" altLang="zh-CN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Error Rate (PER</a:t>
            </a:r>
            <a:r>
              <a:rPr lang="en-US" altLang="zh-CN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) are </a:t>
            </a:r>
            <a:r>
              <a:rPr lang="en-US" altLang="zh-CN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the extensions of WER to </a:t>
            </a:r>
            <a:r>
              <a:rPr lang="en-US" altLang="zh-CN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phonemes.</a:t>
            </a:r>
          </a:p>
          <a:p>
            <a:r>
              <a:rPr lang="en-US" altLang="zh-CN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If </a:t>
            </a:r>
            <a:r>
              <a:rPr lang="en-US" altLang="zh-CN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ASR confuses similar sounding </a:t>
            </a:r>
            <a:r>
              <a:rPr lang="en-US" altLang="zh-CN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words or phrases, </a:t>
            </a:r>
            <a:r>
              <a:rPr lang="en-US" altLang="zh-CN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PER will be smaller than </a:t>
            </a:r>
            <a:r>
              <a:rPr lang="en-US" altLang="zh-CN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WER. </a:t>
            </a:r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45" y="2171700"/>
            <a:ext cx="1933575" cy="952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40133" y="2009227"/>
            <a:ext cx="4106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 = </a:t>
            </a:r>
            <a:r>
              <a:rPr lang="en-US" altLang="zh-CN" dirty="0"/>
              <a:t>total number of </a:t>
            </a:r>
            <a:r>
              <a:rPr lang="en-US" altLang="zh-CN" dirty="0" smtClean="0"/>
              <a:t>insertions</a:t>
            </a:r>
          </a:p>
          <a:p>
            <a:r>
              <a:rPr lang="en-US" altLang="zh-CN" dirty="0" smtClean="0"/>
              <a:t>D = </a:t>
            </a:r>
            <a:r>
              <a:rPr lang="en-US" altLang="zh-CN" dirty="0"/>
              <a:t>total number of </a:t>
            </a:r>
            <a:r>
              <a:rPr lang="en-US" altLang="zh-CN" dirty="0" smtClean="0"/>
              <a:t>deletions </a:t>
            </a:r>
          </a:p>
          <a:p>
            <a:r>
              <a:rPr lang="en-US" altLang="zh-CN" dirty="0" smtClean="0"/>
              <a:t>S = </a:t>
            </a:r>
            <a:r>
              <a:rPr lang="en-US" altLang="zh-CN" dirty="0"/>
              <a:t>total number of </a:t>
            </a:r>
            <a:r>
              <a:rPr lang="en-US" altLang="zh-CN" dirty="0" smtClean="0"/>
              <a:t>substitutions</a:t>
            </a:r>
          </a:p>
          <a:p>
            <a:r>
              <a:rPr lang="en-US" altLang="zh-CN" dirty="0" smtClean="0"/>
              <a:t>N = </a:t>
            </a:r>
            <a:r>
              <a:rPr lang="en-US" altLang="zh-CN" dirty="0"/>
              <a:t>the number of words in the reference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7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>
                <a:latin typeface="+mj-lt"/>
                <a:ea typeface="+mn-ea"/>
              </a:rPr>
              <a:t>Outline</a:t>
            </a:r>
            <a:r>
              <a:rPr lang="en-US" altLang="zh-CN" dirty="0">
                <a:latin typeface="+mj-lt"/>
                <a:ea typeface="+mn-ea"/>
              </a:rPr>
              <a:t> 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7EC6F38-55B9-425A-9E1E-28F2974CE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295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1. Background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2. </a:t>
            </a:r>
            <a:r>
              <a:rPr lang="en-US" altLang="zh-CN" sz="2800" dirty="0">
                <a:solidFill>
                  <a:srgbClr val="FF0000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Pipeline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Datasets</a:t>
            </a:r>
            <a:endParaRPr lang="en-US" altLang="zh-CN" sz="2800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4.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Experiment</a:t>
            </a:r>
            <a:endParaRPr lang="en-US" altLang="zh-CN" sz="2800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  <a:ea typeface="+mn-ea"/>
              </a:rPr>
              <a:t>data </a:t>
            </a:r>
            <a:r>
              <a:rPr lang="en-US" altLang="zh-CN" sz="3200" b="1" dirty="0">
                <a:latin typeface="+mj-lt"/>
                <a:ea typeface="+mn-ea"/>
              </a:rPr>
              <a:t>generation pipeline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7EC6F38-55B9-425A-9E1E-28F2974CE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295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6" y="1158769"/>
            <a:ext cx="5932664" cy="323265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5545" y="4603644"/>
            <a:ext cx="6434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*Tools used in this paper for </a:t>
            </a:r>
            <a:r>
              <a:rPr lang="en-US" altLang="zh-CN" sz="1000" dirty="0"/>
              <a:t>TTS and </a:t>
            </a:r>
            <a:r>
              <a:rPr lang="en-US" altLang="zh-CN" sz="1000" dirty="0" smtClean="0"/>
              <a:t>ASR are Amazon Polly </a:t>
            </a:r>
            <a:r>
              <a:rPr lang="en-US" altLang="zh-CN" sz="1000" dirty="0"/>
              <a:t>and Amazon Transcribe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65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 smtClean="0">
                <a:latin typeface="+mj-lt"/>
                <a:ea typeface="+mn-ea"/>
              </a:rPr>
              <a:t>Room </a:t>
            </a:r>
            <a:r>
              <a:rPr lang="en-US" altLang="zh-CN" sz="3200" b="1" dirty="0">
                <a:latin typeface="+mj-lt"/>
                <a:ea typeface="+mn-ea"/>
              </a:rPr>
              <a:t>for improvement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7EC6F38-55B9-425A-9E1E-28F2974CE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3839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Shortcomings: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	Only </a:t>
            </a:r>
            <a:r>
              <a:rPr lang="en-US" altLang="zh-CN" sz="1400" dirty="0">
                <a:solidFill>
                  <a:schemeClr val="tx1"/>
                </a:solidFill>
              </a:rPr>
              <a:t>20-30% of transcriptions </a:t>
            </a:r>
            <a:r>
              <a:rPr lang="en-US" altLang="zh-CN" sz="1400" dirty="0" smtClean="0">
                <a:solidFill>
                  <a:schemeClr val="tx1"/>
                </a:solidFill>
              </a:rPr>
              <a:t>contain ASR </a:t>
            </a:r>
            <a:r>
              <a:rPr lang="en-US" altLang="zh-CN" sz="1400" dirty="0">
                <a:solidFill>
                  <a:schemeClr val="tx1"/>
                </a:solidFill>
              </a:rPr>
              <a:t>errors</a:t>
            </a:r>
            <a:endParaRPr lang="en-US" altLang="zh-CN" sz="1400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	Only </a:t>
            </a:r>
            <a:r>
              <a:rPr lang="en-US" altLang="zh-CN" sz="1400" dirty="0">
                <a:solidFill>
                  <a:schemeClr val="tx1"/>
                </a:solidFill>
              </a:rPr>
              <a:t>use one random ambient </a:t>
            </a:r>
            <a:r>
              <a:rPr lang="en-US" altLang="zh-CN" sz="1400" dirty="0" smtClean="0">
                <a:solidFill>
                  <a:schemeClr val="tx1"/>
                </a:solidFill>
              </a:rPr>
              <a:t>noise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	Use a single speaker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Improvement: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If the transcription does not contain ASR error, repeat with the pipeline on it and add another noise. Continue in this loop until ASR errors </a:t>
            </a:r>
            <a:r>
              <a:rPr lang="en-US" altLang="zh-CN" sz="1400" dirty="0" smtClean="0">
                <a:solidFill>
                  <a:schemeClr val="tx1"/>
                </a:solidFill>
              </a:rPr>
              <a:t>occurs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Use different speakers to simulate dialogue scenarios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97F18F-5030-4F3D-87FA-2DAFBCC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56169"/>
            <a:ext cx="7571700" cy="702600"/>
          </a:xfrm>
        </p:spPr>
        <p:txBody>
          <a:bodyPr/>
          <a:lstStyle/>
          <a:p>
            <a:r>
              <a:rPr lang="en-US" altLang="zh-CN" sz="3200" b="1" dirty="0">
                <a:latin typeface="+mj-lt"/>
                <a:ea typeface="+mn-ea"/>
              </a:rPr>
              <a:t>Outline</a:t>
            </a:r>
            <a:r>
              <a:rPr lang="en-US" altLang="zh-CN" dirty="0">
                <a:latin typeface="+mj-lt"/>
                <a:ea typeface="+mn-ea"/>
              </a:rPr>
              <a:t> 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7EC6F38-55B9-425A-9E1E-28F2974CE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3D8794B-340A-4065-BC87-94D0478918B3}"/>
              </a:ext>
            </a:extLst>
          </p:cNvPr>
          <p:cNvSpPr>
            <a:spLocks noGrp="1"/>
          </p:cNvSpPr>
          <p:nvPr/>
        </p:nvSpPr>
        <p:spPr>
          <a:xfrm>
            <a:off x="874536" y="1304200"/>
            <a:ext cx="7276687" cy="295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1. Background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2. Pipeline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3. </a:t>
            </a:r>
            <a:r>
              <a:rPr lang="en-US" altLang="zh-CN" sz="2800" dirty="0" smtClean="0">
                <a:solidFill>
                  <a:srgbClr val="FF0000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Datasets</a:t>
            </a:r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altLang="zh-CN" sz="2800" dirty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4. </a:t>
            </a:r>
            <a:r>
              <a:rPr lang="en-US" altLang="zh-CN" sz="2800" dirty="0" smtClean="0">
                <a:solidFill>
                  <a:schemeClr val="tx1"/>
                </a:solidFill>
                <a:ea typeface="Source Sans Pro" panose="020B0503030403020204" pitchFamily="34" charset="0"/>
                <a:cs typeface="Arial" panose="020B0604020202020204" pitchFamily="34" charset="0"/>
              </a:rPr>
              <a:t>Experiment</a:t>
            </a:r>
            <a:endParaRPr lang="en-US" altLang="zh-CN" sz="2800" dirty="0">
              <a:solidFill>
                <a:schemeClr val="tx1"/>
              </a:solidFill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22073</TotalTime>
  <Words>578</Words>
  <Application>Microsoft Office PowerPoint</Application>
  <PresentationFormat>全屏显示(16:9)</PresentationFormat>
  <Paragraphs>148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Roboto Slab</vt:lpstr>
      <vt:lpstr>Source Sans Pro</vt:lpstr>
      <vt:lpstr>等线</vt:lpstr>
      <vt:lpstr>宋体</vt:lpstr>
      <vt:lpstr>Arial</vt:lpstr>
      <vt:lpstr>Calibri</vt:lpstr>
      <vt:lpstr>Times New Roman</vt:lpstr>
      <vt:lpstr>Wingdings 3</vt:lpstr>
      <vt:lpstr>Cordelia template</vt:lpstr>
      <vt:lpstr>WPS 公式 3.0</vt:lpstr>
      <vt:lpstr>Using Phoneme Representations to Build Predictive Models Robust to ASR Errors</vt:lpstr>
      <vt:lpstr>Outline </vt:lpstr>
      <vt:lpstr>Outline </vt:lpstr>
      <vt:lpstr>types of ASR errors</vt:lpstr>
      <vt:lpstr>Word Error Rate</vt:lpstr>
      <vt:lpstr>Outline </vt:lpstr>
      <vt:lpstr>data generation pipeline</vt:lpstr>
      <vt:lpstr>Room for improvement</vt:lpstr>
      <vt:lpstr>Outline </vt:lpstr>
      <vt:lpstr>Comparison of datasets </vt:lpstr>
      <vt:lpstr>Error Categories</vt:lpstr>
      <vt:lpstr>root-cause analysis</vt:lpstr>
      <vt:lpstr>root-cause analysis</vt:lpstr>
      <vt:lpstr>root-cause analysis</vt:lpstr>
      <vt:lpstr>root-cause analysis</vt:lpstr>
      <vt:lpstr>Outline </vt:lpstr>
      <vt:lpstr>Phoneme2Vec</vt:lpstr>
      <vt:lpstr>Reference</vt:lpstr>
      <vt:lpstr>Thank you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UCSB Paper Summary</dc:title>
  <cp:lastModifiedBy>Microsoft 帐户</cp:lastModifiedBy>
  <cp:revision>1125</cp:revision>
  <dcterms:modified xsi:type="dcterms:W3CDTF">2022-06-15T14:33:17Z</dcterms:modified>
</cp:coreProperties>
</file>