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4" r:id="rId8"/>
    <p:sldId id="262" r:id="rId9"/>
    <p:sldId id="263"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ng, Yuchen (LNG-SHA)" initials="ZY(" lastIdx="1" clrIdx="0">
    <p:extLst>
      <p:ext uri="{19B8F6BF-5375-455C-9EA6-DF929625EA0E}">
        <p15:presenceInfo xmlns:p15="http://schemas.microsoft.com/office/powerpoint/2012/main" userId="S::ZANGYX@legal.regn.net::55e928d0-14dc-434d-8792-54dbe59cc2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7A90-B759-423D-8E04-17B110F252FF}"/>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BA6591-4B85-4878-A262-B55799152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25C7377-E20A-455E-9F46-08C099FC6786}"/>
              </a:ext>
            </a:extLst>
          </p:cNvPr>
          <p:cNvSpPr>
            <a:spLocks noGrp="1"/>
          </p:cNvSpPr>
          <p:nvPr>
            <p:ph type="dt" sz="half" idx="10"/>
          </p:nvPr>
        </p:nvSpPr>
        <p:spPr/>
        <p:txBody>
          <a:bodyPr/>
          <a:lstStyle/>
          <a:p>
            <a:fld id="{34AA8E85-6A0B-4B63-B7FA-5FBEDE5BD80D}" type="datetimeFigureOut">
              <a:rPr lang="zh-CN" altLang="en-US" smtClean="0"/>
              <a:t>2021/4/30</a:t>
            </a:fld>
            <a:endParaRPr lang="zh-CN" altLang="en-US"/>
          </a:p>
        </p:txBody>
      </p:sp>
      <p:sp>
        <p:nvSpPr>
          <p:cNvPr id="5" name="Footer Placeholder 4">
            <a:extLst>
              <a:ext uri="{FF2B5EF4-FFF2-40B4-BE49-F238E27FC236}">
                <a16:creationId xmlns:a16="http://schemas.microsoft.com/office/drawing/2014/main" id="{3FC351AF-FF1A-47FE-9E0C-A4C537C316C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45FC3EE-0E26-4782-AF2E-EC7345E3F842}"/>
              </a:ext>
            </a:extLst>
          </p:cNvPr>
          <p:cNvSpPr>
            <a:spLocks noGrp="1"/>
          </p:cNvSpPr>
          <p:nvPr>
            <p:ph type="sldNum" sz="quarter" idx="12"/>
          </p:nvPr>
        </p:nvSpPr>
        <p:spPr/>
        <p:txBody>
          <a:bodyPr/>
          <a:lstStyle/>
          <a:p>
            <a:fld id="{893072F7-0C43-44BF-B53D-E89F8FC00645}" type="slidenum">
              <a:rPr lang="zh-CN" altLang="en-US" smtClean="0"/>
              <a:t>‹#›</a:t>
            </a:fld>
            <a:endParaRPr lang="zh-CN" altLang="en-US"/>
          </a:p>
        </p:txBody>
      </p:sp>
    </p:spTree>
    <p:extLst>
      <p:ext uri="{BB962C8B-B14F-4D97-AF65-F5344CB8AC3E}">
        <p14:creationId xmlns:p14="http://schemas.microsoft.com/office/powerpoint/2010/main" val="4081260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C28A-F5FF-48D8-A5D2-324E75A2CFCA}"/>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CE886F7-A639-4C3A-A263-1BB749FB30D0}"/>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70D3175-E98A-4CEB-B778-92A3C261C0B3}"/>
              </a:ext>
            </a:extLst>
          </p:cNvPr>
          <p:cNvSpPr>
            <a:spLocks noGrp="1"/>
          </p:cNvSpPr>
          <p:nvPr>
            <p:ph type="dt" sz="half" idx="10"/>
          </p:nvPr>
        </p:nvSpPr>
        <p:spPr/>
        <p:txBody>
          <a:bodyPr/>
          <a:lstStyle/>
          <a:p>
            <a:fld id="{34AA8E85-6A0B-4B63-B7FA-5FBEDE5BD80D}" type="datetimeFigureOut">
              <a:rPr lang="zh-CN" altLang="en-US" smtClean="0"/>
              <a:t>2021/4/30</a:t>
            </a:fld>
            <a:endParaRPr lang="zh-CN" altLang="en-US"/>
          </a:p>
        </p:txBody>
      </p:sp>
      <p:sp>
        <p:nvSpPr>
          <p:cNvPr id="5" name="Footer Placeholder 4">
            <a:extLst>
              <a:ext uri="{FF2B5EF4-FFF2-40B4-BE49-F238E27FC236}">
                <a16:creationId xmlns:a16="http://schemas.microsoft.com/office/drawing/2014/main" id="{A839CD26-4AC9-4E94-A491-F5B7A7B829F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CDEA5BC-558A-41F5-987A-FB4E68EFFA5E}"/>
              </a:ext>
            </a:extLst>
          </p:cNvPr>
          <p:cNvSpPr>
            <a:spLocks noGrp="1"/>
          </p:cNvSpPr>
          <p:nvPr>
            <p:ph type="sldNum" sz="quarter" idx="12"/>
          </p:nvPr>
        </p:nvSpPr>
        <p:spPr/>
        <p:txBody>
          <a:bodyPr/>
          <a:lstStyle/>
          <a:p>
            <a:fld id="{893072F7-0C43-44BF-B53D-E89F8FC00645}" type="slidenum">
              <a:rPr lang="zh-CN" altLang="en-US" smtClean="0"/>
              <a:t>‹#›</a:t>
            </a:fld>
            <a:endParaRPr lang="zh-CN" altLang="en-US"/>
          </a:p>
        </p:txBody>
      </p:sp>
    </p:spTree>
    <p:extLst>
      <p:ext uri="{BB962C8B-B14F-4D97-AF65-F5344CB8AC3E}">
        <p14:creationId xmlns:p14="http://schemas.microsoft.com/office/powerpoint/2010/main" val="93702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D65D4-69E8-49AB-8F9A-B230D83C367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E3937CC-2FCB-4D9E-B75F-C088BDBAD6C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7F58381-6FD9-4587-AFF9-308351D39B5E}"/>
              </a:ext>
            </a:extLst>
          </p:cNvPr>
          <p:cNvSpPr>
            <a:spLocks noGrp="1"/>
          </p:cNvSpPr>
          <p:nvPr>
            <p:ph type="dt" sz="half" idx="10"/>
          </p:nvPr>
        </p:nvSpPr>
        <p:spPr/>
        <p:txBody>
          <a:bodyPr/>
          <a:lstStyle/>
          <a:p>
            <a:fld id="{34AA8E85-6A0B-4B63-B7FA-5FBEDE5BD80D}" type="datetimeFigureOut">
              <a:rPr lang="zh-CN" altLang="en-US" smtClean="0"/>
              <a:t>2021/4/30</a:t>
            </a:fld>
            <a:endParaRPr lang="zh-CN" altLang="en-US"/>
          </a:p>
        </p:txBody>
      </p:sp>
      <p:sp>
        <p:nvSpPr>
          <p:cNvPr id="5" name="Footer Placeholder 4">
            <a:extLst>
              <a:ext uri="{FF2B5EF4-FFF2-40B4-BE49-F238E27FC236}">
                <a16:creationId xmlns:a16="http://schemas.microsoft.com/office/drawing/2014/main" id="{9289CEAD-7EF5-4161-A7D7-260CE809A17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31ADAB2-F2FB-4FE2-88FE-8855346F9991}"/>
              </a:ext>
            </a:extLst>
          </p:cNvPr>
          <p:cNvSpPr>
            <a:spLocks noGrp="1"/>
          </p:cNvSpPr>
          <p:nvPr>
            <p:ph type="sldNum" sz="quarter" idx="12"/>
          </p:nvPr>
        </p:nvSpPr>
        <p:spPr/>
        <p:txBody>
          <a:bodyPr/>
          <a:lstStyle/>
          <a:p>
            <a:fld id="{893072F7-0C43-44BF-B53D-E89F8FC00645}" type="slidenum">
              <a:rPr lang="zh-CN" altLang="en-US" smtClean="0"/>
              <a:t>‹#›</a:t>
            </a:fld>
            <a:endParaRPr lang="zh-CN" altLang="en-US"/>
          </a:p>
        </p:txBody>
      </p:sp>
    </p:spTree>
    <p:extLst>
      <p:ext uri="{BB962C8B-B14F-4D97-AF65-F5344CB8AC3E}">
        <p14:creationId xmlns:p14="http://schemas.microsoft.com/office/powerpoint/2010/main" val="314205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5C9-81F6-4C26-BB76-DC57442D1BB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303CC21-EC2C-4F38-B5A5-CD4797764547}"/>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919A940-D506-4026-BDAA-8D588D16BE12}"/>
              </a:ext>
            </a:extLst>
          </p:cNvPr>
          <p:cNvSpPr>
            <a:spLocks noGrp="1"/>
          </p:cNvSpPr>
          <p:nvPr>
            <p:ph type="dt" sz="half" idx="10"/>
          </p:nvPr>
        </p:nvSpPr>
        <p:spPr/>
        <p:txBody>
          <a:bodyPr/>
          <a:lstStyle/>
          <a:p>
            <a:fld id="{34AA8E85-6A0B-4B63-B7FA-5FBEDE5BD80D}" type="datetimeFigureOut">
              <a:rPr lang="zh-CN" altLang="en-US" smtClean="0"/>
              <a:t>2021/4/30</a:t>
            </a:fld>
            <a:endParaRPr lang="zh-CN" altLang="en-US"/>
          </a:p>
        </p:txBody>
      </p:sp>
      <p:sp>
        <p:nvSpPr>
          <p:cNvPr id="5" name="Footer Placeholder 4">
            <a:extLst>
              <a:ext uri="{FF2B5EF4-FFF2-40B4-BE49-F238E27FC236}">
                <a16:creationId xmlns:a16="http://schemas.microsoft.com/office/drawing/2014/main" id="{4A37957D-0BD3-47AB-B9B4-E70215DC39D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D982EB2-5DC5-4D6A-8CC3-0648E1FCF05F}"/>
              </a:ext>
            </a:extLst>
          </p:cNvPr>
          <p:cNvSpPr>
            <a:spLocks noGrp="1"/>
          </p:cNvSpPr>
          <p:nvPr>
            <p:ph type="sldNum" sz="quarter" idx="12"/>
          </p:nvPr>
        </p:nvSpPr>
        <p:spPr/>
        <p:txBody>
          <a:bodyPr/>
          <a:lstStyle/>
          <a:p>
            <a:fld id="{893072F7-0C43-44BF-B53D-E89F8FC00645}" type="slidenum">
              <a:rPr lang="zh-CN" altLang="en-US" smtClean="0"/>
              <a:t>‹#›</a:t>
            </a:fld>
            <a:endParaRPr lang="zh-CN" altLang="en-US"/>
          </a:p>
        </p:txBody>
      </p:sp>
    </p:spTree>
    <p:extLst>
      <p:ext uri="{BB962C8B-B14F-4D97-AF65-F5344CB8AC3E}">
        <p14:creationId xmlns:p14="http://schemas.microsoft.com/office/powerpoint/2010/main" val="1853064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A04C-CF3F-4205-85B1-9933215D4F74}"/>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F163763-4B48-4C0B-88D7-AC934BB3E7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A96C8EA4-5F54-44A6-B38B-E0F02B14B4B3}"/>
              </a:ext>
            </a:extLst>
          </p:cNvPr>
          <p:cNvSpPr>
            <a:spLocks noGrp="1"/>
          </p:cNvSpPr>
          <p:nvPr>
            <p:ph type="dt" sz="half" idx="10"/>
          </p:nvPr>
        </p:nvSpPr>
        <p:spPr/>
        <p:txBody>
          <a:bodyPr/>
          <a:lstStyle/>
          <a:p>
            <a:fld id="{34AA8E85-6A0B-4B63-B7FA-5FBEDE5BD80D}" type="datetimeFigureOut">
              <a:rPr lang="zh-CN" altLang="en-US" smtClean="0"/>
              <a:t>2021/4/30</a:t>
            </a:fld>
            <a:endParaRPr lang="zh-CN" altLang="en-US"/>
          </a:p>
        </p:txBody>
      </p:sp>
      <p:sp>
        <p:nvSpPr>
          <p:cNvPr id="5" name="Footer Placeholder 4">
            <a:extLst>
              <a:ext uri="{FF2B5EF4-FFF2-40B4-BE49-F238E27FC236}">
                <a16:creationId xmlns:a16="http://schemas.microsoft.com/office/drawing/2014/main" id="{222BA583-3A41-4B0A-A892-3464CFA62CB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C05E316-3832-4F40-ADD1-0499270968E1}"/>
              </a:ext>
            </a:extLst>
          </p:cNvPr>
          <p:cNvSpPr>
            <a:spLocks noGrp="1"/>
          </p:cNvSpPr>
          <p:nvPr>
            <p:ph type="sldNum" sz="quarter" idx="12"/>
          </p:nvPr>
        </p:nvSpPr>
        <p:spPr/>
        <p:txBody>
          <a:bodyPr/>
          <a:lstStyle/>
          <a:p>
            <a:fld id="{893072F7-0C43-44BF-B53D-E89F8FC00645}" type="slidenum">
              <a:rPr lang="zh-CN" altLang="en-US" smtClean="0"/>
              <a:t>‹#›</a:t>
            </a:fld>
            <a:endParaRPr lang="zh-CN" altLang="en-US"/>
          </a:p>
        </p:txBody>
      </p:sp>
    </p:spTree>
    <p:extLst>
      <p:ext uri="{BB962C8B-B14F-4D97-AF65-F5344CB8AC3E}">
        <p14:creationId xmlns:p14="http://schemas.microsoft.com/office/powerpoint/2010/main" val="127995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23C1-2B4C-4D87-8D50-67C3F8B7B6A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0766E0A-6EB2-4ACD-892D-FB540B9CD0C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380DF2B3-734F-492B-898D-F0D8F9E1332D}"/>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7740EBBE-E6E3-48F4-BE0F-BA96A9B116B7}"/>
              </a:ext>
            </a:extLst>
          </p:cNvPr>
          <p:cNvSpPr>
            <a:spLocks noGrp="1"/>
          </p:cNvSpPr>
          <p:nvPr>
            <p:ph type="dt" sz="half" idx="10"/>
          </p:nvPr>
        </p:nvSpPr>
        <p:spPr/>
        <p:txBody>
          <a:bodyPr/>
          <a:lstStyle/>
          <a:p>
            <a:fld id="{34AA8E85-6A0B-4B63-B7FA-5FBEDE5BD80D}" type="datetimeFigureOut">
              <a:rPr lang="zh-CN" altLang="en-US" smtClean="0"/>
              <a:t>2021/4/30</a:t>
            </a:fld>
            <a:endParaRPr lang="zh-CN" altLang="en-US"/>
          </a:p>
        </p:txBody>
      </p:sp>
      <p:sp>
        <p:nvSpPr>
          <p:cNvPr id="6" name="Footer Placeholder 5">
            <a:extLst>
              <a:ext uri="{FF2B5EF4-FFF2-40B4-BE49-F238E27FC236}">
                <a16:creationId xmlns:a16="http://schemas.microsoft.com/office/drawing/2014/main" id="{B72FEC29-74A3-404C-A385-D286EDA7E584}"/>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05C4D81-E0FD-4791-B15B-CD0B4DCAB894}"/>
              </a:ext>
            </a:extLst>
          </p:cNvPr>
          <p:cNvSpPr>
            <a:spLocks noGrp="1"/>
          </p:cNvSpPr>
          <p:nvPr>
            <p:ph type="sldNum" sz="quarter" idx="12"/>
          </p:nvPr>
        </p:nvSpPr>
        <p:spPr/>
        <p:txBody>
          <a:bodyPr/>
          <a:lstStyle/>
          <a:p>
            <a:fld id="{893072F7-0C43-44BF-B53D-E89F8FC00645}" type="slidenum">
              <a:rPr lang="zh-CN" altLang="en-US" smtClean="0"/>
              <a:t>‹#›</a:t>
            </a:fld>
            <a:endParaRPr lang="zh-CN" altLang="en-US"/>
          </a:p>
        </p:txBody>
      </p:sp>
    </p:spTree>
    <p:extLst>
      <p:ext uri="{BB962C8B-B14F-4D97-AF65-F5344CB8AC3E}">
        <p14:creationId xmlns:p14="http://schemas.microsoft.com/office/powerpoint/2010/main" val="170085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D065-BC9A-4E04-9ECC-D5E15C69AC65}"/>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5BCA23B-1142-4249-9A42-C1984412E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9E8EFA98-57E8-48FD-B2AD-D5DCF654C92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D908776-D73E-48AA-BFFF-A60EE374AB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27D892E0-7F80-4CA1-8259-4C4207732F0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91E8DD16-C68E-4338-85F2-FBEEDBB0A390}"/>
              </a:ext>
            </a:extLst>
          </p:cNvPr>
          <p:cNvSpPr>
            <a:spLocks noGrp="1"/>
          </p:cNvSpPr>
          <p:nvPr>
            <p:ph type="dt" sz="half" idx="10"/>
          </p:nvPr>
        </p:nvSpPr>
        <p:spPr/>
        <p:txBody>
          <a:bodyPr/>
          <a:lstStyle/>
          <a:p>
            <a:fld id="{34AA8E85-6A0B-4B63-B7FA-5FBEDE5BD80D}" type="datetimeFigureOut">
              <a:rPr lang="zh-CN" altLang="en-US" smtClean="0"/>
              <a:t>2021/4/30</a:t>
            </a:fld>
            <a:endParaRPr lang="zh-CN" altLang="en-US"/>
          </a:p>
        </p:txBody>
      </p:sp>
      <p:sp>
        <p:nvSpPr>
          <p:cNvPr id="8" name="Footer Placeholder 7">
            <a:extLst>
              <a:ext uri="{FF2B5EF4-FFF2-40B4-BE49-F238E27FC236}">
                <a16:creationId xmlns:a16="http://schemas.microsoft.com/office/drawing/2014/main" id="{F659FD74-6CC6-4081-BBD2-02444897D79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8F9E7283-2CDC-475F-AD9E-B0C1642423C9}"/>
              </a:ext>
            </a:extLst>
          </p:cNvPr>
          <p:cNvSpPr>
            <a:spLocks noGrp="1"/>
          </p:cNvSpPr>
          <p:nvPr>
            <p:ph type="sldNum" sz="quarter" idx="12"/>
          </p:nvPr>
        </p:nvSpPr>
        <p:spPr/>
        <p:txBody>
          <a:bodyPr/>
          <a:lstStyle/>
          <a:p>
            <a:fld id="{893072F7-0C43-44BF-B53D-E89F8FC00645}" type="slidenum">
              <a:rPr lang="zh-CN" altLang="en-US" smtClean="0"/>
              <a:t>‹#›</a:t>
            </a:fld>
            <a:endParaRPr lang="zh-CN" altLang="en-US"/>
          </a:p>
        </p:txBody>
      </p:sp>
    </p:spTree>
    <p:extLst>
      <p:ext uri="{BB962C8B-B14F-4D97-AF65-F5344CB8AC3E}">
        <p14:creationId xmlns:p14="http://schemas.microsoft.com/office/powerpoint/2010/main" val="76084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644A-5680-4827-9FFE-7CC2FBAC56C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3BCE562-8E3D-472D-BCAF-C9A758641746}"/>
              </a:ext>
            </a:extLst>
          </p:cNvPr>
          <p:cNvSpPr>
            <a:spLocks noGrp="1"/>
          </p:cNvSpPr>
          <p:nvPr>
            <p:ph type="dt" sz="half" idx="10"/>
          </p:nvPr>
        </p:nvSpPr>
        <p:spPr/>
        <p:txBody>
          <a:bodyPr/>
          <a:lstStyle/>
          <a:p>
            <a:fld id="{34AA8E85-6A0B-4B63-B7FA-5FBEDE5BD80D}" type="datetimeFigureOut">
              <a:rPr lang="zh-CN" altLang="en-US" smtClean="0"/>
              <a:t>2021/4/30</a:t>
            </a:fld>
            <a:endParaRPr lang="zh-CN" altLang="en-US"/>
          </a:p>
        </p:txBody>
      </p:sp>
      <p:sp>
        <p:nvSpPr>
          <p:cNvPr id="4" name="Footer Placeholder 3">
            <a:extLst>
              <a:ext uri="{FF2B5EF4-FFF2-40B4-BE49-F238E27FC236}">
                <a16:creationId xmlns:a16="http://schemas.microsoft.com/office/drawing/2014/main" id="{B9D22F7F-F913-4242-8CF6-ACBE495ECDF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2EBC1FF-00E9-48BB-BA99-881AA4FD0289}"/>
              </a:ext>
            </a:extLst>
          </p:cNvPr>
          <p:cNvSpPr>
            <a:spLocks noGrp="1"/>
          </p:cNvSpPr>
          <p:nvPr>
            <p:ph type="sldNum" sz="quarter" idx="12"/>
          </p:nvPr>
        </p:nvSpPr>
        <p:spPr/>
        <p:txBody>
          <a:bodyPr/>
          <a:lstStyle/>
          <a:p>
            <a:fld id="{893072F7-0C43-44BF-B53D-E89F8FC00645}" type="slidenum">
              <a:rPr lang="zh-CN" altLang="en-US" smtClean="0"/>
              <a:t>‹#›</a:t>
            </a:fld>
            <a:endParaRPr lang="zh-CN" altLang="en-US"/>
          </a:p>
        </p:txBody>
      </p:sp>
    </p:spTree>
    <p:extLst>
      <p:ext uri="{BB962C8B-B14F-4D97-AF65-F5344CB8AC3E}">
        <p14:creationId xmlns:p14="http://schemas.microsoft.com/office/powerpoint/2010/main" val="2615023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29F5C3-76DA-4B4C-8077-C8980E86FE72}"/>
              </a:ext>
            </a:extLst>
          </p:cNvPr>
          <p:cNvSpPr>
            <a:spLocks noGrp="1"/>
          </p:cNvSpPr>
          <p:nvPr>
            <p:ph type="dt" sz="half" idx="10"/>
          </p:nvPr>
        </p:nvSpPr>
        <p:spPr/>
        <p:txBody>
          <a:bodyPr/>
          <a:lstStyle/>
          <a:p>
            <a:fld id="{34AA8E85-6A0B-4B63-B7FA-5FBEDE5BD80D}" type="datetimeFigureOut">
              <a:rPr lang="zh-CN" altLang="en-US" smtClean="0"/>
              <a:t>2021/4/30</a:t>
            </a:fld>
            <a:endParaRPr lang="zh-CN" altLang="en-US"/>
          </a:p>
        </p:txBody>
      </p:sp>
      <p:sp>
        <p:nvSpPr>
          <p:cNvPr id="3" name="Footer Placeholder 2">
            <a:extLst>
              <a:ext uri="{FF2B5EF4-FFF2-40B4-BE49-F238E27FC236}">
                <a16:creationId xmlns:a16="http://schemas.microsoft.com/office/drawing/2014/main" id="{52E73394-C0E7-4A67-A0A7-AD525250242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4CBF3279-566A-4BEE-8803-F5061EA44C1F}"/>
              </a:ext>
            </a:extLst>
          </p:cNvPr>
          <p:cNvSpPr>
            <a:spLocks noGrp="1"/>
          </p:cNvSpPr>
          <p:nvPr>
            <p:ph type="sldNum" sz="quarter" idx="12"/>
          </p:nvPr>
        </p:nvSpPr>
        <p:spPr/>
        <p:txBody>
          <a:bodyPr/>
          <a:lstStyle/>
          <a:p>
            <a:fld id="{893072F7-0C43-44BF-B53D-E89F8FC00645}" type="slidenum">
              <a:rPr lang="zh-CN" altLang="en-US" smtClean="0"/>
              <a:t>‹#›</a:t>
            </a:fld>
            <a:endParaRPr lang="zh-CN" altLang="en-US"/>
          </a:p>
        </p:txBody>
      </p:sp>
    </p:spTree>
    <p:extLst>
      <p:ext uri="{BB962C8B-B14F-4D97-AF65-F5344CB8AC3E}">
        <p14:creationId xmlns:p14="http://schemas.microsoft.com/office/powerpoint/2010/main" val="329672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99FE-F742-4452-9941-125D76151A9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172C2B3-0043-464D-A0FE-4580690F9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F4583BD-5F0E-40F9-BD79-9B77387C5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89C341E-647E-40EE-8344-B610F6B0BED4}"/>
              </a:ext>
            </a:extLst>
          </p:cNvPr>
          <p:cNvSpPr>
            <a:spLocks noGrp="1"/>
          </p:cNvSpPr>
          <p:nvPr>
            <p:ph type="dt" sz="half" idx="10"/>
          </p:nvPr>
        </p:nvSpPr>
        <p:spPr/>
        <p:txBody>
          <a:bodyPr/>
          <a:lstStyle/>
          <a:p>
            <a:fld id="{34AA8E85-6A0B-4B63-B7FA-5FBEDE5BD80D}" type="datetimeFigureOut">
              <a:rPr lang="zh-CN" altLang="en-US" smtClean="0"/>
              <a:t>2021/4/30</a:t>
            </a:fld>
            <a:endParaRPr lang="zh-CN" altLang="en-US"/>
          </a:p>
        </p:txBody>
      </p:sp>
      <p:sp>
        <p:nvSpPr>
          <p:cNvPr id="6" name="Footer Placeholder 5">
            <a:extLst>
              <a:ext uri="{FF2B5EF4-FFF2-40B4-BE49-F238E27FC236}">
                <a16:creationId xmlns:a16="http://schemas.microsoft.com/office/drawing/2014/main" id="{7C8D143E-0C47-4962-A20F-59810BF78C6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90F4BDD-6960-4E7D-A367-8ECDAE754660}"/>
              </a:ext>
            </a:extLst>
          </p:cNvPr>
          <p:cNvSpPr>
            <a:spLocks noGrp="1"/>
          </p:cNvSpPr>
          <p:nvPr>
            <p:ph type="sldNum" sz="quarter" idx="12"/>
          </p:nvPr>
        </p:nvSpPr>
        <p:spPr/>
        <p:txBody>
          <a:bodyPr/>
          <a:lstStyle/>
          <a:p>
            <a:fld id="{893072F7-0C43-44BF-B53D-E89F8FC00645}" type="slidenum">
              <a:rPr lang="zh-CN" altLang="en-US" smtClean="0"/>
              <a:t>‹#›</a:t>
            </a:fld>
            <a:endParaRPr lang="zh-CN" altLang="en-US"/>
          </a:p>
        </p:txBody>
      </p:sp>
    </p:spTree>
    <p:extLst>
      <p:ext uri="{BB962C8B-B14F-4D97-AF65-F5344CB8AC3E}">
        <p14:creationId xmlns:p14="http://schemas.microsoft.com/office/powerpoint/2010/main" val="145607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26CA-9064-4E65-A266-DDB83CC0C43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26D0C0D1-D0F7-4FDC-9817-44FCC2A013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69DCCC7-B0FB-4A7C-93DF-79C124C02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8E7F69A-4FB1-4069-A388-5082B4E97E2F}"/>
              </a:ext>
            </a:extLst>
          </p:cNvPr>
          <p:cNvSpPr>
            <a:spLocks noGrp="1"/>
          </p:cNvSpPr>
          <p:nvPr>
            <p:ph type="dt" sz="half" idx="10"/>
          </p:nvPr>
        </p:nvSpPr>
        <p:spPr/>
        <p:txBody>
          <a:bodyPr/>
          <a:lstStyle/>
          <a:p>
            <a:fld id="{34AA8E85-6A0B-4B63-B7FA-5FBEDE5BD80D}" type="datetimeFigureOut">
              <a:rPr lang="zh-CN" altLang="en-US" smtClean="0"/>
              <a:t>2021/4/30</a:t>
            </a:fld>
            <a:endParaRPr lang="zh-CN" altLang="en-US"/>
          </a:p>
        </p:txBody>
      </p:sp>
      <p:sp>
        <p:nvSpPr>
          <p:cNvPr id="6" name="Footer Placeholder 5">
            <a:extLst>
              <a:ext uri="{FF2B5EF4-FFF2-40B4-BE49-F238E27FC236}">
                <a16:creationId xmlns:a16="http://schemas.microsoft.com/office/drawing/2014/main" id="{0B19514D-F69C-4E23-95BE-E9143B0F364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7154699-71A7-4072-872F-172E88E5589E}"/>
              </a:ext>
            </a:extLst>
          </p:cNvPr>
          <p:cNvSpPr>
            <a:spLocks noGrp="1"/>
          </p:cNvSpPr>
          <p:nvPr>
            <p:ph type="sldNum" sz="quarter" idx="12"/>
          </p:nvPr>
        </p:nvSpPr>
        <p:spPr/>
        <p:txBody>
          <a:bodyPr/>
          <a:lstStyle/>
          <a:p>
            <a:fld id="{893072F7-0C43-44BF-B53D-E89F8FC00645}" type="slidenum">
              <a:rPr lang="zh-CN" altLang="en-US" smtClean="0"/>
              <a:t>‹#›</a:t>
            </a:fld>
            <a:endParaRPr lang="zh-CN" altLang="en-US"/>
          </a:p>
        </p:txBody>
      </p:sp>
    </p:spTree>
    <p:extLst>
      <p:ext uri="{BB962C8B-B14F-4D97-AF65-F5344CB8AC3E}">
        <p14:creationId xmlns:p14="http://schemas.microsoft.com/office/powerpoint/2010/main" val="418321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D38A47-2AEC-4E82-AABB-342801ED0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84F4DF3-BFEB-4C37-9B47-D5B280DD79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0A08725-C7A8-4E81-A11D-2B7DFBDF7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A8E85-6A0B-4B63-B7FA-5FBEDE5BD80D}" type="datetimeFigureOut">
              <a:rPr lang="zh-CN" altLang="en-US" smtClean="0"/>
              <a:t>2021/4/30</a:t>
            </a:fld>
            <a:endParaRPr lang="zh-CN" altLang="en-US"/>
          </a:p>
        </p:txBody>
      </p:sp>
      <p:sp>
        <p:nvSpPr>
          <p:cNvPr id="5" name="Footer Placeholder 4">
            <a:extLst>
              <a:ext uri="{FF2B5EF4-FFF2-40B4-BE49-F238E27FC236}">
                <a16:creationId xmlns:a16="http://schemas.microsoft.com/office/drawing/2014/main" id="{20ECA024-F945-4425-B505-E5A2AB401E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F38E7B27-F661-448B-AC18-E42D9105EA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072F7-0C43-44BF-B53D-E89F8FC00645}" type="slidenum">
              <a:rPr lang="zh-CN" altLang="en-US" smtClean="0"/>
              <a:t>‹#›</a:t>
            </a:fld>
            <a:endParaRPr lang="zh-CN" altLang="en-US"/>
          </a:p>
        </p:txBody>
      </p:sp>
    </p:spTree>
    <p:extLst>
      <p:ext uri="{BB962C8B-B14F-4D97-AF65-F5344CB8AC3E}">
        <p14:creationId xmlns:p14="http://schemas.microsoft.com/office/powerpoint/2010/main" val="3462645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ml-optics-clustering-explanation/#:~:text=OPTICS%20Clustering%20stands%20for%20Ordering,point%20as%20a%20core%20point."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zhuanlan.zhihu.com/p/71488127"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scikit-learn.org/stable/modules/clustering.html#k-mean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aneesha.medium.com/using-affinity-propagation-to-find-the-number-of-clusters-in-a-dataset-52f5dd3b0760" TargetMode="External"/><Relationship Id="rId2" Type="http://schemas.openxmlformats.org/officeDocument/2006/relationships/hyperlink" Target="https://towardsdatascience.com/unsupervised-machine-learning-affinity-propagation-algorithm-explained-d1fef85f22c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scikit-learn.org/stable/modules/clustering.html#mean-shift" TargetMode="External"/><Relationship Id="rId2" Type="http://schemas.openxmlformats.org/officeDocument/2006/relationships/hyperlink" Target="https://towardsdatascience.com/the-5-clustering-algorithms-data-scientists-need-to-know-a36d136ef6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ikit-learn.org/stable/modules/clustering.html#hierarchical-clusterin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9B072-CD63-4689-B94C-597434590FF5}"/>
              </a:ext>
            </a:extLst>
          </p:cNvPr>
          <p:cNvSpPr txBox="1"/>
          <p:nvPr/>
        </p:nvSpPr>
        <p:spPr>
          <a:xfrm>
            <a:off x="231354" y="385590"/>
            <a:ext cx="4693186" cy="369332"/>
          </a:xfrm>
          <a:prstGeom prst="rect">
            <a:avLst/>
          </a:prstGeom>
          <a:noFill/>
        </p:spPr>
        <p:txBody>
          <a:bodyPr wrap="square" rtlCol="0">
            <a:spAutoFit/>
          </a:bodyPr>
          <a:lstStyle/>
          <a:p>
            <a:r>
              <a:rPr lang="en-US" altLang="zh-CN" dirty="0" err="1"/>
              <a:t>Cheet</a:t>
            </a:r>
            <a:r>
              <a:rPr lang="en-US" altLang="zh-CN" dirty="0"/>
              <a:t> sheet</a:t>
            </a:r>
          </a:p>
        </p:txBody>
      </p:sp>
      <p:pic>
        <p:nvPicPr>
          <p:cNvPr id="2" name="Picture 1">
            <a:extLst>
              <a:ext uri="{FF2B5EF4-FFF2-40B4-BE49-F238E27FC236}">
                <a16:creationId xmlns:a16="http://schemas.microsoft.com/office/drawing/2014/main" id="{6D4B9498-34EE-4379-9203-3D1EE560445B}"/>
              </a:ext>
            </a:extLst>
          </p:cNvPr>
          <p:cNvPicPr>
            <a:picLocks noChangeAspect="1"/>
          </p:cNvPicPr>
          <p:nvPr/>
        </p:nvPicPr>
        <p:blipFill>
          <a:blip r:embed="rId2"/>
          <a:stretch>
            <a:fillRect/>
          </a:stretch>
        </p:blipFill>
        <p:spPr>
          <a:xfrm>
            <a:off x="1090670" y="826424"/>
            <a:ext cx="9710684" cy="6031576"/>
          </a:xfrm>
          <a:prstGeom prst="rect">
            <a:avLst/>
          </a:prstGeom>
        </p:spPr>
      </p:pic>
    </p:spTree>
    <p:extLst>
      <p:ext uri="{BB962C8B-B14F-4D97-AF65-F5344CB8AC3E}">
        <p14:creationId xmlns:p14="http://schemas.microsoft.com/office/powerpoint/2010/main" val="391735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9B072-CD63-4689-B94C-597434590FF5}"/>
              </a:ext>
            </a:extLst>
          </p:cNvPr>
          <p:cNvSpPr txBox="1"/>
          <p:nvPr/>
        </p:nvSpPr>
        <p:spPr>
          <a:xfrm>
            <a:off x="231354" y="385590"/>
            <a:ext cx="4693186" cy="369332"/>
          </a:xfrm>
          <a:prstGeom prst="rect">
            <a:avLst/>
          </a:prstGeom>
          <a:noFill/>
        </p:spPr>
        <p:txBody>
          <a:bodyPr wrap="square" rtlCol="0">
            <a:spAutoFit/>
          </a:bodyPr>
          <a:lstStyle/>
          <a:p>
            <a:r>
              <a:rPr lang="en-US" altLang="zh-CN" dirty="0"/>
              <a:t>OPTICS</a:t>
            </a:r>
          </a:p>
        </p:txBody>
      </p:sp>
      <p:sp>
        <p:nvSpPr>
          <p:cNvPr id="3" name="TextBox 2">
            <a:extLst>
              <a:ext uri="{FF2B5EF4-FFF2-40B4-BE49-F238E27FC236}">
                <a16:creationId xmlns:a16="http://schemas.microsoft.com/office/drawing/2014/main" id="{1051B0EE-EE4F-44A5-A51B-EAFF48C94C9C}"/>
              </a:ext>
            </a:extLst>
          </p:cNvPr>
          <p:cNvSpPr txBox="1"/>
          <p:nvPr/>
        </p:nvSpPr>
        <p:spPr>
          <a:xfrm>
            <a:off x="576649" y="933016"/>
            <a:ext cx="5614831" cy="1754326"/>
          </a:xfrm>
          <a:prstGeom prst="rect">
            <a:avLst/>
          </a:prstGeom>
          <a:noFill/>
        </p:spPr>
        <p:txBody>
          <a:bodyPr wrap="square" rtlCol="0">
            <a:spAutoFit/>
          </a:bodyPr>
          <a:lstStyle/>
          <a:p>
            <a:r>
              <a:rPr lang="en-US" altLang="zh-CN" dirty="0"/>
              <a:t>Optics produces a visualization of Reachability distances and uses this visualization to cluster the data.</a:t>
            </a:r>
          </a:p>
          <a:p>
            <a:r>
              <a:rPr lang="en-US" altLang="zh-CN" b="1" dirty="0"/>
              <a:t>Core Distance:</a:t>
            </a:r>
            <a:r>
              <a:rPr lang="en-US" altLang="zh-CN" dirty="0"/>
              <a:t> It is the minimum value of radius required to classify a given point as a core point. If the given point is not a Core point, then it’s Core Distance is undefined.</a:t>
            </a:r>
          </a:p>
        </p:txBody>
      </p:sp>
      <p:sp>
        <p:nvSpPr>
          <p:cNvPr id="2" name="TextBox 1">
            <a:extLst>
              <a:ext uri="{FF2B5EF4-FFF2-40B4-BE49-F238E27FC236}">
                <a16:creationId xmlns:a16="http://schemas.microsoft.com/office/drawing/2014/main" id="{3E949851-EEF0-4A51-AEE7-C21532259FF2}"/>
              </a:ext>
            </a:extLst>
          </p:cNvPr>
          <p:cNvSpPr txBox="1"/>
          <p:nvPr/>
        </p:nvSpPr>
        <p:spPr>
          <a:xfrm>
            <a:off x="576649" y="5827923"/>
            <a:ext cx="9922426" cy="923330"/>
          </a:xfrm>
          <a:prstGeom prst="rect">
            <a:avLst/>
          </a:prstGeom>
          <a:noFill/>
        </p:spPr>
        <p:txBody>
          <a:bodyPr wrap="square" rtlCol="0">
            <a:spAutoFit/>
          </a:bodyPr>
          <a:lstStyle/>
          <a:p>
            <a:r>
              <a:rPr lang="en-US" altLang="zh-CN" dirty="0">
                <a:hlinkClick r:id="rId2"/>
              </a:rPr>
              <a:t>https://www.geeksforgeeks.org/ml-optics-clustering-explanation/#:~:text=OPTICS%20Clustering%20stands%20for%20Ordering,point%20as%20a%20core%20point.</a:t>
            </a:r>
            <a:endParaRPr lang="zh-CN" altLang="en-US" dirty="0"/>
          </a:p>
        </p:txBody>
      </p:sp>
      <p:sp>
        <p:nvSpPr>
          <p:cNvPr id="6" name="TextBox 5">
            <a:extLst>
              <a:ext uri="{FF2B5EF4-FFF2-40B4-BE49-F238E27FC236}">
                <a16:creationId xmlns:a16="http://schemas.microsoft.com/office/drawing/2014/main" id="{A019B508-E869-461D-B3FD-C9D35B149598}"/>
              </a:ext>
            </a:extLst>
          </p:cNvPr>
          <p:cNvSpPr txBox="1"/>
          <p:nvPr/>
        </p:nvSpPr>
        <p:spPr>
          <a:xfrm>
            <a:off x="576649" y="3154996"/>
            <a:ext cx="5277080" cy="2031325"/>
          </a:xfrm>
          <a:prstGeom prst="rect">
            <a:avLst/>
          </a:prstGeom>
          <a:noFill/>
        </p:spPr>
        <p:txBody>
          <a:bodyPr wrap="square" rtlCol="0">
            <a:spAutoFit/>
          </a:bodyPr>
          <a:lstStyle/>
          <a:p>
            <a:r>
              <a:rPr lang="en-US" altLang="zh-CN" b="1" dirty="0"/>
              <a:t>Reachability Distance:</a:t>
            </a:r>
            <a:r>
              <a:rPr lang="en-US" altLang="zh-CN" dirty="0"/>
              <a:t> It is defined with respect to another data point q(Let). The Reachability distance between a point p and q is the maximum of the Core Distance of p and the Euclidean Distance(or some other distance metric) between p and q. Note that The Reachability Distance is not defined if q is not a Core point.</a:t>
            </a:r>
          </a:p>
        </p:txBody>
      </p:sp>
      <p:pic>
        <p:nvPicPr>
          <p:cNvPr id="7" name="Picture 6">
            <a:extLst>
              <a:ext uri="{FF2B5EF4-FFF2-40B4-BE49-F238E27FC236}">
                <a16:creationId xmlns:a16="http://schemas.microsoft.com/office/drawing/2014/main" id="{4164BCAC-018E-4412-8E3B-30722DAC2DA5}"/>
              </a:ext>
            </a:extLst>
          </p:cNvPr>
          <p:cNvPicPr>
            <a:picLocks noChangeAspect="1"/>
          </p:cNvPicPr>
          <p:nvPr/>
        </p:nvPicPr>
        <p:blipFill>
          <a:blip r:embed="rId3"/>
          <a:stretch>
            <a:fillRect/>
          </a:stretch>
        </p:blipFill>
        <p:spPr>
          <a:xfrm>
            <a:off x="6588040" y="276034"/>
            <a:ext cx="4405264" cy="2547147"/>
          </a:xfrm>
          <a:prstGeom prst="rect">
            <a:avLst/>
          </a:prstGeom>
        </p:spPr>
      </p:pic>
      <p:pic>
        <p:nvPicPr>
          <p:cNvPr id="8" name="Picture 7">
            <a:extLst>
              <a:ext uri="{FF2B5EF4-FFF2-40B4-BE49-F238E27FC236}">
                <a16:creationId xmlns:a16="http://schemas.microsoft.com/office/drawing/2014/main" id="{139452AE-2342-4FC4-9F2C-B5E342DE1859}"/>
              </a:ext>
            </a:extLst>
          </p:cNvPr>
          <p:cNvPicPr>
            <a:picLocks noChangeAspect="1"/>
          </p:cNvPicPr>
          <p:nvPr/>
        </p:nvPicPr>
        <p:blipFill>
          <a:blip r:embed="rId4"/>
          <a:stretch>
            <a:fillRect/>
          </a:stretch>
        </p:blipFill>
        <p:spPr>
          <a:xfrm>
            <a:off x="6763385" y="3127793"/>
            <a:ext cx="4229919" cy="2835969"/>
          </a:xfrm>
          <a:prstGeom prst="rect">
            <a:avLst/>
          </a:prstGeom>
        </p:spPr>
      </p:pic>
    </p:spTree>
    <p:extLst>
      <p:ext uri="{BB962C8B-B14F-4D97-AF65-F5344CB8AC3E}">
        <p14:creationId xmlns:p14="http://schemas.microsoft.com/office/powerpoint/2010/main" val="73650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9B072-CD63-4689-B94C-597434590FF5}"/>
              </a:ext>
            </a:extLst>
          </p:cNvPr>
          <p:cNvSpPr txBox="1"/>
          <p:nvPr/>
        </p:nvSpPr>
        <p:spPr>
          <a:xfrm>
            <a:off x="231354" y="385590"/>
            <a:ext cx="4693186" cy="369332"/>
          </a:xfrm>
          <a:prstGeom prst="rect">
            <a:avLst/>
          </a:prstGeom>
          <a:noFill/>
        </p:spPr>
        <p:txBody>
          <a:bodyPr wrap="square" rtlCol="0">
            <a:spAutoFit/>
          </a:bodyPr>
          <a:lstStyle/>
          <a:p>
            <a:r>
              <a:rPr lang="en-US" altLang="zh-CN" dirty="0"/>
              <a:t>OPTICS</a:t>
            </a:r>
          </a:p>
        </p:txBody>
      </p:sp>
      <p:sp>
        <p:nvSpPr>
          <p:cNvPr id="3" name="TextBox 2">
            <a:extLst>
              <a:ext uri="{FF2B5EF4-FFF2-40B4-BE49-F238E27FC236}">
                <a16:creationId xmlns:a16="http://schemas.microsoft.com/office/drawing/2014/main" id="{1051B0EE-EE4F-44A5-A51B-EAFF48C94C9C}"/>
              </a:ext>
            </a:extLst>
          </p:cNvPr>
          <p:cNvSpPr txBox="1"/>
          <p:nvPr/>
        </p:nvSpPr>
        <p:spPr>
          <a:xfrm>
            <a:off x="587666" y="1015662"/>
            <a:ext cx="3091968" cy="4247317"/>
          </a:xfrm>
          <a:prstGeom prst="rect">
            <a:avLst/>
          </a:prstGeom>
          <a:noFill/>
        </p:spPr>
        <p:txBody>
          <a:bodyPr wrap="square" rtlCol="0">
            <a:spAutoFit/>
          </a:bodyPr>
          <a:lstStyle/>
          <a:p>
            <a:pPr fontAlgn="base"/>
            <a:r>
              <a:rPr lang="en-US" altLang="zh-CN" dirty="0"/>
              <a:t>This technique does not segregate the given data into clusters. It merely produces a </a:t>
            </a:r>
            <a:r>
              <a:rPr lang="en-US" altLang="zh-CN" dirty="0">
                <a:highlight>
                  <a:srgbClr val="FFFF00"/>
                </a:highlight>
              </a:rPr>
              <a:t>Reachability distance plot </a:t>
            </a:r>
            <a:r>
              <a:rPr lang="en-US" altLang="zh-CN" dirty="0"/>
              <a:t>and it is upon the interpretation of the programmer to cluster the points accordingly.</a:t>
            </a:r>
          </a:p>
          <a:p>
            <a:pPr fontAlgn="base"/>
            <a:endParaRPr lang="en-US" altLang="zh-CN" dirty="0"/>
          </a:p>
          <a:p>
            <a:pPr fontAlgn="base"/>
            <a:r>
              <a:rPr lang="en-US" altLang="zh-CN" dirty="0" err="1"/>
              <a:t>Sklearn</a:t>
            </a:r>
            <a:r>
              <a:rPr lang="en-US" altLang="zh-CN" dirty="0"/>
              <a:t> implementation:</a:t>
            </a:r>
          </a:p>
          <a:p>
            <a:pPr fontAlgn="base"/>
            <a:r>
              <a:rPr lang="en-US" altLang="zh-CN" dirty="0"/>
              <a:t>Note that we do not employ a heap to manage the expansion candidates,</a:t>
            </a:r>
            <a:r>
              <a:rPr lang="en-US" altLang="zh-CN" dirty="0">
                <a:highlight>
                  <a:srgbClr val="FFFF00"/>
                </a:highlight>
              </a:rPr>
              <a:t> so the time complexity will be O(n^2).</a:t>
            </a:r>
          </a:p>
        </p:txBody>
      </p:sp>
      <p:pic>
        <p:nvPicPr>
          <p:cNvPr id="5" name="Picture 4">
            <a:extLst>
              <a:ext uri="{FF2B5EF4-FFF2-40B4-BE49-F238E27FC236}">
                <a16:creationId xmlns:a16="http://schemas.microsoft.com/office/drawing/2014/main" id="{B54D2275-13DF-43B9-B007-CD5264F79ADA}"/>
              </a:ext>
            </a:extLst>
          </p:cNvPr>
          <p:cNvPicPr>
            <a:picLocks noChangeAspect="1"/>
          </p:cNvPicPr>
          <p:nvPr/>
        </p:nvPicPr>
        <p:blipFill>
          <a:blip r:embed="rId2"/>
          <a:stretch>
            <a:fillRect/>
          </a:stretch>
        </p:blipFill>
        <p:spPr>
          <a:xfrm>
            <a:off x="4415252" y="570256"/>
            <a:ext cx="7776748" cy="4953464"/>
          </a:xfrm>
          <a:prstGeom prst="rect">
            <a:avLst/>
          </a:prstGeom>
        </p:spPr>
      </p:pic>
    </p:spTree>
    <p:extLst>
      <p:ext uri="{BB962C8B-B14F-4D97-AF65-F5344CB8AC3E}">
        <p14:creationId xmlns:p14="http://schemas.microsoft.com/office/powerpoint/2010/main" val="98938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9B072-CD63-4689-B94C-597434590FF5}"/>
              </a:ext>
            </a:extLst>
          </p:cNvPr>
          <p:cNvSpPr txBox="1"/>
          <p:nvPr/>
        </p:nvSpPr>
        <p:spPr>
          <a:xfrm>
            <a:off x="231354" y="385590"/>
            <a:ext cx="4693186" cy="369332"/>
          </a:xfrm>
          <a:prstGeom prst="rect">
            <a:avLst/>
          </a:prstGeom>
          <a:noFill/>
        </p:spPr>
        <p:txBody>
          <a:bodyPr wrap="square" rtlCol="0">
            <a:spAutoFit/>
          </a:bodyPr>
          <a:lstStyle/>
          <a:p>
            <a:r>
              <a:rPr lang="en-US" altLang="zh-CN" dirty="0" err="1"/>
              <a:t>Simhash</a:t>
            </a:r>
            <a:endParaRPr lang="en-US" altLang="zh-CN" dirty="0"/>
          </a:p>
        </p:txBody>
      </p:sp>
      <p:sp>
        <p:nvSpPr>
          <p:cNvPr id="3" name="TextBox 2">
            <a:extLst>
              <a:ext uri="{FF2B5EF4-FFF2-40B4-BE49-F238E27FC236}">
                <a16:creationId xmlns:a16="http://schemas.microsoft.com/office/drawing/2014/main" id="{1051B0EE-EE4F-44A5-A51B-EAFF48C94C9C}"/>
              </a:ext>
            </a:extLst>
          </p:cNvPr>
          <p:cNvSpPr txBox="1"/>
          <p:nvPr/>
        </p:nvSpPr>
        <p:spPr>
          <a:xfrm>
            <a:off x="304134" y="852241"/>
            <a:ext cx="5857202" cy="3139321"/>
          </a:xfrm>
          <a:prstGeom prst="rect">
            <a:avLst/>
          </a:prstGeom>
          <a:noFill/>
        </p:spPr>
        <p:txBody>
          <a:bodyPr wrap="square" rtlCol="0">
            <a:spAutoFit/>
          </a:bodyPr>
          <a:lstStyle/>
          <a:p>
            <a:pPr fontAlgn="base"/>
            <a:r>
              <a:rPr lang="en-US" altLang="zh-CN" dirty="0">
                <a:highlight>
                  <a:srgbClr val="FFFF00"/>
                </a:highlight>
              </a:rPr>
              <a:t>Often used for removing duplicated documents, the algorithm process is as below:</a:t>
            </a:r>
          </a:p>
          <a:p>
            <a:pPr marL="285750" indent="-285750">
              <a:buFont typeface="Arial" panose="020B0604020202020204" pitchFamily="34" charset="0"/>
              <a:buChar char="•"/>
            </a:pPr>
            <a:r>
              <a:rPr lang="zh-CN" altLang="en-US" dirty="0"/>
              <a:t>对文本分词，得到</a:t>
            </a:r>
            <a:r>
              <a:rPr lang="en-US" altLang="zh-CN" dirty="0"/>
              <a:t>N</a:t>
            </a:r>
            <a:r>
              <a:rPr lang="zh-CN" altLang="en-US" dirty="0"/>
              <a:t>维特征向量（默认为</a:t>
            </a:r>
            <a:r>
              <a:rPr lang="en-US" altLang="zh-CN" dirty="0"/>
              <a:t>64</a:t>
            </a:r>
            <a:r>
              <a:rPr lang="zh-CN" altLang="en-US" dirty="0"/>
              <a:t>维）</a:t>
            </a:r>
          </a:p>
          <a:p>
            <a:pPr marL="285750" indent="-285750">
              <a:buFont typeface="Arial" panose="020B0604020202020204" pitchFamily="34" charset="0"/>
              <a:buChar char="•"/>
            </a:pPr>
            <a:r>
              <a:rPr lang="zh-CN" altLang="en-US" dirty="0"/>
              <a:t>为分词设置权重（</a:t>
            </a:r>
            <a:r>
              <a:rPr lang="en-US" altLang="zh-CN" dirty="0" err="1"/>
              <a:t>tf-idf</a:t>
            </a:r>
            <a:r>
              <a:rPr lang="zh-CN" altLang="en-US" dirty="0"/>
              <a:t>）</a:t>
            </a:r>
          </a:p>
          <a:p>
            <a:pPr marL="285750" indent="-285750">
              <a:buFont typeface="Arial" panose="020B0604020202020204" pitchFamily="34" charset="0"/>
              <a:buChar char="•"/>
            </a:pPr>
            <a:r>
              <a:rPr lang="zh-CN" altLang="en-US" dirty="0"/>
              <a:t>为特征向量计算哈希</a:t>
            </a:r>
          </a:p>
          <a:p>
            <a:pPr marL="285750" indent="-285750">
              <a:buFont typeface="Arial" panose="020B0604020202020204" pitchFamily="34" charset="0"/>
              <a:buChar char="•"/>
            </a:pPr>
            <a:r>
              <a:rPr lang="zh-CN" altLang="en-US" dirty="0"/>
              <a:t>对所有特征向量加权，累加（目前仅进行非加权累加）</a:t>
            </a:r>
          </a:p>
          <a:p>
            <a:pPr marL="285750" indent="-285750">
              <a:buFont typeface="Arial" panose="020B0604020202020204" pitchFamily="34" charset="0"/>
              <a:buChar char="•"/>
            </a:pPr>
            <a:r>
              <a:rPr lang="zh-CN" altLang="en-US" dirty="0"/>
              <a:t>对累加结果，大于零置一，小于零置零</a:t>
            </a:r>
          </a:p>
          <a:p>
            <a:pPr marL="285750" indent="-285750">
              <a:buFont typeface="Arial" panose="020B0604020202020204" pitchFamily="34" charset="0"/>
              <a:buChar char="•"/>
            </a:pPr>
            <a:r>
              <a:rPr lang="zh-CN" altLang="en-US" dirty="0"/>
              <a:t>得到文本指纹（</a:t>
            </a:r>
            <a:r>
              <a:rPr lang="en-US" altLang="zh-CN" dirty="0"/>
              <a:t>fingerprint</a:t>
            </a:r>
            <a:r>
              <a:rPr lang="zh-CN" altLang="en-US" dirty="0"/>
              <a:t>）</a:t>
            </a:r>
            <a:endParaRPr lang="en-US" altLang="zh-CN" dirty="0"/>
          </a:p>
          <a:p>
            <a:endParaRPr lang="en-US" altLang="zh-CN" dirty="0"/>
          </a:p>
          <a:p>
            <a:r>
              <a:rPr lang="en-US" altLang="zh-CN"/>
              <a:t>notice </a:t>
            </a:r>
            <a:r>
              <a:rPr lang="en-US" altLang="zh-CN" dirty="0"/>
              <a:t>we use hamming distance to evaluate </a:t>
            </a:r>
            <a:r>
              <a:rPr lang="en-US" altLang="zh-CN" dirty="0" err="1"/>
              <a:t>simhash</a:t>
            </a:r>
            <a:r>
              <a:rPr lang="en-US" altLang="zh-CN" dirty="0"/>
              <a:t> similarity</a:t>
            </a:r>
            <a:endParaRPr lang="zh-CN" altLang="en-US" dirty="0"/>
          </a:p>
        </p:txBody>
      </p:sp>
      <p:pic>
        <p:nvPicPr>
          <p:cNvPr id="2" name="Picture 1">
            <a:extLst>
              <a:ext uri="{FF2B5EF4-FFF2-40B4-BE49-F238E27FC236}">
                <a16:creationId xmlns:a16="http://schemas.microsoft.com/office/drawing/2014/main" id="{CA2847CD-F4F2-4803-BDA9-3C9F440BF173}"/>
              </a:ext>
            </a:extLst>
          </p:cNvPr>
          <p:cNvPicPr>
            <a:picLocks noChangeAspect="1"/>
          </p:cNvPicPr>
          <p:nvPr/>
        </p:nvPicPr>
        <p:blipFill>
          <a:blip r:embed="rId2"/>
          <a:stretch>
            <a:fillRect/>
          </a:stretch>
        </p:blipFill>
        <p:spPr>
          <a:xfrm>
            <a:off x="6161336" y="668757"/>
            <a:ext cx="5857202" cy="3326010"/>
          </a:xfrm>
          <a:prstGeom prst="rect">
            <a:avLst/>
          </a:prstGeom>
        </p:spPr>
      </p:pic>
      <p:sp>
        <p:nvSpPr>
          <p:cNvPr id="6" name="TextBox 5">
            <a:extLst>
              <a:ext uri="{FF2B5EF4-FFF2-40B4-BE49-F238E27FC236}">
                <a16:creationId xmlns:a16="http://schemas.microsoft.com/office/drawing/2014/main" id="{1FFE20E0-2BE6-44D9-8375-80FF21246E6E}"/>
              </a:ext>
            </a:extLst>
          </p:cNvPr>
          <p:cNvSpPr txBox="1"/>
          <p:nvPr/>
        </p:nvSpPr>
        <p:spPr>
          <a:xfrm>
            <a:off x="304134" y="4806508"/>
            <a:ext cx="5857202" cy="369332"/>
          </a:xfrm>
          <a:prstGeom prst="rect">
            <a:avLst/>
          </a:prstGeom>
          <a:noFill/>
        </p:spPr>
        <p:txBody>
          <a:bodyPr wrap="square" rtlCol="0">
            <a:spAutoFit/>
          </a:bodyPr>
          <a:lstStyle/>
          <a:p>
            <a:r>
              <a:rPr lang="en-US" altLang="zh-CN" dirty="0">
                <a:hlinkClick r:id="rId3"/>
              </a:rPr>
              <a:t>https://zhuanlan.zhihu.com/p/71488127</a:t>
            </a:r>
            <a:endParaRPr lang="zh-CN" altLang="en-US" dirty="0"/>
          </a:p>
        </p:txBody>
      </p:sp>
    </p:spTree>
    <p:extLst>
      <p:ext uri="{BB962C8B-B14F-4D97-AF65-F5344CB8AC3E}">
        <p14:creationId xmlns:p14="http://schemas.microsoft.com/office/powerpoint/2010/main" val="160524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9B072-CD63-4689-B94C-597434590FF5}"/>
              </a:ext>
            </a:extLst>
          </p:cNvPr>
          <p:cNvSpPr txBox="1"/>
          <p:nvPr/>
        </p:nvSpPr>
        <p:spPr>
          <a:xfrm>
            <a:off x="231354" y="385590"/>
            <a:ext cx="4693186" cy="369332"/>
          </a:xfrm>
          <a:prstGeom prst="rect">
            <a:avLst/>
          </a:prstGeom>
          <a:noFill/>
        </p:spPr>
        <p:txBody>
          <a:bodyPr wrap="square" rtlCol="0">
            <a:spAutoFit/>
          </a:bodyPr>
          <a:lstStyle/>
          <a:p>
            <a:r>
              <a:rPr lang="en-US" altLang="zh-CN" dirty="0" err="1"/>
              <a:t>Cheet</a:t>
            </a:r>
            <a:r>
              <a:rPr lang="en-US" altLang="zh-CN" dirty="0"/>
              <a:t> sheet</a:t>
            </a:r>
          </a:p>
        </p:txBody>
      </p:sp>
      <p:pic>
        <p:nvPicPr>
          <p:cNvPr id="5" name="Picture 4">
            <a:extLst>
              <a:ext uri="{FF2B5EF4-FFF2-40B4-BE49-F238E27FC236}">
                <a16:creationId xmlns:a16="http://schemas.microsoft.com/office/drawing/2014/main" id="{327FECB1-4964-4D28-A701-A42AAD2ADC33}"/>
              </a:ext>
            </a:extLst>
          </p:cNvPr>
          <p:cNvPicPr>
            <a:picLocks noChangeAspect="1"/>
          </p:cNvPicPr>
          <p:nvPr/>
        </p:nvPicPr>
        <p:blipFill>
          <a:blip r:embed="rId2"/>
          <a:stretch>
            <a:fillRect/>
          </a:stretch>
        </p:blipFill>
        <p:spPr>
          <a:xfrm>
            <a:off x="711131" y="848298"/>
            <a:ext cx="10559125" cy="5823960"/>
          </a:xfrm>
          <a:prstGeom prst="rect">
            <a:avLst/>
          </a:prstGeom>
        </p:spPr>
      </p:pic>
    </p:spTree>
    <p:extLst>
      <p:ext uri="{BB962C8B-B14F-4D97-AF65-F5344CB8AC3E}">
        <p14:creationId xmlns:p14="http://schemas.microsoft.com/office/powerpoint/2010/main" val="296579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9B072-CD63-4689-B94C-597434590FF5}"/>
              </a:ext>
            </a:extLst>
          </p:cNvPr>
          <p:cNvSpPr txBox="1"/>
          <p:nvPr/>
        </p:nvSpPr>
        <p:spPr>
          <a:xfrm>
            <a:off x="231354" y="385590"/>
            <a:ext cx="4693186" cy="369332"/>
          </a:xfrm>
          <a:prstGeom prst="rect">
            <a:avLst/>
          </a:prstGeom>
          <a:noFill/>
        </p:spPr>
        <p:txBody>
          <a:bodyPr wrap="square" rtlCol="0">
            <a:spAutoFit/>
          </a:bodyPr>
          <a:lstStyle/>
          <a:p>
            <a:r>
              <a:rPr lang="en-US" altLang="zh-CN" dirty="0" err="1"/>
              <a:t>kmeans</a:t>
            </a:r>
            <a:endParaRPr lang="en-US" altLang="zh-CN" dirty="0"/>
          </a:p>
        </p:txBody>
      </p:sp>
      <p:sp>
        <p:nvSpPr>
          <p:cNvPr id="6" name="TextBox 5">
            <a:extLst>
              <a:ext uri="{FF2B5EF4-FFF2-40B4-BE49-F238E27FC236}">
                <a16:creationId xmlns:a16="http://schemas.microsoft.com/office/drawing/2014/main" id="{51AD8FA9-D864-4E34-9E15-FC80F911E053}"/>
              </a:ext>
            </a:extLst>
          </p:cNvPr>
          <p:cNvSpPr txBox="1"/>
          <p:nvPr/>
        </p:nvSpPr>
        <p:spPr>
          <a:xfrm>
            <a:off x="936434" y="1509311"/>
            <a:ext cx="6621137" cy="369332"/>
          </a:xfrm>
          <a:prstGeom prst="rect">
            <a:avLst/>
          </a:prstGeom>
          <a:noFill/>
        </p:spPr>
        <p:txBody>
          <a:bodyPr wrap="square" rtlCol="0">
            <a:spAutoFit/>
          </a:bodyPr>
          <a:lstStyle/>
          <a:p>
            <a:r>
              <a:rPr lang="en-US" altLang="zh-CN" dirty="0">
                <a:hlinkClick r:id="rId2"/>
              </a:rPr>
              <a:t>https://scikit-learn.org/stable/modules/clustering.html#k-means</a:t>
            </a:r>
            <a:endParaRPr lang="zh-CN" altLang="en-US" dirty="0"/>
          </a:p>
        </p:txBody>
      </p:sp>
      <p:sp>
        <p:nvSpPr>
          <p:cNvPr id="7" name="TextBox 6">
            <a:extLst>
              <a:ext uri="{FF2B5EF4-FFF2-40B4-BE49-F238E27FC236}">
                <a16:creationId xmlns:a16="http://schemas.microsoft.com/office/drawing/2014/main" id="{E2EFF6A1-C83A-430F-A665-E0C05B608142}"/>
              </a:ext>
            </a:extLst>
          </p:cNvPr>
          <p:cNvSpPr txBox="1"/>
          <p:nvPr/>
        </p:nvSpPr>
        <p:spPr>
          <a:xfrm>
            <a:off x="231354" y="3811836"/>
            <a:ext cx="4693186" cy="369332"/>
          </a:xfrm>
          <a:prstGeom prst="rect">
            <a:avLst/>
          </a:prstGeom>
          <a:noFill/>
        </p:spPr>
        <p:txBody>
          <a:bodyPr wrap="square" rtlCol="0">
            <a:spAutoFit/>
          </a:bodyPr>
          <a:lstStyle/>
          <a:p>
            <a:r>
              <a:rPr lang="en-US" altLang="zh-CN" dirty="0"/>
              <a:t>Mini-batch </a:t>
            </a:r>
            <a:r>
              <a:rPr lang="en-US" altLang="zh-CN" dirty="0" err="1"/>
              <a:t>kmeans</a:t>
            </a:r>
            <a:endParaRPr lang="en-US" altLang="zh-CN" dirty="0"/>
          </a:p>
        </p:txBody>
      </p:sp>
      <p:sp>
        <p:nvSpPr>
          <p:cNvPr id="8" name="TextBox 7">
            <a:extLst>
              <a:ext uri="{FF2B5EF4-FFF2-40B4-BE49-F238E27FC236}">
                <a16:creationId xmlns:a16="http://schemas.microsoft.com/office/drawing/2014/main" id="{CAC7FEC6-8B1F-42A8-A034-AE5E04211013}"/>
              </a:ext>
            </a:extLst>
          </p:cNvPr>
          <p:cNvSpPr txBox="1"/>
          <p:nvPr/>
        </p:nvSpPr>
        <p:spPr>
          <a:xfrm>
            <a:off x="840954" y="4423005"/>
            <a:ext cx="10510091" cy="369332"/>
          </a:xfrm>
          <a:prstGeom prst="rect">
            <a:avLst/>
          </a:prstGeom>
          <a:noFill/>
        </p:spPr>
        <p:txBody>
          <a:bodyPr wrap="square" rtlCol="0">
            <a:spAutoFit/>
          </a:bodyPr>
          <a:lstStyle/>
          <a:p>
            <a:r>
              <a:rPr lang="en-US" altLang="zh-CN" dirty="0"/>
              <a:t>Notice that if you have too many samples, use mini-batch </a:t>
            </a:r>
            <a:r>
              <a:rPr lang="en-US" altLang="zh-CN" dirty="0" err="1"/>
              <a:t>kmeans</a:t>
            </a:r>
            <a:r>
              <a:rPr lang="en-US" altLang="zh-CN" dirty="0"/>
              <a:t> to accelerate the clustering process</a:t>
            </a:r>
            <a:endParaRPr lang="zh-CN" altLang="en-US" dirty="0"/>
          </a:p>
        </p:txBody>
      </p:sp>
    </p:spTree>
    <p:extLst>
      <p:ext uri="{BB962C8B-B14F-4D97-AF65-F5344CB8AC3E}">
        <p14:creationId xmlns:p14="http://schemas.microsoft.com/office/powerpoint/2010/main" val="234306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9B072-CD63-4689-B94C-597434590FF5}"/>
              </a:ext>
            </a:extLst>
          </p:cNvPr>
          <p:cNvSpPr txBox="1"/>
          <p:nvPr/>
        </p:nvSpPr>
        <p:spPr>
          <a:xfrm>
            <a:off x="231354" y="385590"/>
            <a:ext cx="4693186" cy="369332"/>
          </a:xfrm>
          <a:prstGeom prst="rect">
            <a:avLst/>
          </a:prstGeom>
          <a:noFill/>
        </p:spPr>
        <p:txBody>
          <a:bodyPr wrap="square" rtlCol="0">
            <a:spAutoFit/>
          </a:bodyPr>
          <a:lstStyle/>
          <a:p>
            <a:r>
              <a:rPr lang="en-US" altLang="zh-CN" dirty="0"/>
              <a:t>Affinity Propagation</a:t>
            </a:r>
          </a:p>
        </p:txBody>
      </p:sp>
      <p:sp>
        <p:nvSpPr>
          <p:cNvPr id="2" name="TextBox 1">
            <a:extLst>
              <a:ext uri="{FF2B5EF4-FFF2-40B4-BE49-F238E27FC236}">
                <a16:creationId xmlns:a16="http://schemas.microsoft.com/office/drawing/2014/main" id="{36C3CCFD-8277-4FEA-A7B0-403808F2C39E}"/>
              </a:ext>
            </a:extLst>
          </p:cNvPr>
          <p:cNvSpPr txBox="1"/>
          <p:nvPr/>
        </p:nvSpPr>
        <p:spPr>
          <a:xfrm>
            <a:off x="517793" y="837282"/>
            <a:ext cx="11226188" cy="5078313"/>
          </a:xfrm>
          <a:prstGeom prst="rect">
            <a:avLst/>
          </a:prstGeom>
          <a:noFill/>
        </p:spPr>
        <p:txBody>
          <a:bodyPr wrap="square" rtlCol="0">
            <a:spAutoFit/>
          </a:bodyPr>
          <a:lstStyle/>
          <a:p>
            <a:r>
              <a:rPr lang="en-US" altLang="zh-CN" dirty="0"/>
              <a:t>Affinity Propagation was first published in 2007 by Brendan Frey and Delbert Dueck in Science. In contrast to other traditional clustering methods, Affinity Propagation does not require you to specify the number of clusters. In layman’s terms, in Affinity Propagation, each data point sends messages to all other points informing its targets of each target’s relative attractiveness to the sender. Each target then responds to all senders with a reply informing each sender of its availability to associate with the sender, given the attractiveness of the messages that it has received from all other senders. Senders reply to the targets with messages informing each target of the target’s revised relative attractiveness to the sender, given the availability messages it has received from all targets. The message-passing procedure proceeds until a consensus is reached. Once the sender is associated with one of its targets, that target becomes the point’s exemplar. All points with the same exemplar are placed in the same cluster.</a:t>
            </a:r>
          </a:p>
          <a:p>
            <a:endParaRPr lang="en-US" altLang="zh-CN" dirty="0"/>
          </a:p>
          <a:p>
            <a:r>
              <a:rPr lang="en-US" altLang="zh-CN" dirty="0"/>
              <a:t>The algorithm will converge around </a:t>
            </a:r>
            <a:r>
              <a:rPr lang="en-US" altLang="zh-CN" dirty="0">
                <a:highlight>
                  <a:srgbClr val="FFFF00"/>
                </a:highlight>
              </a:rPr>
              <a:t>a small number of clusters </a:t>
            </a:r>
            <a:r>
              <a:rPr lang="en-US" altLang="zh-CN" dirty="0"/>
              <a:t>if </a:t>
            </a:r>
            <a:r>
              <a:rPr lang="en-US" altLang="zh-CN" dirty="0">
                <a:highlight>
                  <a:srgbClr val="FFFF00"/>
                </a:highlight>
              </a:rPr>
              <a:t>a smaller value</a:t>
            </a:r>
            <a:r>
              <a:rPr lang="en-US" altLang="zh-CN" dirty="0"/>
              <a:t> is chosen for the diagonal, and vice versa.</a:t>
            </a:r>
          </a:p>
          <a:p>
            <a:r>
              <a:rPr lang="zh-CN" altLang="en-US" dirty="0"/>
              <a:t>注意这里的</a:t>
            </a:r>
            <a:r>
              <a:rPr lang="en-US" altLang="zh-CN" dirty="0"/>
              <a:t>‘preference‘ </a:t>
            </a:r>
            <a:r>
              <a:rPr lang="zh-CN" altLang="en-US" dirty="0"/>
              <a:t>是对应接口需要设置的参数，也可以使用模型，参数越大，聚类的类别越多</a:t>
            </a:r>
            <a:endParaRPr lang="en-US" altLang="zh-CN" dirty="0"/>
          </a:p>
          <a:p>
            <a:endParaRPr lang="en-US" altLang="zh-CN" dirty="0"/>
          </a:p>
          <a:p>
            <a:endParaRPr lang="en-US" altLang="zh-CN" dirty="0"/>
          </a:p>
          <a:p>
            <a:r>
              <a:rPr lang="en-US" altLang="zh-CN" dirty="0">
                <a:highlight>
                  <a:srgbClr val="FFFF00"/>
                </a:highlight>
              </a:rPr>
              <a:t>responsibility</a:t>
            </a:r>
            <a:r>
              <a:rPr lang="en-US" altLang="zh-CN" dirty="0"/>
              <a:t> : </a:t>
            </a:r>
            <a:r>
              <a:rPr lang="zh-CN" altLang="en-US" dirty="0"/>
              <a:t>我很优秀，选我吧</a:t>
            </a:r>
            <a:endParaRPr lang="en-US" altLang="zh-CN" dirty="0"/>
          </a:p>
          <a:p>
            <a:r>
              <a:rPr lang="en-US" altLang="zh-CN" dirty="0">
                <a:highlight>
                  <a:srgbClr val="FFFF00"/>
                </a:highlight>
              </a:rPr>
              <a:t>availability</a:t>
            </a:r>
            <a:r>
              <a:rPr lang="en-US" altLang="zh-CN" dirty="0"/>
              <a:t> : </a:t>
            </a:r>
            <a:r>
              <a:rPr lang="zh-CN" altLang="en-US" dirty="0"/>
              <a:t>我比较一下，看看你在所有人当中的水平如何</a:t>
            </a:r>
          </a:p>
        </p:txBody>
      </p:sp>
    </p:spTree>
    <p:extLst>
      <p:ext uri="{BB962C8B-B14F-4D97-AF65-F5344CB8AC3E}">
        <p14:creationId xmlns:p14="http://schemas.microsoft.com/office/powerpoint/2010/main" val="343684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9B072-CD63-4689-B94C-597434590FF5}"/>
              </a:ext>
            </a:extLst>
          </p:cNvPr>
          <p:cNvSpPr txBox="1"/>
          <p:nvPr/>
        </p:nvSpPr>
        <p:spPr>
          <a:xfrm>
            <a:off x="231354" y="385590"/>
            <a:ext cx="4693186" cy="369332"/>
          </a:xfrm>
          <a:prstGeom prst="rect">
            <a:avLst/>
          </a:prstGeom>
          <a:noFill/>
        </p:spPr>
        <p:txBody>
          <a:bodyPr wrap="square" rtlCol="0">
            <a:spAutoFit/>
          </a:bodyPr>
          <a:lstStyle/>
          <a:p>
            <a:r>
              <a:rPr lang="en-US" altLang="zh-CN" dirty="0"/>
              <a:t>Affinity Propagation</a:t>
            </a:r>
          </a:p>
        </p:txBody>
      </p:sp>
      <p:sp>
        <p:nvSpPr>
          <p:cNvPr id="2" name="TextBox 1">
            <a:extLst>
              <a:ext uri="{FF2B5EF4-FFF2-40B4-BE49-F238E27FC236}">
                <a16:creationId xmlns:a16="http://schemas.microsoft.com/office/drawing/2014/main" id="{36C3CCFD-8277-4FEA-A7B0-403808F2C39E}"/>
              </a:ext>
            </a:extLst>
          </p:cNvPr>
          <p:cNvSpPr txBox="1"/>
          <p:nvPr/>
        </p:nvSpPr>
        <p:spPr>
          <a:xfrm>
            <a:off x="517793" y="1013552"/>
            <a:ext cx="11226188" cy="1754326"/>
          </a:xfrm>
          <a:prstGeom prst="rect">
            <a:avLst/>
          </a:prstGeom>
          <a:noFill/>
        </p:spPr>
        <p:txBody>
          <a:bodyPr wrap="square" rtlCol="0">
            <a:spAutoFit/>
          </a:bodyPr>
          <a:lstStyle/>
          <a:p>
            <a:r>
              <a:rPr lang="en-US" altLang="zh-CN" dirty="0"/>
              <a:t>The algorithm has a </a:t>
            </a:r>
            <a:r>
              <a:rPr lang="en-US" altLang="zh-CN" dirty="0">
                <a:highlight>
                  <a:srgbClr val="FFFF00"/>
                </a:highlight>
              </a:rPr>
              <a:t>time complexity of the order O(N2T), </a:t>
            </a:r>
            <a:r>
              <a:rPr lang="en-US" altLang="zh-CN" dirty="0"/>
              <a:t>where N is the number of samples and T is the number of iterations until convergence. Further, the </a:t>
            </a:r>
            <a:r>
              <a:rPr lang="en-US" altLang="zh-CN" dirty="0">
                <a:highlight>
                  <a:srgbClr val="FFFF00"/>
                </a:highlight>
              </a:rPr>
              <a:t>memory complexity is of the order O(N2) </a:t>
            </a:r>
            <a:r>
              <a:rPr lang="en-US" altLang="zh-CN" dirty="0"/>
              <a:t>if a dense similarity matrix is used, but reducible if a sparse similarity matrix is used. This makes Affinity Propagation most appropriate for small to medium sized datasets.</a:t>
            </a:r>
          </a:p>
          <a:p>
            <a:endParaRPr lang="en-US" altLang="zh-CN" dirty="0"/>
          </a:p>
          <a:p>
            <a:r>
              <a:rPr lang="zh-CN" altLang="en-US" dirty="0"/>
              <a:t>时间复杂度高</a:t>
            </a:r>
          </a:p>
        </p:txBody>
      </p:sp>
      <p:sp>
        <p:nvSpPr>
          <p:cNvPr id="5" name="TextBox 4">
            <a:extLst>
              <a:ext uri="{FF2B5EF4-FFF2-40B4-BE49-F238E27FC236}">
                <a16:creationId xmlns:a16="http://schemas.microsoft.com/office/drawing/2014/main" id="{B64EB464-A6E6-439D-B278-15174D32ADE5}"/>
              </a:ext>
            </a:extLst>
          </p:cNvPr>
          <p:cNvSpPr txBox="1"/>
          <p:nvPr/>
        </p:nvSpPr>
        <p:spPr>
          <a:xfrm>
            <a:off x="418641" y="3018391"/>
            <a:ext cx="10014332" cy="1200329"/>
          </a:xfrm>
          <a:prstGeom prst="rect">
            <a:avLst/>
          </a:prstGeom>
          <a:noFill/>
        </p:spPr>
        <p:txBody>
          <a:bodyPr wrap="square" rtlCol="0">
            <a:spAutoFit/>
          </a:bodyPr>
          <a:lstStyle/>
          <a:p>
            <a:r>
              <a:rPr lang="en-US" altLang="zh-CN" dirty="0">
                <a:hlinkClick r:id="rId2"/>
              </a:rPr>
              <a:t>https://towardsdatascience.com/unsupervised-machine-learning-affinity-propagation-algorithm-explained-d1fef85f22c8</a:t>
            </a:r>
            <a:endParaRPr lang="en-US" altLang="zh-CN" dirty="0"/>
          </a:p>
          <a:p>
            <a:r>
              <a:rPr lang="en-US" altLang="zh-CN" dirty="0">
                <a:hlinkClick r:id="rId3"/>
              </a:rPr>
              <a:t>https://aneesha.medium.com/using-affinity-propagation-to-find-the-number-of-clusters-in-a-dataset-52f5dd3b0760</a:t>
            </a:r>
            <a:endParaRPr lang="zh-CN" altLang="en-US" dirty="0"/>
          </a:p>
        </p:txBody>
      </p:sp>
    </p:spTree>
    <p:extLst>
      <p:ext uri="{BB962C8B-B14F-4D97-AF65-F5344CB8AC3E}">
        <p14:creationId xmlns:p14="http://schemas.microsoft.com/office/powerpoint/2010/main" val="25699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9B072-CD63-4689-B94C-597434590FF5}"/>
              </a:ext>
            </a:extLst>
          </p:cNvPr>
          <p:cNvSpPr txBox="1"/>
          <p:nvPr/>
        </p:nvSpPr>
        <p:spPr>
          <a:xfrm>
            <a:off x="231354" y="286101"/>
            <a:ext cx="4693186" cy="369332"/>
          </a:xfrm>
          <a:prstGeom prst="rect">
            <a:avLst/>
          </a:prstGeom>
          <a:noFill/>
        </p:spPr>
        <p:txBody>
          <a:bodyPr wrap="square" rtlCol="0">
            <a:spAutoFit/>
          </a:bodyPr>
          <a:lstStyle/>
          <a:p>
            <a:r>
              <a:rPr lang="en-US" altLang="zh-CN" dirty="0"/>
              <a:t>Mean - shift</a:t>
            </a:r>
          </a:p>
        </p:txBody>
      </p:sp>
      <p:sp>
        <p:nvSpPr>
          <p:cNvPr id="3" name="TextBox 2">
            <a:extLst>
              <a:ext uri="{FF2B5EF4-FFF2-40B4-BE49-F238E27FC236}">
                <a16:creationId xmlns:a16="http://schemas.microsoft.com/office/drawing/2014/main" id="{1051B0EE-EE4F-44A5-A51B-EAFF48C94C9C}"/>
              </a:ext>
            </a:extLst>
          </p:cNvPr>
          <p:cNvSpPr txBox="1"/>
          <p:nvPr/>
        </p:nvSpPr>
        <p:spPr>
          <a:xfrm>
            <a:off x="741145" y="754922"/>
            <a:ext cx="9625263" cy="5909310"/>
          </a:xfrm>
          <a:prstGeom prst="rect">
            <a:avLst/>
          </a:prstGeom>
          <a:noFill/>
        </p:spPr>
        <p:txBody>
          <a:bodyPr wrap="square" rtlCol="0">
            <a:spAutoFit/>
          </a:bodyPr>
          <a:lstStyle/>
          <a:p>
            <a:r>
              <a:rPr lang="en-US" altLang="zh-CN" dirty="0">
                <a:highlight>
                  <a:srgbClr val="FFFF00"/>
                </a:highlight>
              </a:rPr>
              <a:t>To explain mean-shift we will consider a set of points in two-dimensional space like the above illustration. We begin with a circular sliding window centered at a point C (randomly selected) and having radius r as the kernel. Mean shift is a hill-climbing algorithm that involves shifting this kernel iteratively to a higher density region on each step until convergence.</a:t>
            </a:r>
          </a:p>
          <a:p>
            <a:r>
              <a:rPr lang="en-US" altLang="zh-CN" dirty="0">
                <a:hlinkClick r:id="rId2"/>
              </a:rPr>
              <a:t>https://towardsdatascience.com/the-5-clustering-algorithms-data-scientists-need-to-know-a36d136ef68</a:t>
            </a:r>
            <a:endParaRPr lang="en-US" altLang="zh-CN" dirty="0"/>
          </a:p>
          <a:p>
            <a:endParaRPr lang="en-US" altLang="zh-CN" dirty="0">
              <a:highlight>
                <a:srgbClr val="FFFF00"/>
              </a:highlight>
            </a:endParaRPr>
          </a:p>
          <a:p>
            <a:r>
              <a:rPr lang="en-US" altLang="zh-CN" dirty="0">
                <a:highlight>
                  <a:srgbClr val="FFFF00"/>
                </a:highlight>
              </a:rPr>
              <a:t>The algorithm automatically sets the number of clusters</a:t>
            </a:r>
            <a:r>
              <a:rPr lang="en-US" altLang="zh-CN" dirty="0"/>
              <a:t>,</a:t>
            </a:r>
            <a:r>
              <a:rPr lang="en-US" altLang="zh-CN" dirty="0">
                <a:highlight>
                  <a:srgbClr val="FFFF00"/>
                </a:highlight>
              </a:rPr>
              <a:t> instead of relying on a parameter bandwidth, which dictates the size of the region to search through. This parameter can be set manually, but can be estimated using the provided </a:t>
            </a:r>
            <a:r>
              <a:rPr lang="en-US" altLang="zh-CN" dirty="0" err="1">
                <a:highlight>
                  <a:srgbClr val="FFFF00"/>
                </a:highlight>
              </a:rPr>
              <a:t>estimate_bandwidth</a:t>
            </a:r>
            <a:r>
              <a:rPr lang="en-US" altLang="zh-CN" dirty="0">
                <a:highlight>
                  <a:srgbClr val="FFFF00"/>
                </a:highlight>
              </a:rPr>
              <a:t> function, which is called if the bandwidth is not set.</a:t>
            </a:r>
          </a:p>
          <a:p>
            <a:r>
              <a:rPr lang="zh-CN" altLang="en-US" dirty="0"/>
              <a:t>可以自动确定聚类的数量</a:t>
            </a:r>
            <a:endParaRPr lang="en-US" altLang="zh-CN" dirty="0"/>
          </a:p>
          <a:p>
            <a:r>
              <a:rPr lang="en-US" altLang="zh-CN" dirty="0"/>
              <a:t>Bandwidth </a:t>
            </a:r>
            <a:r>
              <a:rPr lang="zh-CN" altLang="en-US" dirty="0"/>
              <a:t>控制搜索范围，可以默认使用</a:t>
            </a:r>
            <a:r>
              <a:rPr lang="en-US" altLang="zh-CN" dirty="0" err="1"/>
              <a:t>skelarn</a:t>
            </a:r>
            <a:r>
              <a:rPr lang="zh-CN" altLang="en-US" dirty="0"/>
              <a:t>自动估计范围的函数</a:t>
            </a:r>
            <a:endParaRPr lang="en-US" altLang="zh-CN" dirty="0">
              <a:highlight>
                <a:srgbClr val="FFFF00"/>
              </a:highlight>
            </a:endParaRPr>
          </a:p>
          <a:p>
            <a:endParaRPr lang="en-US" altLang="zh-CN" dirty="0"/>
          </a:p>
          <a:p>
            <a:r>
              <a:rPr lang="en-US" altLang="zh-CN" dirty="0"/>
              <a:t>The algorithm is not highly scalable, as it requires multiple nearest neighbor searches during the execution of the algorithm. The algorithm is guaranteed to converge, however the algorithm will stop iterating when the change in centroids is small.  It has a</a:t>
            </a:r>
            <a:r>
              <a:rPr lang="en-US" altLang="zh-CN" dirty="0">
                <a:highlight>
                  <a:srgbClr val="FFFF00"/>
                </a:highlight>
              </a:rPr>
              <a:t> </a:t>
            </a:r>
            <a:r>
              <a:rPr lang="en-US" altLang="zh-CN" b="1" dirty="0">
                <a:highlight>
                  <a:srgbClr val="FFFF00"/>
                </a:highlight>
              </a:rPr>
              <a:t>time complexity</a:t>
            </a:r>
            <a:r>
              <a:rPr lang="en-US" altLang="zh-CN" dirty="0">
                <a:highlight>
                  <a:srgbClr val="FFFF00"/>
                </a:highlight>
              </a:rPr>
              <a:t> of O(n(squared)), </a:t>
            </a:r>
            <a:r>
              <a:rPr lang="en-US" altLang="zh-CN" dirty="0"/>
              <a:t>where n is the number of data points.</a:t>
            </a:r>
          </a:p>
          <a:p>
            <a:r>
              <a:rPr lang="zh-CN" altLang="en-US" dirty="0"/>
              <a:t>时间复杂度高</a:t>
            </a:r>
            <a:endParaRPr lang="en-US" altLang="zh-CN" dirty="0"/>
          </a:p>
          <a:p>
            <a:r>
              <a:rPr lang="en-US" altLang="zh-CN" dirty="0">
                <a:hlinkClick r:id="rId3"/>
              </a:rPr>
              <a:t>https://scikit-learn.org/stable/modules/clustering.html#mean-shift</a:t>
            </a:r>
            <a:endParaRPr lang="zh-CN" altLang="en-US" dirty="0"/>
          </a:p>
          <a:p>
            <a:endParaRPr lang="zh-CN" altLang="en-US" dirty="0"/>
          </a:p>
        </p:txBody>
      </p:sp>
    </p:spTree>
    <p:extLst>
      <p:ext uri="{BB962C8B-B14F-4D97-AF65-F5344CB8AC3E}">
        <p14:creationId xmlns:p14="http://schemas.microsoft.com/office/powerpoint/2010/main" val="261217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9B072-CD63-4689-B94C-597434590FF5}"/>
              </a:ext>
            </a:extLst>
          </p:cNvPr>
          <p:cNvSpPr txBox="1"/>
          <p:nvPr/>
        </p:nvSpPr>
        <p:spPr>
          <a:xfrm>
            <a:off x="231354" y="286101"/>
            <a:ext cx="4693186" cy="369332"/>
          </a:xfrm>
          <a:prstGeom prst="rect">
            <a:avLst/>
          </a:prstGeom>
          <a:noFill/>
        </p:spPr>
        <p:txBody>
          <a:bodyPr wrap="square" rtlCol="0">
            <a:spAutoFit/>
          </a:bodyPr>
          <a:lstStyle/>
          <a:p>
            <a:r>
              <a:rPr lang="en-US" altLang="zh-CN" dirty="0"/>
              <a:t>Mean - shift</a:t>
            </a:r>
          </a:p>
        </p:txBody>
      </p:sp>
      <p:pic>
        <p:nvPicPr>
          <p:cNvPr id="5" name="Picture 4">
            <a:extLst>
              <a:ext uri="{FF2B5EF4-FFF2-40B4-BE49-F238E27FC236}">
                <a16:creationId xmlns:a16="http://schemas.microsoft.com/office/drawing/2014/main" id="{24751A08-6EF6-4848-98BD-BF373ECF8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655433"/>
            <a:ext cx="5711792" cy="5711792"/>
          </a:xfrm>
          <a:prstGeom prst="rect">
            <a:avLst/>
          </a:prstGeom>
        </p:spPr>
      </p:pic>
      <p:sp>
        <p:nvSpPr>
          <p:cNvPr id="6" name="TextBox 5">
            <a:extLst>
              <a:ext uri="{FF2B5EF4-FFF2-40B4-BE49-F238E27FC236}">
                <a16:creationId xmlns:a16="http://schemas.microsoft.com/office/drawing/2014/main" id="{4B4AB727-0594-4E79-AC3F-A007C64AAA96}"/>
              </a:ext>
            </a:extLst>
          </p:cNvPr>
          <p:cNvSpPr txBox="1"/>
          <p:nvPr/>
        </p:nvSpPr>
        <p:spPr>
          <a:xfrm>
            <a:off x="231355" y="1024765"/>
            <a:ext cx="3869008" cy="369332"/>
          </a:xfrm>
          <a:prstGeom prst="rect">
            <a:avLst/>
          </a:prstGeom>
          <a:noFill/>
        </p:spPr>
        <p:txBody>
          <a:bodyPr wrap="square" rtlCol="0">
            <a:spAutoFit/>
          </a:bodyPr>
          <a:lstStyle/>
          <a:p>
            <a:r>
              <a:rPr lang="en-US" altLang="zh-CN" dirty="0">
                <a:highlight>
                  <a:srgbClr val="FFFF00"/>
                </a:highlight>
              </a:rPr>
              <a:t>Gif : </a:t>
            </a:r>
            <a:r>
              <a:rPr lang="zh-CN" altLang="en-US" dirty="0">
                <a:highlight>
                  <a:srgbClr val="FFFF00"/>
                </a:highlight>
              </a:rPr>
              <a:t>演示状态可显示</a:t>
            </a:r>
            <a:r>
              <a:rPr lang="en-US" altLang="zh-CN" dirty="0">
                <a:highlight>
                  <a:srgbClr val="FFFF00"/>
                </a:highlight>
              </a:rPr>
              <a:t>mean-shift</a:t>
            </a:r>
            <a:r>
              <a:rPr lang="zh-CN" altLang="en-US" dirty="0">
                <a:highlight>
                  <a:srgbClr val="FFFF00"/>
                </a:highlight>
              </a:rPr>
              <a:t>过程</a:t>
            </a:r>
          </a:p>
        </p:txBody>
      </p:sp>
    </p:spTree>
    <p:extLst>
      <p:ext uri="{BB962C8B-B14F-4D97-AF65-F5344CB8AC3E}">
        <p14:creationId xmlns:p14="http://schemas.microsoft.com/office/powerpoint/2010/main" val="265314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9B072-CD63-4689-B94C-597434590FF5}"/>
              </a:ext>
            </a:extLst>
          </p:cNvPr>
          <p:cNvSpPr txBox="1"/>
          <p:nvPr/>
        </p:nvSpPr>
        <p:spPr>
          <a:xfrm>
            <a:off x="231354" y="385590"/>
            <a:ext cx="4693186" cy="369332"/>
          </a:xfrm>
          <a:prstGeom prst="rect">
            <a:avLst/>
          </a:prstGeom>
          <a:noFill/>
        </p:spPr>
        <p:txBody>
          <a:bodyPr wrap="square" rtlCol="0">
            <a:spAutoFit/>
          </a:bodyPr>
          <a:lstStyle/>
          <a:p>
            <a:r>
              <a:rPr lang="en-US" altLang="zh-CN" dirty="0"/>
              <a:t>Hierarchical clustering</a:t>
            </a:r>
          </a:p>
        </p:txBody>
      </p:sp>
      <p:sp>
        <p:nvSpPr>
          <p:cNvPr id="2" name="TextBox 1">
            <a:extLst>
              <a:ext uri="{FF2B5EF4-FFF2-40B4-BE49-F238E27FC236}">
                <a16:creationId xmlns:a16="http://schemas.microsoft.com/office/drawing/2014/main" id="{36C3CCFD-8277-4FEA-A7B0-403808F2C39E}"/>
              </a:ext>
            </a:extLst>
          </p:cNvPr>
          <p:cNvSpPr txBox="1"/>
          <p:nvPr/>
        </p:nvSpPr>
        <p:spPr>
          <a:xfrm>
            <a:off x="6951083" y="4807346"/>
            <a:ext cx="4936117" cy="1754326"/>
          </a:xfrm>
          <a:prstGeom prst="rect">
            <a:avLst/>
          </a:prstGeom>
          <a:noFill/>
        </p:spPr>
        <p:txBody>
          <a:bodyPr wrap="square" rtlCol="0">
            <a:spAutoFit/>
          </a:bodyPr>
          <a:lstStyle/>
          <a:p>
            <a:r>
              <a:rPr lang="en-US" altLang="zh-CN" dirty="0">
                <a:hlinkClick r:id="rId2"/>
              </a:rPr>
              <a:t>https://towardsdatascience.com/the-5-clustering-algorithms-data-scientists-need-to-know-a36d136ef68</a:t>
            </a:r>
          </a:p>
          <a:p>
            <a:r>
              <a:rPr lang="en-US" altLang="zh-CN" dirty="0">
                <a:hlinkClick r:id="rId2"/>
              </a:rPr>
              <a:t>https://scikit-learn.org/stable/modules/clustering.html#hierarchical-clustering</a:t>
            </a:r>
            <a:endParaRPr lang="zh-CN" altLang="en-US" dirty="0"/>
          </a:p>
        </p:txBody>
      </p:sp>
      <p:sp>
        <p:nvSpPr>
          <p:cNvPr id="3" name="TextBox 2">
            <a:extLst>
              <a:ext uri="{FF2B5EF4-FFF2-40B4-BE49-F238E27FC236}">
                <a16:creationId xmlns:a16="http://schemas.microsoft.com/office/drawing/2014/main" id="{1051B0EE-EE4F-44A5-A51B-EAFF48C94C9C}"/>
              </a:ext>
            </a:extLst>
          </p:cNvPr>
          <p:cNvSpPr txBox="1"/>
          <p:nvPr/>
        </p:nvSpPr>
        <p:spPr>
          <a:xfrm>
            <a:off x="125129" y="840099"/>
            <a:ext cx="6737683" cy="5632311"/>
          </a:xfrm>
          <a:prstGeom prst="rect">
            <a:avLst/>
          </a:prstGeom>
          <a:noFill/>
        </p:spPr>
        <p:txBody>
          <a:bodyPr wrap="square" rtlCol="0">
            <a:spAutoFit/>
          </a:bodyPr>
          <a:lstStyle/>
          <a:p>
            <a:r>
              <a:rPr lang="en-US" altLang="zh-CN" dirty="0"/>
              <a:t>The </a:t>
            </a:r>
            <a:r>
              <a:rPr lang="en-US" altLang="zh-CN" dirty="0" err="1"/>
              <a:t>AgglomerativeClustering</a:t>
            </a:r>
            <a:r>
              <a:rPr lang="en-US" altLang="zh-CN" dirty="0"/>
              <a:t> object performs a hierarchical clustering using a </a:t>
            </a:r>
            <a:r>
              <a:rPr lang="en-US" altLang="zh-CN" dirty="0">
                <a:highlight>
                  <a:srgbClr val="FFFF00"/>
                </a:highlight>
              </a:rPr>
              <a:t>bottom up </a:t>
            </a:r>
            <a:r>
              <a:rPr lang="en-US" altLang="zh-CN" dirty="0"/>
              <a:t>approach: each observation starts in its own cluster, and clusters are successively merged together. The linkage criteria determines the metric used for the merge strategy:</a:t>
            </a:r>
            <a:endParaRPr lang="en-US" altLang="zh-CN" dirty="0">
              <a:highlight>
                <a:srgbClr val="FFFF00"/>
              </a:highlight>
            </a:endParaRPr>
          </a:p>
          <a:p>
            <a:pPr marL="285750" indent="-285750">
              <a:buFont typeface="Arial" panose="020B0604020202020204" pitchFamily="34" charset="0"/>
              <a:buChar char="•"/>
            </a:pPr>
            <a:r>
              <a:rPr lang="en-US" altLang="zh-CN" b="1" dirty="0">
                <a:highlight>
                  <a:srgbClr val="FFFF00"/>
                </a:highlight>
              </a:rPr>
              <a:t>Ward</a:t>
            </a:r>
            <a:r>
              <a:rPr lang="en-US" altLang="zh-CN" dirty="0"/>
              <a:t> </a:t>
            </a:r>
            <a:r>
              <a:rPr lang="en-US" altLang="zh-CN" dirty="0">
                <a:highlight>
                  <a:srgbClr val="FFFF00"/>
                </a:highlight>
              </a:rPr>
              <a:t>minimizes the sum of squared differences </a:t>
            </a:r>
            <a:r>
              <a:rPr lang="en-US" altLang="zh-CN" dirty="0"/>
              <a:t>within all clusters. It is a variance-minimizing approach and in this sense is similar to the k-means objective function but tackled with an agglomerative hierarchical approach.</a:t>
            </a:r>
          </a:p>
          <a:p>
            <a:pPr marL="285750" indent="-285750">
              <a:buFont typeface="Arial" panose="020B0604020202020204" pitchFamily="34" charset="0"/>
              <a:buChar char="•"/>
            </a:pPr>
            <a:r>
              <a:rPr lang="en-US" altLang="zh-CN" b="1" dirty="0"/>
              <a:t>Maximum or complete linkage</a:t>
            </a:r>
            <a:r>
              <a:rPr lang="en-US" altLang="zh-CN" dirty="0"/>
              <a:t> minimizes the maximum distance between observations of pairs of clusters.</a:t>
            </a:r>
          </a:p>
          <a:p>
            <a:pPr marL="285750" indent="-285750">
              <a:buFont typeface="Arial" panose="020B0604020202020204" pitchFamily="34" charset="0"/>
              <a:buChar char="•"/>
            </a:pPr>
            <a:r>
              <a:rPr lang="en-US" altLang="zh-CN" b="1" dirty="0"/>
              <a:t>Average linkage</a:t>
            </a:r>
            <a:r>
              <a:rPr lang="en-US" altLang="zh-CN" dirty="0"/>
              <a:t> minimizes the average of the distances between all observations of pairs of clusters.</a:t>
            </a:r>
          </a:p>
          <a:p>
            <a:pPr marL="285750" indent="-285750">
              <a:buFont typeface="Arial" panose="020B0604020202020204" pitchFamily="34" charset="0"/>
              <a:buChar char="•"/>
            </a:pPr>
            <a:r>
              <a:rPr lang="en-US" altLang="zh-CN" b="1" dirty="0"/>
              <a:t>Single linkage </a:t>
            </a:r>
            <a:r>
              <a:rPr lang="en-US" altLang="zh-CN" dirty="0"/>
              <a:t>minimizes the distance between the closest observations of pairs of clusters.</a:t>
            </a:r>
          </a:p>
          <a:p>
            <a:r>
              <a:rPr lang="zh-CN" altLang="en-US" dirty="0"/>
              <a:t>以上四种方式提供了四种</a:t>
            </a:r>
            <a:r>
              <a:rPr lang="en-US" altLang="zh-CN" dirty="0"/>
              <a:t>group</a:t>
            </a:r>
            <a:r>
              <a:rPr lang="zh-CN" altLang="en-US" dirty="0"/>
              <a:t>之间的合并方式。</a:t>
            </a:r>
            <a:endParaRPr lang="en-US" altLang="zh-CN" dirty="0"/>
          </a:p>
          <a:p>
            <a:endParaRPr lang="en-US" altLang="zh-CN" dirty="0"/>
          </a:p>
          <a:p>
            <a:r>
              <a:rPr lang="en-US" altLang="zh-CN" dirty="0"/>
              <a:t>These advantages of hierarchical clustering come at the cost of lower efficiency, as it has a time complexity of</a:t>
            </a:r>
            <a:r>
              <a:rPr lang="en-US" altLang="zh-CN" dirty="0">
                <a:highlight>
                  <a:srgbClr val="FFFF00"/>
                </a:highlight>
              </a:rPr>
              <a:t> </a:t>
            </a:r>
            <a:r>
              <a:rPr lang="en-US" altLang="zh-CN" i="1" dirty="0">
                <a:highlight>
                  <a:srgbClr val="FFFF00"/>
                </a:highlight>
              </a:rPr>
              <a:t>O(n³)</a:t>
            </a:r>
            <a:r>
              <a:rPr lang="en-US" altLang="zh-CN" dirty="0">
                <a:highlight>
                  <a:srgbClr val="FFFF00"/>
                </a:highlight>
              </a:rPr>
              <a:t>, </a:t>
            </a:r>
            <a:r>
              <a:rPr lang="en-US" altLang="zh-CN" dirty="0"/>
              <a:t>unlike the linear complexity of K-Means and GMM.</a:t>
            </a:r>
          </a:p>
          <a:p>
            <a:r>
              <a:rPr lang="zh-CN" altLang="en-US" dirty="0">
                <a:highlight>
                  <a:srgbClr val="FFFF00"/>
                </a:highlight>
              </a:rPr>
              <a:t>时间复杂度高</a:t>
            </a:r>
          </a:p>
        </p:txBody>
      </p:sp>
      <p:pic>
        <p:nvPicPr>
          <p:cNvPr id="6" name="Picture 5">
            <a:extLst>
              <a:ext uri="{FF2B5EF4-FFF2-40B4-BE49-F238E27FC236}">
                <a16:creationId xmlns:a16="http://schemas.microsoft.com/office/drawing/2014/main" id="{6FC066F5-DF88-4A8A-898B-4EB97C882801}"/>
              </a:ext>
            </a:extLst>
          </p:cNvPr>
          <p:cNvPicPr>
            <a:picLocks noChangeAspect="1"/>
          </p:cNvPicPr>
          <p:nvPr/>
        </p:nvPicPr>
        <p:blipFill>
          <a:blip r:embed="rId3"/>
          <a:stretch>
            <a:fillRect/>
          </a:stretch>
        </p:blipFill>
        <p:spPr>
          <a:xfrm>
            <a:off x="6951083" y="385590"/>
            <a:ext cx="5191125" cy="4352925"/>
          </a:xfrm>
          <a:prstGeom prst="rect">
            <a:avLst/>
          </a:prstGeom>
        </p:spPr>
      </p:pic>
    </p:spTree>
    <p:extLst>
      <p:ext uri="{BB962C8B-B14F-4D97-AF65-F5344CB8AC3E}">
        <p14:creationId xmlns:p14="http://schemas.microsoft.com/office/powerpoint/2010/main" val="16407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9B072-CD63-4689-B94C-597434590FF5}"/>
              </a:ext>
            </a:extLst>
          </p:cNvPr>
          <p:cNvSpPr txBox="1"/>
          <p:nvPr/>
        </p:nvSpPr>
        <p:spPr>
          <a:xfrm>
            <a:off x="231354" y="385590"/>
            <a:ext cx="4693186" cy="369332"/>
          </a:xfrm>
          <a:prstGeom prst="rect">
            <a:avLst/>
          </a:prstGeom>
          <a:noFill/>
        </p:spPr>
        <p:txBody>
          <a:bodyPr wrap="square" rtlCol="0">
            <a:spAutoFit/>
          </a:bodyPr>
          <a:lstStyle/>
          <a:p>
            <a:r>
              <a:rPr lang="en-US" altLang="zh-CN"/>
              <a:t>DBSCAN</a:t>
            </a:r>
            <a:endParaRPr lang="en-US" altLang="zh-CN" dirty="0"/>
          </a:p>
        </p:txBody>
      </p:sp>
      <p:sp>
        <p:nvSpPr>
          <p:cNvPr id="3" name="TextBox 2">
            <a:extLst>
              <a:ext uri="{FF2B5EF4-FFF2-40B4-BE49-F238E27FC236}">
                <a16:creationId xmlns:a16="http://schemas.microsoft.com/office/drawing/2014/main" id="{1051B0EE-EE4F-44A5-A51B-EAFF48C94C9C}"/>
              </a:ext>
            </a:extLst>
          </p:cNvPr>
          <p:cNvSpPr txBox="1"/>
          <p:nvPr/>
        </p:nvSpPr>
        <p:spPr>
          <a:xfrm>
            <a:off x="576649" y="933016"/>
            <a:ext cx="6090245" cy="4524315"/>
          </a:xfrm>
          <a:prstGeom prst="rect">
            <a:avLst/>
          </a:prstGeom>
          <a:noFill/>
        </p:spPr>
        <p:txBody>
          <a:bodyPr wrap="square" rtlCol="0">
            <a:spAutoFit/>
          </a:bodyPr>
          <a:lstStyle/>
          <a:p>
            <a:r>
              <a:rPr lang="en-US" altLang="zh-CN" dirty="0"/>
              <a:t>The DBSCAN algorithm views clusters as areas of high density separated by areas of low density. Due to this rather generic view, clusters found by DBSCAN can be any shape, as opposed to k-means which assumes that clusters are convex shaped. The central component to the DBSCAN is the concept of </a:t>
            </a:r>
            <a:r>
              <a:rPr lang="en-US" altLang="zh-CN" dirty="0">
                <a:highlight>
                  <a:srgbClr val="FFFF00"/>
                </a:highlight>
              </a:rPr>
              <a:t>core samples</a:t>
            </a:r>
            <a:r>
              <a:rPr lang="en-US" altLang="zh-CN" dirty="0"/>
              <a:t>, which are samples that are in areas of high density. A cluster is therefore a set of core samples, each close to each other (measured by some distance measure) and a set of non-core samples that are close to a core sample (but are not themselves core samples). There are two parameters to the algorithm</a:t>
            </a:r>
            <a:r>
              <a:rPr lang="en-US" altLang="zh-CN" dirty="0">
                <a:highlight>
                  <a:srgbClr val="FFFF00"/>
                </a:highlight>
              </a:rPr>
              <a:t>, </a:t>
            </a:r>
            <a:r>
              <a:rPr lang="en-US" altLang="zh-CN" dirty="0" err="1">
                <a:highlight>
                  <a:srgbClr val="FFFF00"/>
                </a:highlight>
              </a:rPr>
              <a:t>min_samples</a:t>
            </a:r>
            <a:r>
              <a:rPr lang="en-US" altLang="zh-CN" dirty="0"/>
              <a:t> and </a:t>
            </a:r>
            <a:r>
              <a:rPr lang="en-US" altLang="zh-CN" dirty="0">
                <a:highlight>
                  <a:srgbClr val="FFFF00"/>
                </a:highlight>
              </a:rPr>
              <a:t>eps</a:t>
            </a:r>
            <a:r>
              <a:rPr lang="en-US" altLang="zh-CN" dirty="0"/>
              <a:t>, which define formally what we mean when we say dense. </a:t>
            </a:r>
            <a:r>
              <a:rPr lang="en-US" altLang="zh-CN" dirty="0">
                <a:highlight>
                  <a:srgbClr val="FFFF00"/>
                </a:highlight>
              </a:rPr>
              <a:t>Higher </a:t>
            </a:r>
            <a:r>
              <a:rPr lang="en-US" altLang="zh-CN" dirty="0" err="1">
                <a:highlight>
                  <a:srgbClr val="FFFF00"/>
                </a:highlight>
              </a:rPr>
              <a:t>min_samples</a:t>
            </a:r>
            <a:r>
              <a:rPr lang="en-US" altLang="zh-CN" dirty="0">
                <a:highlight>
                  <a:srgbClr val="FFFF00"/>
                </a:highlight>
              </a:rPr>
              <a:t> or lower eps indicate higher density necessary to form a cluster.</a:t>
            </a:r>
          </a:p>
          <a:p>
            <a:endParaRPr lang="en-US" altLang="zh-CN" dirty="0"/>
          </a:p>
          <a:p>
            <a:r>
              <a:rPr lang="en-US" altLang="zh-CN" dirty="0"/>
              <a:t>DBSCAN has a worst-case of </a:t>
            </a:r>
            <a:r>
              <a:rPr lang="en-US" altLang="zh-CN" dirty="0">
                <a:highlight>
                  <a:srgbClr val="FFFF00"/>
                </a:highlight>
              </a:rPr>
              <a:t>O(n²),</a:t>
            </a:r>
            <a:endParaRPr lang="zh-CN" altLang="en-US" dirty="0">
              <a:highlight>
                <a:srgbClr val="FFFF00"/>
              </a:highlight>
            </a:endParaRPr>
          </a:p>
        </p:txBody>
      </p:sp>
      <p:pic>
        <p:nvPicPr>
          <p:cNvPr id="5" name="Picture 4">
            <a:extLst>
              <a:ext uri="{FF2B5EF4-FFF2-40B4-BE49-F238E27FC236}">
                <a16:creationId xmlns:a16="http://schemas.microsoft.com/office/drawing/2014/main" id="{5D9C45DA-7E2C-46EA-8BD1-D5943C06ABB2}"/>
              </a:ext>
            </a:extLst>
          </p:cNvPr>
          <p:cNvPicPr>
            <a:picLocks noChangeAspect="1"/>
          </p:cNvPicPr>
          <p:nvPr/>
        </p:nvPicPr>
        <p:blipFill>
          <a:blip r:embed="rId2"/>
          <a:stretch>
            <a:fillRect/>
          </a:stretch>
        </p:blipFill>
        <p:spPr>
          <a:xfrm>
            <a:off x="6576033" y="933016"/>
            <a:ext cx="5615967" cy="4125309"/>
          </a:xfrm>
          <a:prstGeom prst="rect">
            <a:avLst/>
          </a:prstGeom>
        </p:spPr>
      </p:pic>
    </p:spTree>
    <p:extLst>
      <p:ext uri="{BB962C8B-B14F-4D97-AF65-F5344CB8AC3E}">
        <p14:creationId xmlns:p14="http://schemas.microsoft.com/office/powerpoint/2010/main" val="1309942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1981</TotalTime>
  <Words>1384</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等线</vt:lpstr>
      <vt:lpstr>等线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Zang, Yuchen (LNG-SHA)</dc:creator>
  <cp:lastModifiedBy>Zang, Yuchen (LNG-SHA)</cp:lastModifiedBy>
  <cp:revision>69</cp:revision>
  <dcterms:created xsi:type="dcterms:W3CDTF">2021-04-12T07:58:24Z</dcterms:created>
  <dcterms:modified xsi:type="dcterms:W3CDTF">2021-04-30T08:02:09Z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iteId">
    <vt:lpwstr>9274ee3f-9425-4109-a27f-9fb15c10675d</vt:lpwstr>
  </property>
  <property fmtid="{D5CDD505-2E9C-101B-9397-08002B2CF9AE}" pid="4" name="MSIP_Label_549ac42a-3eb4-4074-b885-aea26bd6241e_Owner">
    <vt:lpwstr>ZANGYX@legal.regn.net</vt:lpwstr>
  </property>
  <property fmtid="{D5CDD505-2E9C-101B-9397-08002B2CF9AE}" pid="5" name="MSIP_Label_549ac42a-3eb4-4074-b885-aea26bd6241e_SetDate">
    <vt:lpwstr>2021-04-12T07:58:44.8188969Z</vt:lpwstr>
  </property>
  <property fmtid="{D5CDD505-2E9C-101B-9397-08002B2CF9AE}" pid="6" name="MSIP_Label_549ac42a-3eb4-4074-b885-aea26bd6241e_Name">
    <vt:lpwstr>General Business</vt:lpwstr>
  </property>
  <property fmtid="{D5CDD505-2E9C-101B-9397-08002B2CF9AE}" pid="7" name="MSIP_Label_549ac42a-3eb4-4074-b885-aea26bd6241e_Application">
    <vt:lpwstr>Microsoft Azure Information Protection</vt:lpwstr>
  </property>
  <property fmtid="{D5CDD505-2E9C-101B-9397-08002B2CF9AE}" pid="8" name="MSIP_Label_549ac42a-3eb4-4074-b885-aea26bd6241e_ActionId">
    <vt:lpwstr>ef19df0d-74b8-4e8f-bb78-e6323749e0d8</vt:lpwstr>
  </property>
  <property fmtid="{D5CDD505-2E9C-101B-9397-08002B2CF9AE}" pid="9" name="MSIP_Label_549ac42a-3eb4-4074-b885-aea26bd6241e_Extended_MSFT_Method">
    <vt:lpwstr>Automatic</vt:lpwstr>
  </property>
  <property fmtid="{D5CDD505-2E9C-101B-9397-08002B2CF9AE}" pid="10" name="Sensitivity">
    <vt:lpwstr>General Business</vt:lpwstr>
  </property>
</Properties>
</file>