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6" r:id="rId4"/>
    <p:sldId id="260" r:id="rId5"/>
    <p:sldId id="259" r:id="rId6"/>
    <p:sldId id="263" r:id="rId7"/>
    <p:sldId id="264"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ng, Yuchen (LNG-CHN)" initials="ZY(" lastIdx="2" clrIdx="0">
    <p:extLst>
      <p:ext uri="{19B8F6BF-5375-455C-9EA6-DF929625EA0E}">
        <p15:presenceInfo xmlns:p15="http://schemas.microsoft.com/office/powerpoint/2012/main" userId="S::ZANGYX@legal.regn.net::55e928d0-14dc-434d-8792-54dbe59cc2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18A1-CA06-4FDC-9156-4CDA45D5D8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0CFB822-0CFE-4C81-835E-D070383AE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ADFFA1D-E5B5-45BB-854D-8292FEA86D7E}"/>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166D0FE2-C8AE-468B-A23C-46514B05F4F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F8477F0-0A8E-4261-BB6B-7BC7B251888F}"/>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2777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70A3-A4F0-45CC-9A3E-0452C4933E2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81671FB-E38C-4D1D-87E2-13DF605BF1B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9FBD1D3-87DD-4F39-9848-724824654240}"/>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D9533CD0-6843-49C7-A762-C1C81DC812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9BDC968-CC7D-4BDA-9F20-9164A5E899C3}"/>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84186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F4080-E6B7-4AC3-BBBF-D0E196EDB8B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53DA8B5-6F0D-4591-86D6-F3CD41F9A7A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E2B4A8-B30F-4B9E-8A23-6DE85F36E696}"/>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5B78FEE5-C3AB-40F8-BA0B-837F3CDD98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6DBFD5C-D230-4486-90D6-0BFADF77A623}"/>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341024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90DD-A5AC-47CC-B29E-019D6CAC835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117276B-C718-47C3-9C04-B6F79C758B1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FB9E88-7FF5-4B9E-8F77-539452F426D7}"/>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16561B14-C4AA-4180-9568-31FFC12119D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E1274CF-745C-401B-877A-5E3317F1346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62640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8B7-5EDC-49C7-A7FF-25C859FA58E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D8CFA9A-CEFD-4873-A1B0-7CAA895F6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60A724E-5511-4AF5-B9AE-6A86E6DF807C}"/>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DAB1F699-688E-4FF3-B74D-B0AB3FB2FE4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4A60071-B667-46CA-BE0B-1840CB24BC11}"/>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87770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911D-86C6-4035-9073-6455EF4AA1F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E2DCB3D-3F83-4B4D-A637-9036363493D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273F495-1A43-486A-A952-710C5CCD6D8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8D36019-08E4-4EA0-818F-9B5AA9C280D5}"/>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6" name="Footer Placeholder 5">
            <a:extLst>
              <a:ext uri="{FF2B5EF4-FFF2-40B4-BE49-F238E27FC236}">
                <a16:creationId xmlns:a16="http://schemas.microsoft.com/office/drawing/2014/main" id="{456FE0C8-19FC-47B9-9E21-45BBB735A8B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A096E-2F0F-4499-BBE5-D77280177E52}"/>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86131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B8D0-6BC9-4E0A-BAF6-8998CCBDCD5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E3A22BC-174A-48D1-A131-1E223D33E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4C109BF-0466-44EE-9959-EEF08820163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37D8892-3742-4628-ADB3-434930F3B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600C567-C5BE-4349-9C71-4CD682632B7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6215427-0CF5-4FE9-B1C9-60A4DC780A4E}"/>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8" name="Footer Placeholder 7">
            <a:extLst>
              <a:ext uri="{FF2B5EF4-FFF2-40B4-BE49-F238E27FC236}">
                <a16:creationId xmlns:a16="http://schemas.microsoft.com/office/drawing/2014/main" id="{9D50C52F-0689-4C6E-8F68-3BC7097D0D0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CB3D32A-CF1C-4070-B0AB-94BAE0ED098B}"/>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74879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F1D3-0ED3-4607-9FEA-572A6D3EF16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7D6EAC9-0241-424C-9FCB-CB7D0F38D6CB}"/>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4" name="Footer Placeholder 3">
            <a:extLst>
              <a:ext uri="{FF2B5EF4-FFF2-40B4-BE49-F238E27FC236}">
                <a16:creationId xmlns:a16="http://schemas.microsoft.com/office/drawing/2014/main" id="{2F015FDC-09A5-4DA8-81EC-772877926D4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A0584B-CCDD-4234-95EB-A8878603224E}"/>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10116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D282C-4456-4419-BC63-84C4AD8F3595}"/>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3" name="Footer Placeholder 2">
            <a:extLst>
              <a:ext uri="{FF2B5EF4-FFF2-40B4-BE49-F238E27FC236}">
                <a16:creationId xmlns:a16="http://schemas.microsoft.com/office/drawing/2014/main" id="{278A5247-13FB-4F97-899B-502BFB43107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5A7391E-D131-452C-9F76-4C1B9675F18B}"/>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50709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B1A-F194-45A9-BC14-BBBEBFE8AE4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BE502D4-2687-4C84-A9BE-25F88EF63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D1C9ACB-03BC-459A-ADA5-6280291C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865BF02-8B76-45F8-BF10-8C49263C91C9}"/>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6" name="Footer Placeholder 5">
            <a:extLst>
              <a:ext uri="{FF2B5EF4-FFF2-40B4-BE49-F238E27FC236}">
                <a16:creationId xmlns:a16="http://schemas.microsoft.com/office/drawing/2014/main" id="{19E4DB5B-A55D-4C8D-9E3D-518152C7930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264445D-5D0D-4DC0-98A4-0D982C00946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69593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09B9-19D0-47A8-ACC9-A15B84B3BC2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18B6B2B-EEBA-4A21-A264-F9A9B17F3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50A5604-FF93-45E3-BF5A-ABD7A12F2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7095E5-1F71-4A5F-AA4F-EF9CA6258C68}"/>
              </a:ext>
            </a:extLst>
          </p:cNvPr>
          <p:cNvSpPr>
            <a:spLocks noGrp="1"/>
          </p:cNvSpPr>
          <p:nvPr>
            <p:ph type="dt" sz="half" idx="10"/>
          </p:nvPr>
        </p:nvSpPr>
        <p:spPr/>
        <p:txBody>
          <a:bodyPr/>
          <a:lstStyle/>
          <a:p>
            <a:fld id="{B6A15706-FB66-4A6A-9FA4-EFD5C06EC207}" type="datetimeFigureOut">
              <a:rPr lang="zh-CN" altLang="en-US" smtClean="0"/>
              <a:t>2021/3/9</a:t>
            </a:fld>
            <a:endParaRPr lang="zh-CN" altLang="en-US"/>
          </a:p>
        </p:txBody>
      </p:sp>
      <p:sp>
        <p:nvSpPr>
          <p:cNvPr id="6" name="Footer Placeholder 5">
            <a:extLst>
              <a:ext uri="{FF2B5EF4-FFF2-40B4-BE49-F238E27FC236}">
                <a16:creationId xmlns:a16="http://schemas.microsoft.com/office/drawing/2014/main" id="{EC5A7B0D-0896-4ED2-852D-E278A674CC5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AAEA945-16CE-44DC-B60A-24743B147845}"/>
              </a:ext>
            </a:extLst>
          </p:cNvPr>
          <p:cNvSpPr>
            <a:spLocks noGrp="1"/>
          </p:cNvSpPr>
          <p:nvPr>
            <p:ph type="sldNum" sz="quarter" idx="12"/>
          </p:nvPr>
        </p:nvSpPr>
        <p:spPr/>
        <p:txBody>
          <a:body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221334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609BF-F457-4915-A675-1BED60D97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485F8D0-BACD-46B9-B98B-F5EC92BFF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792EFB6-3CFB-41AB-BFB9-01BE5A7BE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15706-FB66-4A6A-9FA4-EFD5C06EC207}" type="datetimeFigureOut">
              <a:rPr lang="zh-CN" altLang="en-US" smtClean="0"/>
              <a:t>2021/3/9</a:t>
            </a:fld>
            <a:endParaRPr lang="zh-CN" altLang="en-US"/>
          </a:p>
        </p:txBody>
      </p:sp>
      <p:sp>
        <p:nvSpPr>
          <p:cNvPr id="5" name="Footer Placeholder 4">
            <a:extLst>
              <a:ext uri="{FF2B5EF4-FFF2-40B4-BE49-F238E27FC236}">
                <a16:creationId xmlns:a16="http://schemas.microsoft.com/office/drawing/2014/main" id="{AF8BDC60-884F-49ED-A2A6-033F63BC1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EBC7868-D9DA-40B5-BB8E-1690F093C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A93D5-B43D-4718-8E2D-B58B4797E54A}" type="slidenum">
              <a:rPr lang="zh-CN" altLang="en-US" smtClean="0"/>
              <a:t>‹#›</a:t>
            </a:fld>
            <a:endParaRPr lang="zh-CN" altLang="en-US"/>
          </a:p>
        </p:txBody>
      </p:sp>
    </p:spTree>
    <p:extLst>
      <p:ext uri="{BB962C8B-B14F-4D97-AF65-F5344CB8AC3E}">
        <p14:creationId xmlns:p14="http://schemas.microsoft.com/office/powerpoint/2010/main" val="153223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ED47-C98B-4970-9C50-4F47F39F9CB5}"/>
              </a:ext>
            </a:extLst>
          </p:cNvPr>
          <p:cNvSpPr>
            <a:spLocks noGrp="1"/>
          </p:cNvSpPr>
          <p:nvPr>
            <p:ph type="ctrTitle"/>
          </p:nvPr>
        </p:nvSpPr>
        <p:spPr/>
        <p:txBody>
          <a:bodyPr>
            <a:normAutofit fontScale="90000"/>
          </a:bodyPr>
          <a:lstStyle/>
          <a:p>
            <a:r>
              <a:rPr lang="en-US" altLang="zh-CN" dirty="0"/>
              <a:t>PRE-TRAINED SUMMARIZATION DISTILLATION</a:t>
            </a:r>
            <a:endParaRPr lang="zh-CN" altLang="en-US" dirty="0"/>
          </a:p>
        </p:txBody>
      </p:sp>
      <p:sp>
        <p:nvSpPr>
          <p:cNvPr id="3" name="Subtitle 2">
            <a:extLst>
              <a:ext uri="{FF2B5EF4-FFF2-40B4-BE49-F238E27FC236}">
                <a16:creationId xmlns:a16="http://schemas.microsoft.com/office/drawing/2014/main" id="{132F14AB-6C42-4F33-B48E-2897242970D6}"/>
              </a:ext>
            </a:extLst>
          </p:cNvPr>
          <p:cNvSpPr>
            <a:spLocks noGrp="1"/>
          </p:cNvSpPr>
          <p:nvPr>
            <p:ph type="subTitle" idx="1"/>
          </p:nvPr>
        </p:nvSpPr>
        <p:spPr/>
        <p:txBody>
          <a:bodyPr/>
          <a:lstStyle/>
          <a:p>
            <a:r>
              <a:rPr lang="en-US" altLang="zh-CN" dirty="0"/>
              <a:t>https://arxiv.org/pdf/2010.13002v2.pdf</a:t>
            </a:r>
            <a:endParaRPr lang="zh-CN" altLang="en-US" dirty="0"/>
          </a:p>
        </p:txBody>
      </p:sp>
    </p:spTree>
    <p:extLst>
      <p:ext uri="{BB962C8B-B14F-4D97-AF65-F5344CB8AC3E}">
        <p14:creationId xmlns:p14="http://schemas.microsoft.com/office/powerpoint/2010/main" val="31112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06494-6047-41AB-AAFE-7AC36521A680}"/>
              </a:ext>
            </a:extLst>
          </p:cNvPr>
          <p:cNvSpPr txBox="1"/>
          <p:nvPr/>
        </p:nvSpPr>
        <p:spPr>
          <a:xfrm>
            <a:off x="1112704" y="397178"/>
            <a:ext cx="8956713" cy="923330"/>
          </a:xfrm>
          <a:prstGeom prst="rect">
            <a:avLst/>
          </a:prstGeom>
          <a:noFill/>
        </p:spPr>
        <p:txBody>
          <a:bodyPr wrap="square" rtlCol="0">
            <a:spAutoFit/>
          </a:bodyPr>
          <a:lstStyle/>
          <a:p>
            <a:r>
              <a:rPr lang="en-US" altLang="zh-CN" dirty="0"/>
              <a:t>In </a:t>
            </a:r>
            <a:r>
              <a:rPr lang="en-US" altLang="zh-CN" dirty="0">
                <a:hlinkClick r:id="rId2" tooltip="Machine learning"/>
              </a:rPr>
              <a:t>machine learning</a:t>
            </a:r>
            <a:r>
              <a:rPr lang="en-US" altLang="zh-CN" dirty="0"/>
              <a:t>, </a:t>
            </a:r>
            <a:r>
              <a:rPr lang="en-US" altLang="zh-CN" b="1" dirty="0"/>
              <a:t>knowledge distillation</a:t>
            </a:r>
            <a:r>
              <a:rPr lang="en-US" altLang="zh-CN" dirty="0"/>
              <a:t> is the process of transferring knowledge from a large </a:t>
            </a:r>
            <a:r>
              <a:rPr lang="en-US" altLang="zh-CN" dirty="0">
                <a:hlinkClick r:id="rId3" tooltip="Statistical model"/>
              </a:rPr>
              <a:t>model</a:t>
            </a:r>
            <a:r>
              <a:rPr lang="en-US" altLang="zh-CN" dirty="0"/>
              <a:t> to a smaller one.</a:t>
            </a:r>
          </a:p>
          <a:p>
            <a:pPr algn="r"/>
            <a:r>
              <a:rPr lang="en-US" altLang="zh-CN" dirty="0"/>
              <a:t>-</a:t>
            </a:r>
            <a:r>
              <a:rPr lang="en-US" altLang="zh-CN" dirty="0" err="1"/>
              <a:t>wikipedia</a:t>
            </a:r>
            <a:endParaRPr lang="zh-CN" altLang="en-US" dirty="0"/>
          </a:p>
        </p:txBody>
      </p:sp>
      <p:sp>
        <p:nvSpPr>
          <p:cNvPr id="5" name="TextBox 4">
            <a:extLst>
              <a:ext uri="{FF2B5EF4-FFF2-40B4-BE49-F238E27FC236}">
                <a16:creationId xmlns:a16="http://schemas.microsoft.com/office/drawing/2014/main" id="{EB9ECF2E-ADF6-428F-9B8F-662A2303501E}"/>
              </a:ext>
            </a:extLst>
          </p:cNvPr>
          <p:cNvSpPr txBox="1"/>
          <p:nvPr/>
        </p:nvSpPr>
        <p:spPr>
          <a:xfrm>
            <a:off x="96704" y="27846"/>
            <a:ext cx="5078776" cy="369332"/>
          </a:xfrm>
          <a:prstGeom prst="rect">
            <a:avLst/>
          </a:prstGeom>
          <a:noFill/>
        </p:spPr>
        <p:txBody>
          <a:bodyPr wrap="square" rtlCol="0">
            <a:spAutoFit/>
          </a:bodyPr>
          <a:lstStyle/>
          <a:p>
            <a:r>
              <a:rPr lang="en-US" altLang="zh-CN" b="1" dirty="0"/>
              <a:t>knowledge distillation</a:t>
            </a:r>
            <a:r>
              <a:rPr lang="en-US" altLang="zh-CN" dirty="0"/>
              <a:t> </a:t>
            </a:r>
            <a:endParaRPr lang="zh-CN" altLang="en-US" dirty="0"/>
          </a:p>
        </p:txBody>
      </p:sp>
      <p:sp>
        <p:nvSpPr>
          <p:cNvPr id="6" name="TextBox 5">
            <a:extLst>
              <a:ext uri="{FF2B5EF4-FFF2-40B4-BE49-F238E27FC236}">
                <a16:creationId xmlns:a16="http://schemas.microsoft.com/office/drawing/2014/main" id="{C061AF12-5612-460E-90AD-163F28E9C583}"/>
              </a:ext>
            </a:extLst>
          </p:cNvPr>
          <p:cNvSpPr txBox="1"/>
          <p:nvPr/>
        </p:nvSpPr>
        <p:spPr>
          <a:xfrm>
            <a:off x="223704" y="5087625"/>
            <a:ext cx="107194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SFT: shrink and fine-tune</a:t>
            </a:r>
            <a:endParaRPr lang="zh-CN" altLang="en-US" dirty="0"/>
          </a:p>
        </p:txBody>
      </p:sp>
      <p:sp>
        <p:nvSpPr>
          <p:cNvPr id="7" name="TextBox 6">
            <a:extLst>
              <a:ext uri="{FF2B5EF4-FFF2-40B4-BE49-F238E27FC236}">
                <a16:creationId xmlns:a16="http://schemas.microsoft.com/office/drawing/2014/main" id="{9CB1CC36-4A48-4EBC-8E5E-FD60B00C9A63}"/>
              </a:ext>
            </a:extLst>
          </p:cNvPr>
          <p:cNvSpPr txBox="1"/>
          <p:nvPr/>
        </p:nvSpPr>
        <p:spPr>
          <a:xfrm>
            <a:off x="223704" y="1397858"/>
            <a:ext cx="107194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KD:  direct knowledge distillation</a:t>
            </a:r>
            <a:endParaRPr lang="zh-CN" altLang="en-US" dirty="0"/>
          </a:p>
        </p:txBody>
      </p:sp>
      <p:sp>
        <p:nvSpPr>
          <p:cNvPr id="8" name="TextBox 7">
            <a:extLst>
              <a:ext uri="{FF2B5EF4-FFF2-40B4-BE49-F238E27FC236}">
                <a16:creationId xmlns:a16="http://schemas.microsoft.com/office/drawing/2014/main" id="{AA4F0E54-6E24-455A-8C9B-614824C0231E}"/>
              </a:ext>
            </a:extLst>
          </p:cNvPr>
          <p:cNvSpPr txBox="1"/>
          <p:nvPr/>
        </p:nvSpPr>
        <p:spPr>
          <a:xfrm>
            <a:off x="223704" y="3392370"/>
            <a:ext cx="107194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PL:   pseudo-labeling</a:t>
            </a:r>
            <a:endParaRPr lang="zh-CN" altLang="en-US" dirty="0"/>
          </a:p>
        </p:txBody>
      </p:sp>
      <p:pic>
        <p:nvPicPr>
          <p:cNvPr id="9" name="Picture 8">
            <a:extLst>
              <a:ext uri="{FF2B5EF4-FFF2-40B4-BE49-F238E27FC236}">
                <a16:creationId xmlns:a16="http://schemas.microsoft.com/office/drawing/2014/main" id="{57F12E00-0825-4C9D-A495-2F9720EED4FB}"/>
              </a:ext>
            </a:extLst>
          </p:cNvPr>
          <p:cNvPicPr>
            <a:picLocks noChangeAspect="1"/>
          </p:cNvPicPr>
          <p:nvPr/>
        </p:nvPicPr>
        <p:blipFill>
          <a:blip r:embed="rId4"/>
          <a:stretch>
            <a:fillRect/>
          </a:stretch>
        </p:blipFill>
        <p:spPr>
          <a:xfrm>
            <a:off x="1077206" y="1866884"/>
            <a:ext cx="3033029" cy="1363424"/>
          </a:xfrm>
          <a:prstGeom prst="rect">
            <a:avLst/>
          </a:prstGeom>
        </p:spPr>
      </p:pic>
      <p:sp>
        <p:nvSpPr>
          <p:cNvPr id="10" name="TextBox 9">
            <a:extLst>
              <a:ext uri="{FF2B5EF4-FFF2-40B4-BE49-F238E27FC236}">
                <a16:creationId xmlns:a16="http://schemas.microsoft.com/office/drawing/2014/main" id="{6C482D74-6C10-4A8F-A12D-371777334F6A}"/>
              </a:ext>
            </a:extLst>
          </p:cNvPr>
          <p:cNvSpPr txBox="1"/>
          <p:nvPr/>
        </p:nvSpPr>
        <p:spPr>
          <a:xfrm>
            <a:off x="1363946" y="3807570"/>
            <a:ext cx="3305062" cy="923330"/>
          </a:xfrm>
          <a:prstGeom prst="rect">
            <a:avLst/>
          </a:prstGeom>
          <a:noFill/>
        </p:spPr>
        <p:txBody>
          <a:bodyPr wrap="square" rtlCol="0">
            <a:spAutoFit/>
          </a:bodyPr>
          <a:lstStyle/>
          <a:p>
            <a:r>
              <a:rPr lang="en-US" altLang="zh-CN" sz="900" dirty="0"/>
              <a:t>About Alcon </a:t>
            </a:r>
            <a:r>
              <a:rPr lang="en-US" altLang="zh-CN" sz="900" dirty="0" err="1"/>
              <a:t>Alcon</a:t>
            </a:r>
            <a:r>
              <a:rPr lang="en-US" altLang="zh-CN" sz="900" dirty="0"/>
              <a:t> is the global leader in eye care. As a division of </a:t>
            </a:r>
            <a:r>
              <a:rPr lang="en-US" altLang="zh-CN" sz="900" b="1" i="1" u="sng" dirty="0"/>
              <a:t>Novartis</a:t>
            </a:r>
            <a:r>
              <a:rPr lang="en-US" altLang="zh-CN" sz="900" dirty="0"/>
              <a:t>, we offer the broadest portfolio of products to enhance sight and improve people's lives. Our products touch the lives of more than 260 million people each year living with conditions like cataracts, glaucoma, retinal diseases and refractive errors, and there are millions more who are waiting….</a:t>
            </a:r>
            <a:endParaRPr lang="zh-CN" altLang="zh-CN" sz="900" dirty="0"/>
          </a:p>
        </p:txBody>
      </p:sp>
      <p:sp>
        <p:nvSpPr>
          <p:cNvPr id="11" name="Rectangle 10">
            <a:extLst>
              <a:ext uri="{FF2B5EF4-FFF2-40B4-BE49-F238E27FC236}">
                <a16:creationId xmlns:a16="http://schemas.microsoft.com/office/drawing/2014/main" id="{F5D25456-013C-4955-8A77-2465CEB2C8BA}"/>
              </a:ext>
            </a:extLst>
          </p:cNvPr>
          <p:cNvSpPr/>
          <p:nvPr/>
        </p:nvSpPr>
        <p:spPr>
          <a:xfrm>
            <a:off x="4994005" y="4000269"/>
            <a:ext cx="1288973" cy="663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teacher</a:t>
            </a:r>
            <a:endParaRPr lang="zh-CN" altLang="en-US" dirty="0"/>
          </a:p>
        </p:txBody>
      </p:sp>
      <p:sp>
        <p:nvSpPr>
          <p:cNvPr id="12" name="TextBox 11">
            <a:extLst>
              <a:ext uri="{FF2B5EF4-FFF2-40B4-BE49-F238E27FC236}">
                <a16:creationId xmlns:a16="http://schemas.microsoft.com/office/drawing/2014/main" id="{65C43B61-1E15-4703-B76F-CF49B53718BC}"/>
              </a:ext>
            </a:extLst>
          </p:cNvPr>
          <p:cNvSpPr txBox="1"/>
          <p:nvPr/>
        </p:nvSpPr>
        <p:spPr>
          <a:xfrm>
            <a:off x="6607975" y="3987251"/>
            <a:ext cx="3305062" cy="553998"/>
          </a:xfrm>
          <a:prstGeom prst="rect">
            <a:avLst/>
          </a:prstGeom>
          <a:noFill/>
        </p:spPr>
        <p:txBody>
          <a:bodyPr wrap="square" rtlCol="0">
            <a:spAutoFit/>
          </a:bodyPr>
          <a:lstStyle/>
          <a:p>
            <a:r>
              <a:rPr lang="en-US" altLang="zh-CN" sz="1000" dirty="0"/>
              <a:t>About Alcon </a:t>
            </a:r>
            <a:r>
              <a:rPr lang="en-US" altLang="zh-CN" sz="1000" dirty="0" err="1"/>
              <a:t>Alcon</a:t>
            </a:r>
            <a:r>
              <a:rPr lang="en-US" altLang="zh-CN" sz="1000" dirty="0"/>
              <a:t> is the global leader in eye care. As a division of </a:t>
            </a:r>
            <a:r>
              <a:rPr lang="en-US" altLang="zh-CN" sz="1000" b="1" i="1" u="sng" dirty="0"/>
              <a:t>Novartis</a:t>
            </a:r>
            <a:r>
              <a:rPr lang="en-US" altLang="zh-CN" sz="1000" dirty="0"/>
              <a:t>, we offer the broadest portfolio of products to enhance sight and improve people's lives. </a:t>
            </a:r>
            <a:endParaRPr lang="zh-CN" altLang="en-US" sz="1000" dirty="0"/>
          </a:p>
        </p:txBody>
      </p:sp>
      <p:cxnSp>
        <p:nvCxnSpPr>
          <p:cNvPr id="14" name="Connector: Elbow 13">
            <a:extLst>
              <a:ext uri="{FF2B5EF4-FFF2-40B4-BE49-F238E27FC236}">
                <a16:creationId xmlns:a16="http://schemas.microsoft.com/office/drawing/2014/main" id="{8EE8FB78-A6AC-43CD-B5BB-CB379AEC3C46}"/>
              </a:ext>
            </a:extLst>
          </p:cNvPr>
          <p:cNvCxnSpPr>
            <a:stCxn id="10" idx="3"/>
            <a:endCxn id="11" idx="1"/>
          </p:cNvCxnSpPr>
          <p:nvPr/>
        </p:nvCxnSpPr>
        <p:spPr>
          <a:xfrm>
            <a:off x="4669008" y="4269235"/>
            <a:ext cx="324997" cy="62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561E977-217A-4503-9AA7-701BAA69212F}"/>
              </a:ext>
            </a:extLst>
          </p:cNvPr>
          <p:cNvCxnSpPr>
            <a:stCxn id="11" idx="3"/>
            <a:endCxn id="12" idx="1"/>
          </p:cNvCxnSpPr>
          <p:nvPr/>
        </p:nvCxnSpPr>
        <p:spPr>
          <a:xfrm flipV="1">
            <a:off x="6282978" y="4264250"/>
            <a:ext cx="324997" cy="67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D95949-7AFB-4398-BBC3-640020B93DEC}"/>
              </a:ext>
            </a:extLst>
          </p:cNvPr>
          <p:cNvSpPr txBox="1"/>
          <p:nvPr/>
        </p:nvSpPr>
        <p:spPr>
          <a:xfrm>
            <a:off x="4856295" y="4644723"/>
            <a:ext cx="2049134" cy="369332"/>
          </a:xfrm>
          <a:prstGeom prst="rect">
            <a:avLst/>
          </a:prstGeom>
          <a:noFill/>
        </p:spPr>
        <p:txBody>
          <a:bodyPr wrap="square" rtlCol="0">
            <a:spAutoFit/>
          </a:bodyPr>
          <a:lstStyle/>
          <a:p>
            <a:r>
              <a:rPr lang="en-US" altLang="zh-CN" dirty="0">
                <a:highlight>
                  <a:srgbClr val="FFFF00"/>
                </a:highlight>
              </a:rPr>
              <a:t>Generate summary</a:t>
            </a:r>
            <a:endParaRPr lang="zh-CN" altLang="en-US" dirty="0">
              <a:highlight>
                <a:srgbClr val="FFFF00"/>
              </a:highlight>
            </a:endParaRPr>
          </a:p>
        </p:txBody>
      </p:sp>
      <p:sp>
        <p:nvSpPr>
          <p:cNvPr id="19" name="TextBox 18">
            <a:extLst>
              <a:ext uri="{FF2B5EF4-FFF2-40B4-BE49-F238E27FC236}">
                <a16:creationId xmlns:a16="http://schemas.microsoft.com/office/drawing/2014/main" id="{40F8B64E-9267-4AC7-AC02-C61DC6AF84F7}"/>
              </a:ext>
            </a:extLst>
          </p:cNvPr>
          <p:cNvSpPr txBox="1"/>
          <p:nvPr/>
        </p:nvSpPr>
        <p:spPr>
          <a:xfrm>
            <a:off x="1308864" y="5456957"/>
            <a:ext cx="3558448" cy="1077218"/>
          </a:xfrm>
          <a:prstGeom prst="rect">
            <a:avLst/>
          </a:prstGeom>
          <a:noFill/>
        </p:spPr>
        <p:txBody>
          <a:bodyPr wrap="square" rtlCol="0">
            <a:spAutoFit/>
          </a:bodyPr>
          <a:lstStyle/>
          <a:p>
            <a:r>
              <a:rPr lang="en-US" altLang="zh-CN" sz="1600" dirty="0"/>
              <a:t>Example:</a:t>
            </a:r>
          </a:p>
          <a:p>
            <a:r>
              <a:rPr lang="en-US" altLang="zh-CN" sz="1600" dirty="0"/>
              <a:t>Raw model: 12–12      </a:t>
            </a:r>
          </a:p>
          <a:p>
            <a:r>
              <a:rPr lang="en-US" altLang="zh-CN" sz="1600" dirty="0"/>
              <a:t>shrink model: 12-6/12-3/6-6    </a:t>
            </a:r>
          </a:p>
          <a:p>
            <a:r>
              <a:rPr lang="en-US" altLang="zh-CN" sz="1600" dirty="0"/>
              <a:t>finetune </a:t>
            </a:r>
            <a:endParaRPr lang="zh-CN" altLang="en-US" sz="1600" dirty="0"/>
          </a:p>
        </p:txBody>
      </p:sp>
    </p:spTree>
    <p:extLst>
      <p:ext uri="{BB962C8B-B14F-4D97-AF65-F5344CB8AC3E}">
        <p14:creationId xmlns:p14="http://schemas.microsoft.com/office/powerpoint/2010/main" val="283260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905A3C-3D5C-402B-9759-2CD1FBCBC9B9}"/>
              </a:ext>
            </a:extLst>
          </p:cNvPr>
          <p:cNvPicPr>
            <a:picLocks noChangeAspect="1"/>
          </p:cNvPicPr>
          <p:nvPr/>
        </p:nvPicPr>
        <p:blipFill>
          <a:blip r:embed="rId2"/>
          <a:stretch>
            <a:fillRect/>
          </a:stretch>
        </p:blipFill>
        <p:spPr>
          <a:xfrm>
            <a:off x="1095635" y="1573963"/>
            <a:ext cx="10652248" cy="4042337"/>
          </a:xfrm>
          <a:prstGeom prst="rect">
            <a:avLst/>
          </a:prstGeom>
        </p:spPr>
      </p:pic>
      <p:sp>
        <p:nvSpPr>
          <p:cNvPr id="14" name="TextBox 13">
            <a:extLst>
              <a:ext uri="{FF2B5EF4-FFF2-40B4-BE49-F238E27FC236}">
                <a16:creationId xmlns:a16="http://schemas.microsoft.com/office/drawing/2014/main" id="{9C2FE7F2-7CA3-4492-AA3D-83C60CE5732D}"/>
              </a:ext>
            </a:extLst>
          </p:cNvPr>
          <p:cNvSpPr txBox="1"/>
          <p:nvPr/>
        </p:nvSpPr>
        <p:spPr>
          <a:xfrm>
            <a:off x="0" y="0"/>
            <a:ext cx="3580481" cy="369332"/>
          </a:xfrm>
          <a:prstGeom prst="rect">
            <a:avLst/>
          </a:prstGeom>
          <a:noFill/>
        </p:spPr>
        <p:txBody>
          <a:bodyPr wrap="square" rtlCol="0">
            <a:spAutoFit/>
          </a:bodyPr>
          <a:lstStyle/>
          <a:p>
            <a:r>
              <a:rPr lang="en-US" altLang="zh-CN" b="1" dirty="0"/>
              <a:t>Comparison of Settings </a:t>
            </a:r>
            <a:endParaRPr lang="zh-CN" altLang="en-US" b="1" dirty="0"/>
          </a:p>
        </p:txBody>
      </p:sp>
    </p:spTree>
    <p:extLst>
      <p:ext uri="{BB962C8B-B14F-4D97-AF65-F5344CB8AC3E}">
        <p14:creationId xmlns:p14="http://schemas.microsoft.com/office/powerpoint/2010/main" val="62913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B1BB3-D5AD-4FFD-9E97-E9A9448D5439}"/>
              </a:ext>
            </a:extLst>
          </p:cNvPr>
          <p:cNvSpPr txBox="1"/>
          <p:nvPr/>
        </p:nvSpPr>
        <p:spPr>
          <a:xfrm>
            <a:off x="119962" y="0"/>
            <a:ext cx="2610998" cy="369332"/>
          </a:xfrm>
          <a:prstGeom prst="rect">
            <a:avLst/>
          </a:prstGeom>
          <a:noFill/>
        </p:spPr>
        <p:txBody>
          <a:bodyPr wrap="square" rtlCol="0">
            <a:spAutoFit/>
          </a:bodyPr>
          <a:lstStyle/>
          <a:p>
            <a:r>
              <a:rPr lang="en-US" altLang="zh-CN" b="1" dirty="0"/>
              <a:t>Main results</a:t>
            </a:r>
            <a:endParaRPr lang="zh-CN" altLang="en-US" b="1" dirty="0"/>
          </a:p>
        </p:txBody>
      </p:sp>
      <p:pic>
        <p:nvPicPr>
          <p:cNvPr id="5" name="Picture 4">
            <a:extLst>
              <a:ext uri="{FF2B5EF4-FFF2-40B4-BE49-F238E27FC236}">
                <a16:creationId xmlns:a16="http://schemas.microsoft.com/office/drawing/2014/main" id="{B6116DB8-BA72-4EC4-82D1-43AA2418CEF5}"/>
              </a:ext>
            </a:extLst>
          </p:cNvPr>
          <p:cNvPicPr>
            <a:picLocks noChangeAspect="1"/>
          </p:cNvPicPr>
          <p:nvPr/>
        </p:nvPicPr>
        <p:blipFill>
          <a:blip r:embed="rId2"/>
          <a:stretch>
            <a:fillRect/>
          </a:stretch>
        </p:blipFill>
        <p:spPr>
          <a:xfrm>
            <a:off x="0" y="1047871"/>
            <a:ext cx="11905561" cy="4292660"/>
          </a:xfrm>
          <a:prstGeom prst="rect">
            <a:avLst/>
          </a:prstGeom>
        </p:spPr>
      </p:pic>
    </p:spTree>
    <p:extLst>
      <p:ext uri="{BB962C8B-B14F-4D97-AF65-F5344CB8AC3E}">
        <p14:creationId xmlns:p14="http://schemas.microsoft.com/office/powerpoint/2010/main" val="279428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92C1FA-1893-472C-941E-3B6F10FE5DE3}"/>
              </a:ext>
            </a:extLst>
          </p:cNvPr>
          <p:cNvPicPr>
            <a:picLocks noChangeAspect="1"/>
          </p:cNvPicPr>
          <p:nvPr/>
        </p:nvPicPr>
        <p:blipFill>
          <a:blip r:embed="rId2"/>
          <a:stretch>
            <a:fillRect/>
          </a:stretch>
        </p:blipFill>
        <p:spPr>
          <a:xfrm>
            <a:off x="1154243" y="234046"/>
            <a:ext cx="9595167" cy="6389907"/>
          </a:xfrm>
          <a:prstGeom prst="rect">
            <a:avLst/>
          </a:prstGeom>
        </p:spPr>
      </p:pic>
      <p:sp>
        <p:nvSpPr>
          <p:cNvPr id="5" name="TextBox 4">
            <a:extLst>
              <a:ext uri="{FF2B5EF4-FFF2-40B4-BE49-F238E27FC236}">
                <a16:creationId xmlns:a16="http://schemas.microsoft.com/office/drawing/2014/main" id="{E3C5B572-1E21-4FC1-AC26-5A084C0FBA10}"/>
              </a:ext>
            </a:extLst>
          </p:cNvPr>
          <p:cNvSpPr txBox="1"/>
          <p:nvPr/>
        </p:nvSpPr>
        <p:spPr>
          <a:xfrm>
            <a:off x="170761" y="0"/>
            <a:ext cx="3580481" cy="369332"/>
          </a:xfrm>
          <a:prstGeom prst="rect">
            <a:avLst/>
          </a:prstGeom>
          <a:noFill/>
        </p:spPr>
        <p:txBody>
          <a:bodyPr wrap="square" rtlCol="0">
            <a:spAutoFit/>
          </a:bodyPr>
          <a:lstStyle/>
          <a:p>
            <a:r>
              <a:rPr lang="en-US" altLang="zh-CN" b="1" dirty="0"/>
              <a:t>Main results</a:t>
            </a:r>
            <a:endParaRPr lang="zh-CN" altLang="en-US" b="1" dirty="0"/>
          </a:p>
        </p:txBody>
      </p:sp>
    </p:spTree>
    <p:extLst>
      <p:ext uri="{BB962C8B-B14F-4D97-AF65-F5344CB8AC3E}">
        <p14:creationId xmlns:p14="http://schemas.microsoft.com/office/powerpoint/2010/main" val="372057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C5B572-1E21-4FC1-AC26-5A084C0FBA10}"/>
              </a:ext>
            </a:extLst>
          </p:cNvPr>
          <p:cNvSpPr txBox="1"/>
          <p:nvPr/>
        </p:nvSpPr>
        <p:spPr>
          <a:xfrm>
            <a:off x="221561" y="0"/>
            <a:ext cx="3580481" cy="369332"/>
          </a:xfrm>
          <a:prstGeom prst="rect">
            <a:avLst/>
          </a:prstGeom>
          <a:noFill/>
        </p:spPr>
        <p:txBody>
          <a:bodyPr wrap="square" rtlCol="0">
            <a:spAutoFit/>
          </a:bodyPr>
          <a:lstStyle/>
          <a:p>
            <a:r>
              <a:rPr lang="en-US" altLang="zh-CN" b="1" dirty="0"/>
              <a:t>How to initialize</a:t>
            </a:r>
            <a:endParaRPr lang="zh-CN" altLang="en-US" b="1" dirty="0"/>
          </a:p>
        </p:txBody>
      </p:sp>
      <p:pic>
        <p:nvPicPr>
          <p:cNvPr id="2" name="Picture 1">
            <a:extLst>
              <a:ext uri="{FF2B5EF4-FFF2-40B4-BE49-F238E27FC236}">
                <a16:creationId xmlns:a16="http://schemas.microsoft.com/office/drawing/2014/main" id="{1348A151-A4F9-4A7F-86A9-28453714A1C0}"/>
              </a:ext>
            </a:extLst>
          </p:cNvPr>
          <p:cNvPicPr>
            <a:picLocks noChangeAspect="1"/>
          </p:cNvPicPr>
          <p:nvPr/>
        </p:nvPicPr>
        <p:blipFill>
          <a:blip r:embed="rId2"/>
          <a:stretch>
            <a:fillRect/>
          </a:stretch>
        </p:blipFill>
        <p:spPr>
          <a:xfrm>
            <a:off x="1162624" y="1092200"/>
            <a:ext cx="8819576" cy="4865687"/>
          </a:xfrm>
          <a:prstGeom prst="rect">
            <a:avLst/>
          </a:prstGeom>
        </p:spPr>
      </p:pic>
      <p:sp>
        <p:nvSpPr>
          <p:cNvPr id="3" name="TextBox 2">
            <a:extLst>
              <a:ext uri="{FF2B5EF4-FFF2-40B4-BE49-F238E27FC236}">
                <a16:creationId xmlns:a16="http://schemas.microsoft.com/office/drawing/2014/main" id="{40602CE4-8BB0-421B-9A10-A89A88B3A482}"/>
              </a:ext>
            </a:extLst>
          </p:cNvPr>
          <p:cNvSpPr txBox="1"/>
          <p:nvPr/>
        </p:nvSpPr>
        <p:spPr>
          <a:xfrm>
            <a:off x="10452100" y="1371600"/>
            <a:ext cx="1130300" cy="646331"/>
          </a:xfrm>
          <a:prstGeom prst="rect">
            <a:avLst/>
          </a:prstGeom>
          <a:noFill/>
        </p:spPr>
        <p:txBody>
          <a:bodyPr wrap="square" rtlCol="0">
            <a:spAutoFit/>
          </a:bodyPr>
          <a:lstStyle/>
          <a:p>
            <a:r>
              <a:rPr lang="en-US" altLang="zh-CN" dirty="0">
                <a:highlight>
                  <a:srgbClr val="FFFF00"/>
                </a:highlight>
              </a:rPr>
              <a:t>SFI:</a:t>
            </a:r>
            <a:br>
              <a:rPr lang="en-US" altLang="zh-CN" dirty="0">
                <a:highlight>
                  <a:srgbClr val="FFFF00"/>
                </a:highlight>
              </a:rPr>
            </a:br>
            <a:r>
              <a:rPr lang="en-US" altLang="zh-CN" dirty="0">
                <a:highlight>
                  <a:srgbClr val="FFFF00"/>
                </a:highlight>
              </a:rPr>
              <a:t>0,3,11</a:t>
            </a:r>
            <a:endParaRPr lang="zh-CN" altLang="en-US" dirty="0">
              <a:highlight>
                <a:srgbClr val="FFFF00"/>
              </a:highlight>
            </a:endParaRPr>
          </a:p>
        </p:txBody>
      </p:sp>
    </p:spTree>
    <p:extLst>
      <p:ext uri="{BB962C8B-B14F-4D97-AF65-F5344CB8AC3E}">
        <p14:creationId xmlns:p14="http://schemas.microsoft.com/office/powerpoint/2010/main" val="281809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C5B572-1E21-4FC1-AC26-5A084C0FBA10}"/>
              </a:ext>
            </a:extLst>
          </p:cNvPr>
          <p:cNvSpPr txBox="1"/>
          <p:nvPr/>
        </p:nvSpPr>
        <p:spPr>
          <a:xfrm>
            <a:off x="272361" y="0"/>
            <a:ext cx="3580481" cy="369332"/>
          </a:xfrm>
          <a:prstGeom prst="rect">
            <a:avLst/>
          </a:prstGeom>
          <a:noFill/>
        </p:spPr>
        <p:txBody>
          <a:bodyPr wrap="square" rtlCol="0">
            <a:spAutoFit/>
          </a:bodyPr>
          <a:lstStyle/>
          <a:p>
            <a:r>
              <a:rPr lang="en-US" altLang="zh-CN" b="1" dirty="0"/>
              <a:t>How to choose PL</a:t>
            </a:r>
            <a:endParaRPr lang="zh-CN" altLang="en-US" b="1" dirty="0"/>
          </a:p>
        </p:txBody>
      </p:sp>
      <p:pic>
        <p:nvPicPr>
          <p:cNvPr id="4" name="Picture 3">
            <a:extLst>
              <a:ext uri="{FF2B5EF4-FFF2-40B4-BE49-F238E27FC236}">
                <a16:creationId xmlns:a16="http://schemas.microsoft.com/office/drawing/2014/main" id="{16C3B577-AA6E-459D-B045-154A74307A04}"/>
              </a:ext>
            </a:extLst>
          </p:cNvPr>
          <p:cNvPicPr>
            <a:picLocks noChangeAspect="1"/>
          </p:cNvPicPr>
          <p:nvPr/>
        </p:nvPicPr>
        <p:blipFill>
          <a:blip r:embed="rId2"/>
          <a:stretch>
            <a:fillRect/>
          </a:stretch>
        </p:blipFill>
        <p:spPr>
          <a:xfrm>
            <a:off x="1035050" y="1644650"/>
            <a:ext cx="10353982" cy="3867150"/>
          </a:xfrm>
          <a:prstGeom prst="rect">
            <a:avLst/>
          </a:prstGeom>
        </p:spPr>
      </p:pic>
    </p:spTree>
    <p:extLst>
      <p:ext uri="{BB962C8B-B14F-4D97-AF65-F5344CB8AC3E}">
        <p14:creationId xmlns:p14="http://schemas.microsoft.com/office/powerpoint/2010/main" val="190575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C5B572-1E21-4FC1-AC26-5A084C0FBA10}"/>
              </a:ext>
            </a:extLst>
          </p:cNvPr>
          <p:cNvSpPr txBox="1"/>
          <p:nvPr/>
        </p:nvSpPr>
        <p:spPr>
          <a:xfrm>
            <a:off x="170761" y="0"/>
            <a:ext cx="3580481" cy="369332"/>
          </a:xfrm>
          <a:prstGeom prst="rect">
            <a:avLst/>
          </a:prstGeom>
          <a:noFill/>
        </p:spPr>
        <p:txBody>
          <a:bodyPr wrap="square" rtlCol="0">
            <a:spAutoFit/>
          </a:bodyPr>
          <a:lstStyle/>
          <a:p>
            <a:r>
              <a:rPr lang="en-US" altLang="zh-CN" b="1" dirty="0"/>
              <a:t>Conclusion</a:t>
            </a:r>
            <a:endParaRPr lang="zh-CN" altLang="en-US" b="1" dirty="0"/>
          </a:p>
        </p:txBody>
      </p:sp>
      <p:sp>
        <p:nvSpPr>
          <p:cNvPr id="2" name="TextBox 1">
            <a:extLst>
              <a:ext uri="{FF2B5EF4-FFF2-40B4-BE49-F238E27FC236}">
                <a16:creationId xmlns:a16="http://schemas.microsoft.com/office/drawing/2014/main" id="{74ED8D97-EB2F-49CD-A7F4-58473B2ACAE1}"/>
              </a:ext>
            </a:extLst>
          </p:cNvPr>
          <p:cNvSpPr txBox="1"/>
          <p:nvPr/>
        </p:nvSpPr>
        <p:spPr>
          <a:xfrm>
            <a:off x="1244600" y="2095500"/>
            <a:ext cx="9677400" cy="1200329"/>
          </a:xfrm>
          <a:prstGeom prst="rect">
            <a:avLst/>
          </a:prstGeom>
          <a:noFill/>
        </p:spPr>
        <p:txBody>
          <a:bodyPr wrap="square" rtlCol="0">
            <a:spAutoFit/>
          </a:bodyPr>
          <a:lstStyle/>
          <a:p>
            <a:r>
              <a:rPr lang="en-US" altLang="zh-CN" sz="2400" dirty="0"/>
              <a:t>This suggests that more work is needed for adapting KD approaches that work on BERT to Seq2Seq tasks, and that </a:t>
            </a:r>
            <a:r>
              <a:rPr lang="en-US" altLang="zh-CN" sz="2400" b="1" dirty="0">
                <a:highlight>
                  <a:srgbClr val="FFFF00"/>
                </a:highlight>
              </a:rPr>
              <a:t>practitioners should try SFT first, followed by pseudo-labeling.</a:t>
            </a:r>
            <a:endParaRPr lang="zh-CN" altLang="en-US" sz="2400" b="1" dirty="0">
              <a:highlight>
                <a:srgbClr val="FFFF00"/>
              </a:highlight>
            </a:endParaRPr>
          </a:p>
        </p:txBody>
      </p:sp>
    </p:spTree>
    <p:extLst>
      <p:ext uri="{BB962C8B-B14F-4D97-AF65-F5344CB8AC3E}">
        <p14:creationId xmlns:p14="http://schemas.microsoft.com/office/powerpoint/2010/main" val="415598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216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等线</vt:lpstr>
      <vt:lpstr>等线 Light</vt:lpstr>
      <vt:lpstr>Arial</vt:lpstr>
      <vt:lpstr>Office Theme</vt:lpstr>
      <vt:lpstr>PRE-TRAINED SUMMARIZATION DISTILLATION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 Yuchen (LNG-CHN)</dc:creator>
  <cp:lastModifiedBy>Zang, Yuchen (LNG-CHN)</cp:lastModifiedBy>
  <cp:revision>41</cp:revision>
  <dcterms:created xsi:type="dcterms:W3CDTF">2021-03-08T05:20:03Z</dcterms:created>
  <dcterms:modified xsi:type="dcterms:W3CDTF">2021-03-09T08:36:24Z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iteId">
    <vt:lpwstr>9274ee3f-9425-4109-a27f-9fb15c10675d</vt:lpwstr>
  </property>
  <property fmtid="{D5CDD505-2E9C-101B-9397-08002B2CF9AE}" pid="4" name="MSIP_Label_549ac42a-3eb4-4074-b885-aea26bd6241e_Owner">
    <vt:lpwstr>ZANGYX@legal.regn.net</vt:lpwstr>
  </property>
  <property fmtid="{D5CDD505-2E9C-101B-9397-08002B2CF9AE}" pid="5" name="MSIP_Label_549ac42a-3eb4-4074-b885-aea26bd6241e_SetDate">
    <vt:lpwstr>2021-03-08T05:22:08.7857363Z</vt:lpwstr>
  </property>
  <property fmtid="{D5CDD505-2E9C-101B-9397-08002B2CF9AE}" pid="6" name="MSIP_Label_549ac42a-3eb4-4074-b885-aea26bd6241e_Name">
    <vt:lpwstr>General Business</vt:lpwstr>
  </property>
  <property fmtid="{D5CDD505-2E9C-101B-9397-08002B2CF9AE}" pid="7" name="MSIP_Label_549ac42a-3eb4-4074-b885-aea26bd6241e_Application">
    <vt:lpwstr>Microsoft Azure Information Protection</vt:lpwstr>
  </property>
  <property fmtid="{D5CDD505-2E9C-101B-9397-08002B2CF9AE}" pid="8" name="MSIP_Label_549ac42a-3eb4-4074-b885-aea26bd6241e_ActionId">
    <vt:lpwstr>f2909706-cd2b-45d0-b1aa-97e966a1052d</vt:lpwstr>
  </property>
  <property fmtid="{D5CDD505-2E9C-101B-9397-08002B2CF9AE}" pid="9" name="MSIP_Label_549ac42a-3eb4-4074-b885-aea26bd6241e_Extended_MSFT_Method">
    <vt:lpwstr>Automatic</vt:lpwstr>
  </property>
  <property fmtid="{D5CDD505-2E9C-101B-9397-08002B2CF9AE}" pid="10" name="Sensitivity">
    <vt:lpwstr>General Business</vt:lpwstr>
  </property>
</Properties>
</file>