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56" r:id="rId4"/>
    <p:sldId id="266" r:id="rId5"/>
    <p:sldId id="267" r:id="rId6"/>
    <p:sldId id="268" r:id="rId7"/>
    <p:sldId id="26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ng, Yuchen (LNG-CHN)" initials="ZY(" lastIdx="4" clrIdx="0">
    <p:extLst>
      <p:ext uri="{19B8F6BF-5375-455C-9EA6-DF929625EA0E}">
        <p15:presenceInfo xmlns:p15="http://schemas.microsoft.com/office/powerpoint/2012/main" userId="S::ZANGYX@legal.regn.net::55e928d0-14dc-434d-8792-54dbe59cc2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8T16:48:21.761" idx="4">
    <p:pos x="7266" y="1908"/>
    <p:text>I suppose this is done by [CLS] token</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18A1-CA06-4FDC-9156-4CDA45D5D88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0CFB822-0CFE-4C81-835E-D070383AE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ADFFA1D-E5B5-45BB-854D-8292FEA86D7E}"/>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5" name="Footer Placeholder 4">
            <a:extLst>
              <a:ext uri="{FF2B5EF4-FFF2-40B4-BE49-F238E27FC236}">
                <a16:creationId xmlns:a16="http://schemas.microsoft.com/office/drawing/2014/main" id="{166D0FE2-C8AE-468B-A23C-46514B05F4F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F8477F0-0A8E-4261-BB6B-7BC7B251888F}"/>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2777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70A3-A4F0-45CC-9A3E-0452C4933E2C}"/>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81671FB-E38C-4D1D-87E2-13DF605BF1B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9FBD1D3-87DD-4F39-9848-724824654240}"/>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5" name="Footer Placeholder 4">
            <a:extLst>
              <a:ext uri="{FF2B5EF4-FFF2-40B4-BE49-F238E27FC236}">
                <a16:creationId xmlns:a16="http://schemas.microsoft.com/office/drawing/2014/main" id="{D9533CD0-6843-49C7-A762-C1C81DC8127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9BDC968-CC7D-4BDA-9F20-9164A5E899C3}"/>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84186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F4080-E6B7-4AC3-BBBF-D0E196EDB8B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53DA8B5-6F0D-4591-86D6-F3CD41F9A7A6}"/>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E2B4A8-B30F-4B9E-8A23-6DE85F36E696}"/>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5" name="Footer Placeholder 4">
            <a:extLst>
              <a:ext uri="{FF2B5EF4-FFF2-40B4-BE49-F238E27FC236}">
                <a16:creationId xmlns:a16="http://schemas.microsoft.com/office/drawing/2014/main" id="{5B78FEE5-C3AB-40F8-BA0B-837F3CDD980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6DBFD5C-D230-4486-90D6-0BFADF77A623}"/>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341024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90DD-A5AC-47CC-B29E-019D6CAC835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117276B-C718-47C3-9C04-B6F79C758B15}"/>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EFB9E88-7FF5-4B9E-8F77-539452F426D7}"/>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5" name="Footer Placeholder 4">
            <a:extLst>
              <a:ext uri="{FF2B5EF4-FFF2-40B4-BE49-F238E27FC236}">
                <a16:creationId xmlns:a16="http://schemas.microsoft.com/office/drawing/2014/main" id="{16561B14-C4AA-4180-9568-31FFC12119D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E1274CF-745C-401B-877A-5E3317F13465}"/>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62640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8B7-5EDC-49C7-A7FF-25C859FA58E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D8CFA9A-CEFD-4873-A1B0-7CAA895F6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60A724E-5511-4AF5-B9AE-6A86E6DF807C}"/>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5" name="Footer Placeholder 4">
            <a:extLst>
              <a:ext uri="{FF2B5EF4-FFF2-40B4-BE49-F238E27FC236}">
                <a16:creationId xmlns:a16="http://schemas.microsoft.com/office/drawing/2014/main" id="{DAB1F699-688E-4FF3-B74D-B0AB3FB2FE4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4A60071-B667-46CA-BE0B-1840CB24BC11}"/>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87770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911D-86C6-4035-9073-6455EF4AA1F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E2DCB3D-3F83-4B4D-A637-9036363493D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273F495-1A43-486A-A952-710C5CCD6D8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8D36019-08E4-4EA0-818F-9B5AA9C280D5}"/>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6" name="Footer Placeholder 5">
            <a:extLst>
              <a:ext uri="{FF2B5EF4-FFF2-40B4-BE49-F238E27FC236}">
                <a16:creationId xmlns:a16="http://schemas.microsoft.com/office/drawing/2014/main" id="{456FE0C8-19FC-47B9-9E21-45BBB735A8B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9DA096E-2F0F-4499-BBE5-D77280177E52}"/>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286131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B8D0-6BC9-4E0A-BAF6-8998CCBDCD5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E3A22BC-174A-48D1-A131-1E223D33E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4C109BF-0466-44EE-9959-EEF088201634}"/>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37D8892-3742-4628-ADB3-434930F3B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600C567-C5BE-4349-9C71-4CD682632B7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6215427-0CF5-4FE9-B1C9-60A4DC780A4E}"/>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8" name="Footer Placeholder 7">
            <a:extLst>
              <a:ext uri="{FF2B5EF4-FFF2-40B4-BE49-F238E27FC236}">
                <a16:creationId xmlns:a16="http://schemas.microsoft.com/office/drawing/2014/main" id="{9D50C52F-0689-4C6E-8F68-3BC7097D0D0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CB3D32A-CF1C-4070-B0AB-94BAE0ED098B}"/>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274879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F1D3-0ED3-4607-9FEA-572A6D3EF16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7D6EAC9-0241-424C-9FCB-CB7D0F38D6CB}"/>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4" name="Footer Placeholder 3">
            <a:extLst>
              <a:ext uri="{FF2B5EF4-FFF2-40B4-BE49-F238E27FC236}">
                <a16:creationId xmlns:a16="http://schemas.microsoft.com/office/drawing/2014/main" id="{2F015FDC-09A5-4DA8-81EC-772877926D4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A0584B-CCDD-4234-95EB-A8878603224E}"/>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10116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D282C-4456-4419-BC63-84C4AD8F3595}"/>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3" name="Footer Placeholder 2">
            <a:extLst>
              <a:ext uri="{FF2B5EF4-FFF2-40B4-BE49-F238E27FC236}">
                <a16:creationId xmlns:a16="http://schemas.microsoft.com/office/drawing/2014/main" id="{278A5247-13FB-4F97-899B-502BFB43107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C5A7391E-D131-452C-9F76-4C1B9675F18B}"/>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50709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9B1A-F194-45A9-BC14-BBBEBFE8AE4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BE502D4-2687-4C84-A9BE-25F88EF63E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D1C9ACB-03BC-459A-ADA5-6280291C3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865BF02-8B76-45F8-BF10-8C49263C91C9}"/>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6" name="Footer Placeholder 5">
            <a:extLst>
              <a:ext uri="{FF2B5EF4-FFF2-40B4-BE49-F238E27FC236}">
                <a16:creationId xmlns:a16="http://schemas.microsoft.com/office/drawing/2014/main" id="{19E4DB5B-A55D-4C8D-9E3D-518152C7930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264445D-5D0D-4DC0-98A4-0D982C009465}"/>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69593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09B9-19D0-47A8-ACC9-A15B84B3BC2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18B6B2B-EEBA-4A21-A264-F9A9B17F3D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50A5604-FF93-45E3-BF5A-ABD7A12F2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7095E5-1F71-4A5F-AA4F-EF9CA6258C68}"/>
              </a:ext>
            </a:extLst>
          </p:cNvPr>
          <p:cNvSpPr>
            <a:spLocks noGrp="1"/>
          </p:cNvSpPr>
          <p:nvPr>
            <p:ph type="dt" sz="half" idx="10"/>
          </p:nvPr>
        </p:nvSpPr>
        <p:spPr/>
        <p:txBody>
          <a:bodyPr/>
          <a:lstStyle/>
          <a:p>
            <a:fld id="{B6A15706-FB66-4A6A-9FA4-EFD5C06EC207}" type="datetimeFigureOut">
              <a:rPr lang="zh-CN" altLang="en-US" smtClean="0"/>
              <a:t>2021/4/8</a:t>
            </a:fld>
            <a:endParaRPr lang="zh-CN" altLang="en-US"/>
          </a:p>
        </p:txBody>
      </p:sp>
      <p:sp>
        <p:nvSpPr>
          <p:cNvPr id="6" name="Footer Placeholder 5">
            <a:extLst>
              <a:ext uri="{FF2B5EF4-FFF2-40B4-BE49-F238E27FC236}">
                <a16:creationId xmlns:a16="http://schemas.microsoft.com/office/drawing/2014/main" id="{EC5A7B0D-0896-4ED2-852D-E278A674CC5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AAEA945-16CE-44DC-B60A-24743B147845}"/>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221334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5609BF-F457-4915-A675-1BED60D97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485F8D0-BACD-46B9-B98B-F5EC92BFF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792EFB6-3CFB-41AB-BFB9-01BE5A7BEF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15706-FB66-4A6A-9FA4-EFD5C06EC207}" type="datetimeFigureOut">
              <a:rPr lang="zh-CN" altLang="en-US" smtClean="0"/>
              <a:t>2021/4/8</a:t>
            </a:fld>
            <a:endParaRPr lang="zh-CN" altLang="en-US"/>
          </a:p>
        </p:txBody>
      </p:sp>
      <p:sp>
        <p:nvSpPr>
          <p:cNvPr id="5" name="Footer Placeholder 4">
            <a:extLst>
              <a:ext uri="{FF2B5EF4-FFF2-40B4-BE49-F238E27FC236}">
                <a16:creationId xmlns:a16="http://schemas.microsoft.com/office/drawing/2014/main" id="{AF8BDC60-884F-49ED-A2A6-033F63BC1F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7EBC7868-D9DA-40B5-BB8E-1690F093C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53223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ED47-C98B-4970-9C50-4F47F39F9CB5}"/>
              </a:ext>
            </a:extLst>
          </p:cNvPr>
          <p:cNvSpPr>
            <a:spLocks noGrp="1"/>
          </p:cNvSpPr>
          <p:nvPr>
            <p:ph type="ctrTitle"/>
          </p:nvPr>
        </p:nvSpPr>
        <p:spPr/>
        <p:txBody>
          <a:bodyPr>
            <a:normAutofit fontScale="90000"/>
          </a:bodyPr>
          <a:lstStyle/>
          <a:p>
            <a:r>
              <a:rPr lang="en-US" altLang="zh-CN" dirty="0"/>
              <a:t>ERNIE1: Enhanced Representation through Knowledge Integration</a:t>
            </a:r>
            <a:endParaRPr lang="zh-CN" altLang="en-US" dirty="0"/>
          </a:p>
        </p:txBody>
      </p:sp>
      <p:sp>
        <p:nvSpPr>
          <p:cNvPr id="3" name="Subtitle 2">
            <a:extLst>
              <a:ext uri="{FF2B5EF4-FFF2-40B4-BE49-F238E27FC236}">
                <a16:creationId xmlns:a16="http://schemas.microsoft.com/office/drawing/2014/main" id="{132F14AB-6C42-4F33-B48E-2897242970D6}"/>
              </a:ext>
            </a:extLst>
          </p:cNvPr>
          <p:cNvSpPr>
            <a:spLocks noGrp="1"/>
          </p:cNvSpPr>
          <p:nvPr>
            <p:ph type="subTitle" idx="1"/>
          </p:nvPr>
        </p:nvSpPr>
        <p:spPr/>
        <p:txBody>
          <a:bodyPr/>
          <a:lstStyle/>
          <a:p>
            <a:r>
              <a:rPr lang="en-US" altLang="zh-CN" dirty="0"/>
              <a:t>https://arxiv.org/pdf/1904.09223.pdf</a:t>
            </a:r>
            <a:endParaRPr lang="zh-CN" altLang="en-US" dirty="0"/>
          </a:p>
        </p:txBody>
      </p:sp>
    </p:spTree>
    <p:extLst>
      <p:ext uri="{BB962C8B-B14F-4D97-AF65-F5344CB8AC3E}">
        <p14:creationId xmlns:p14="http://schemas.microsoft.com/office/powerpoint/2010/main" val="31112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9ECF2E-ADF6-428F-9B8F-662A2303501E}"/>
              </a:ext>
            </a:extLst>
          </p:cNvPr>
          <p:cNvSpPr txBox="1"/>
          <p:nvPr/>
        </p:nvSpPr>
        <p:spPr>
          <a:xfrm>
            <a:off x="96704" y="27846"/>
            <a:ext cx="5078776" cy="369332"/>
          </a:xfrm>
          <a:prstGeom prst="rect">
            <a:avLst/>
          </a:prstGeom>
          <a:noFill/>
        </p:spPr>
        <p:txBody>
          <a:bodyPr wrap="square" rtlCol="0">
            <a:spAutoFit/>
          </a:bodyPr>
          <a:lstStyle/>
          <a:p>
            <a:r>
              <a:rPr lang="en-US" altLang="zh-CN" b="1" dirty="0"/>
              <a:t>Improvement comparing with </a:t>
            </a:r>
            <a:r>
              <a:rPr lang="en-US" altLang="zh-CN" b="1" dirty="0" err="1"/>
              <a:t>bert</a:t>
            </a:r>
            <a:endParaRPr lang="zh-CN" altLang="en-US" dirty="0"/>
          </a:p>
        </p:txBody>
      </p:sp>
      <p:sp>
        <p:nvSpPr>
          <p:cNvPr id="2" name="TextBox 1">
            <a:extLst>
              <a:ext uri="{FF2B5EF4-FFF2-40B4-BE49-F238E27FC236}">
                <a16:creationId xmlns:a16="http://schemas.microsoft.com/office/drawing/2014/main" id="{B3B63B68-3540-4457-B82C-3924FCEDF82D}"/>
              </a:ext>
            </a:extLst>
          </p:cNvPr>
          <p:cNvSpPr txBox="1"/>
          <p:nvPr/>
        </p:nvSpPr>
        <p:spPr>
          <a:xfrm>
            <a:off x="374573" y="892366"/>
            <a:ext cx="10443991" cy="646331"/>
          </a:xfrm>
          <a:prstGeom prst="rect">
            <a:avLst/>
          </a:prstGeom>
          <a:noFill/>
        </p:spPr>
        <p:txBody>
          <a:bodyPr wrap="square" rtlCol="0">
            <a:spAutoFit/>
          </a:bodyPr>
          <a:lstStyle/>
          <a:p>
            <a:r>
              <a:rPr lang="en-US" altLang="zh-CN" dirty="0"/>
              <a:t>ERNIE is designed to learn language representation </a:t>
            </a:r>
            <a:r>
              <a:rPr lang="en-US" altLang="zh-CN" dirty="0">
                <a:highlight>
                  <a:srgbClr val="FFFF00"/>
                </a:highlight>
              </a:rPr>
              <a:t>enhanced by knowledge masking strategies, which includes entity-level masking and phrase-level masking</a:t>
            </a:r>
            <a:r>
              <a:rPr lang="en-US" altLang="zh-CN" dirty="0"/>
              <a:t>.</a:t>
            </a:r>
            <a:endParaRPr lang="zh-CN" altLang="en-US" dirty="0"/>
          </a:p>
        </p:txBody>
      </p:sp>
      <p:pic>
        <p:nvPicPr>
          <p:cNvPr id="3" name="Picture 2">
            <a:extLst>
              <a:ext uri="{FF2B5EF4-FFF2-40B4-BE49-F238E27FC236}">
                <a16:creationId xmlns:a16="http://schemas.microsoft.com/office/drawing/2014/main" id="{949AC0CC-BB54-41EF-BE95-AA54AABBA249}"/>
              </a:ext>
            </a:extLst>
          </p:cNvPr>
          <p:cNvPicPr>
            <a:picLocks noChangeAspect="1"/>
          </p:cNvPicPr>
          <p:nvPr/>
        </p:nvPicPr>
        <p:blipFill>
          <a:blip r:embed="rId2"/>
          <a:stretch>
            <a:fillRect/>
          </a:stretch>
        </p:blipFill>
        <p:spPr>
          <a:xfrm>
            <a:off x="0" y="2247825"/>
            <a:ext cx="12192000" cy="2516585"/>
          </a:xfrm>
          <a:prstGeom prst="rect">
            <a:avLst/>
          </a:prstGeom>
        </p:spPr>
      </p:pic>
    </p:spTree>
    <p:extLst>
      <p:ext uri="{BB962C8B-B14F-4D97-AF65-F5344CB8AC3E}">
        <p14:creationId xmlns:p14="http://schemas.microsoft.com/office/powerpoint/2010/main" val="283260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C2FE7F2-7CA3-4492-AA3D-83C60CE5732D}"/>
              </a:ext>
            </a:extLst>
          </p:cNvPr>
          <p:cNvSpPr txBox="1"/>
          <p:nvPr/>
        </p:nvSpPr>
        <p:spPr>
          <a:xfrm>
            <a:off x="0" y="0"/>
            <a:ext cx="7392318" cy="369332"/>
          </a:xfrm>
          <a:prstGeom prst="rect">
            <a:avLst/>
          </a:prstGeom>
          <a:noFill/>
        </p:spPr>
        <p:txBody>
          <a:bodyPr wrap="square" rtlCol="0">
            <a:spAutoFit/>
          </a:bodyPr>
          <a:lstStyle/>
          <a:p>
            <a:r>
              <a:rPr lang="en-US" altLang="zh-CN" b="1" dirty="0"/>
              <a:t>Why it is better after adding phrase and name-entity masking</a:t>
            </a:r>
            <a:endParaRPr lang="zh-CN" altLang="en-US" b="1" dirty="0"/>
          </a:p>
        </p:txBody>
      </p:sp>
      <p:sp>
        <p:nvSpPr>
          <p:cNvPr id="2" name="TextBox 1">
            <a:extLst>
              <a:ext uri="{FF2B5EF4-FFF2-40B4-BE49-F238E27FC236}">
                <a16:creationId xmlns:a16="http://schemas.microsoft.com/office/drawing/2014/main" id="{B84B56D5-B7BA-4045-9A31-92D2AA2F45FE}"/>
              </a:ext>
            </a:extLst>
          </p:cNvPr>
          <p:cNvSpPr txBox="1"/>
          <p:nvPr/>
        </p:nvSpPr>
        <p:spPr>
          <a:xfrm>
            <a:off x="522753" y="601466"/>
            <a:ext cx="11295867" cy="2585323"/>
          </a:xfrm>
          <a:prstGeom prst="rect">
            <a:avLst/>
          </a:prstGeom>
          <a:noFill/>
        </p:spPr>
        <p:txBody>
          <a:bodyPr wrap="square" rtlCol="0">
            <a:spAutoFit/>
          </a:bodyPr>
          <a:lstStyle/>
          <a:p>
            <a:r>
              <a:rPr lang="en-US" altLang="zh-CN" dirty="0"/>
              <a:t>In this paper, we propose a model called ERNIE (enhanced representation through knowledge integration) by using knowledge masking strategies. In addition to basic masking strategy, we use two kinds of knowledge strategies: </a:t>
            </a:r>
            <a:r>
              <a:rPr lang="en-US" altLang="zh-CN" dirty="0">
                <a:highlight>
                  <a:srgbClr val="FFFF00"/>
                </a:highlight>
              </a:rPr>
              <a:t>phrase-level strategy and entity-level strategy</a:t>
            </a:r>
            <a:r>
              <a:rPr lang="en-US" altLang="zh-CN" dirty="0"/>
              <a:t>. We take a phrase or a entity as one unit, which is usually composed of several words. All of the words in the same unit are masked during word representation training, instead of only one word or character being masked. In this way, the </a:t>
            </a:r>
            <a:r>
              <a:rPr lang="en-US" altLang="zh-CN" dirty="0">
                <a:highlight>
                  <a:srgbClr val="FFFF00"/>
                </a:highlight>
              </a:rPr>
              <a:t>prior knowledge of phrases and entities are implicitly learned during the training procedure. Instead of adding the knowledge embedding directly, ERNIE </a:t>
            </a:r>
            <a:r>
              <a:rPr lang="en-US" altLang="zh-CN" b="1" u="sng" dirty="0">
                <a:highlight>
                  <a:srgbClr val="FFFF00"/>
                </a:highlight>
              </a:rPr>
              <a:t>implicitly</a:t>
            </a:r>
            <a:r>
              <a:rPr lang="en-US" altLang="zh-CN" dirty="0">
                <a:highlight>
                  <a:srgbClr val="FFFF00"/>
                </a:highlight>
              </a:rPr>
              <a:t> learned the information about knowledge and longer semantic dependency, such as the relationship between entities, the property of a entity and the type of a event, to guide word embedding learning. </a:t>
            </a:r>
            <a:r>
              <a:rPr lang="en-US" altLang="zh-CN" dirty="0"/>
              <a:t>This can make the model have better generalization and adaptability.</a:t>
            </a:r>
            <a:endParaRPr lang="zh-CN" altLang="en-US" dirty="0"/>
          </a:p>
        </p:txBody>
      </p:sp>
      <p:pic>
        <p:nvPicPr>
          <p:cNvPr id="4" name="Picture 3">
            <a:extLst>
              <a:ext uri="{FF2B5EF4-FFF2-40B4-BE49-F238E27FC236}">
                <a16:creationId xmlns:a16="http://schemas.microsoft.com/office/drawing/2014/main" id="{9C7E9B6D-06CD-4C1C-9A74-AC50A35774AE}"/>
              </a:ext>
            </a:extLst>
          </p:cNvPr>
          <p:cNvPicPr>
            <a:picLocks noChangeAspect="1"/>
          </p:cNvPicPr>
          <p:nvPr/>
        </p:nvPicPr>
        <p:blipFill>
          <a:blip r:embed="rId2"/>
          <a:stretch>
            <a:fillRect/>
          </a:stretch>
        </p:blipFill>
        <p:spPr>
          <a:xfrm>
            <a:off x="1670670" y="3179391"/>
            <a:ext cx="8052580" cy="3273752"/>
          </a:xfrm>
          <a:prstGeom prst="rect">
            <a:avLst/>
          </a:prstGeom>
        </p:spPr>
      </p:pic>
    </p:spTree>
    <p:extLst>
      <p:ext uri="{BB962C8B-B14F-4D97-AF65-F5344CB8AC3E}">
        <p14:creationId xmlns:p14="http://schemas.microsoft.com/office/powerpoint/2010/main" val="62913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C2FE7F2-7CA3-4492-AA3D-83C60CE5732D}"/>
              </a:ext>
            </a:extLst>
          </p:cNvPr>
          <p:cNvSpPr txBox="1"/>
          <p:nvPr/>
        </p:nvSpPr>
        <p:spPr>
          <a:xfrm>
            <a:off x="0" y="0"/>
            <a:ext cx="7392318" cy="369332"/>
          </a:xfrm>
          <a:prstGeom prst="rect">
            <a:avLst/>
          </a:prstGeom>
          <a:noFill/>
        </p:spPr>
        <p:txBody>
          <a:bodyPr wrap="square" rtlCol="0">
            <a:spAutoFit/>
          </a:bodyPr>
          <a:lstStyle/>
          <a:p>
            <a:r>
              <a:rPr lang="en-US" altLang="zh-CN" b="1" dirty="0"/>
              <a:t>Heterogeneous Corpus Pre-training and</a:t>
            </a:r>
            <a:r>
              <a:rPr lang="zh-CN" altLang="en-US" b="1" dirty="0"/>
              <a:t> </a:t>
            </a:r>
            <a:r>
              <a:rPr lang="en-US" altLang="zh-CN" b="1" dirty="0"/>
              <a:t>DLM</a:t>
            </a:r>
            <a:endParaRPr lang="zh-CN" altLang="en-US" b="1" dirty="0"/>
          </a:p>
        </p:txBody>
      </p:sp>
      <p:sp>
        <p:nvSpPr>
          <p:cNvPr id="4" name="TextBox 3">
            <a:extLst>
              <a:ext uri="{FF2B5EF4-FFF2-40B4-BE49-F238E27FC236}">
                <a16:creationId xmlns:a16="http://schemas.microsoft.com/office/drawing/2014/main" id="{EDCABCB2-019C-4CA2-89F1-3DBD84914E9D}"/>
              </a:ext>
            </a:extLst>
          </p:cNvPr>
          <p:cNvSpPr txBox="1"/>
          <p:nvPr/>
        </p:nvSpPr>
        <p:spPr>
          <a:xfrm>
            <a:off x="464567" y="478581"/>
            <a:ext cx="9120108" cy="923330"/>
          </a:xfrm>
          <a:prstGeom prst="rect">
            <a:avLst/>
          </a:prstGeom>
          <a:noFill/>
        </p:spPr>
        <p:txBody>
          <a:bodyPr wrap="square" rtlCol="0">
            <a:spAutoFit/>
          </a:bodyPr>
          <a:lstStyle/>
          <a:p>
            <a:r>
              <a:rPr lang="en-US" altLang="zh-CN" dirty="0"/>
              <a:t>Heterogeneous Corpus Pre-training,</a:t>
            </a:r>
          </a:p>
          <a:p>
            <a:r>
              <a:rPr lang="en-US" altLang="zh-CN" dirty="0"/>
              <a:t>Corpus: Chinese </a:t>
            </a:r>
            <a:r>
              <a:rPr lang="en-US" altLang="zh-CN" dirty="0" err="1"/>
              <a:t>Wikepedia</a:t>
            </a:r>
            <a:r>
              <a:rPr lang="en-US" altLang="zh-CN" dirty="0"/>
              <a:t>, Baidu </a:t>
            </a:r>
            <a:r>
              <a:rPr lang="en-US" altLang="zh-CN" dirty="0" err="1"/>
              <a:t>Baike</a:t>
            </a:r>
            <a:r>
              <a:rPr lang="en-US" altLang="zh-CN" dirty="0"/>
              <a:t>, Baidu news and Baidu </a:t>
            </a:r>
            <a:r>
              <a:rPr lang="en-US" altLang="zh-CN" dirty="0" err="1"/>
              <a:t>Tieba</a:t>
            </a:r>
            <a:endParaRPr lang="en-US" altLang="zh-CN" dirty="0"/>
          </a:p>
          <a:p>
            <a:r>
              <a:rPr lang="en-US" altLang="zh-CN" dirty="0"/>
              <a:t>Task: Basic-level Masking (MLM), Entity-level Masking, Phrase-level Masking ,DLM  </a:t>
            </a:r>
            <a:endParaRPr lang="zh-CN" altLang="en-US" dirty="0"/>
          </a:p>
        </p:txBody>
      </p:sp>
      <p:sp>
        <p:nvSpPr>
          <p:cNvPr id="16" name="TextBox 15">
            <a:extLst>
              <a:ext uri="{FF2B5EF4-FFF2-40B4-BE49-F238E27FC236}">
                <a16:creationId xmlns:a16="http://schemas.microsoft.com/office/drawing/2014/main" id="{7488EDF6-8CED-493D-91B5-68B793A59839}"/>
              </a:ext>
            </a:extLst>
          </p:cNvPr>
          <p:cNvSpPr txBox="1"/>
          <p:nvPr/>
        </p:nvSpPr>
        <p:spPr>
          <a:xfrm>
            <a:off x="464566" y="1623554"/>
            <a:ext cx="11461135" cy="1754326"/>
          </a:xfrm>
          <a:prstGeom prst="rect">
            <a:avLst/>
          </a:prstGeom>
          <a:noFill/>
        </p:spPr>
        <p:txBody>
          <a:bodyPr wrap="square" rtlCol="0">
            <a:spAutoFit/>
          </a:bodyPr>
          <a:lstStyle/>
          <a:p>
            <a:r>
              <a:rPr lang="en-US" altLang="zh-CN" dirty="0"/>
              <a:t>DLM (Dialogue Language Model), </a:t>
            </a:r>
          </a:p>
          <a:p>
            <a:r>
              <a:rPr lang="en-US" altLang="zh-CN" dirty="0"/>
              <a:t>ERNIE’s </a:t>
            </a:r>
            <a:r>
              <a:rPr lang="en-US" altLang="zh-CN" dirty="0">
                <a:highlight>
                  <a:srgbClr val="FFFF00"/>
                </a:highlight>
              </a:rPr>
              <a:t>Dialogue embedding </a:t>
            </a:r>
            <a:r>
              <a:rPr lang="en-US" altLang="zh-CN" dirty="0"/>
              <a:t>plays the same roles as token type embedding in BERT, </a:t>
            </a:r>
            <a:r>
              <a:rPr lang="en-US" altLang="zh-CN" dirty="0">
                <a:highlight>
                  <a:srgbClr val="FFFF00"/>
                </a:highlight>
              </a:rPr>
              <a:t>except that ERNIE can also represent multi-turn conversations (e.g. QRQ, QRR, QQR, where Q and R stands for ”Query” and ”Response” respectively).</a:t>
            </a:r>
            <a:r>
              <a:rPr lang="en-US" altLang="zh-CN" dirty="0"/>
              <a:t> Like MLM in BERT, masks are applied to enforce the model to predict missing words conditioned on both query and response. What’s more, we generate </a:t>
            </a:r>
            <a:r>
              <a:rPr lang="en-US" altLang="zh-CN" dirty="0">
                <a:highlight>
                  <a:srgbClr val="FFFF00"/>
                </a:highlight>
              </a:rPr>
              <a:t>fake samples </a:t>
            </a:r>
            <a:r>
              <a:rPr lang="en-US" altLang="zh-CN" dirty="0"/>
              <a:t>by replacing the query or the response with a randomly selected sentence. </a:t>
            </a:r>
            <a:r>
              <a:rPr lang="en-US" altLang="zh-CN" dirty="0">
                <a:highlight>
                  <a:srgbClr val="FFFF00"/>
                </a:highlight>
              </a:rPr>
              <a:t>The model is designed to judge whether the multi-turn conversation is real or fake.</a:t>
            </a:r>
            <a:endParaRPr lang="zh-CN" altLang="en-US" dirty="0">
              <a:highlight>
                <a:srgbClr val="FFFF00"/>
              </a:highlight>
            </a:endParaRPr>
          </a:p>
        </p:txBody>
      </p:sp>
      <p:pic>
        <p:nvPicPr>
          <p:cNvPr id="5" name="Picture 4">
            <a:extLst>
              <a:ext uri="{FF2B5EF4-FFF2-40B4-BE49-F238E27FC236}">
                <a16:creationId xmlns:a16="http://schemas.microsoft.com/office/drawing/2014/main" id="{4DE37AEB-7738-4E0A-AFC7-EFF25E3D928B}"/>
              </a:ext>
            </a:extLst>
          </p:cNvPr>
          <p:cNvPicPr>
            <a:picLocks noChangeAspect="1"/>
          </p:cNvPicPr>
          <p:nvPr/>
        </p:nvPicPr>
        <p:blipFill>
          <a:blip r:embed="rId2"/>
          <a:stretch>
            <a:fillRect/>
          </a:stretch>
        </p:blipFill>
        <p:spPr>
          <a:xfrm>
            <a:off x="799376" y="3413576"/>
            <a:ext cx="8387730" cy="3176267"/>
          </a:xfrm>
          <a:prstGeom prst="rect">
            <a:avLst/>
          </a:prstGeom>
        </p:spPr>
      </p:pic>
      <p:sp>
        <p:nvSpPr>
          <p:cNvPr id="6" name="TextBox 5">
            <a:extLst>
              <a:ext uri="{FF2B5EF4-FFF2-40B4-BE49-F238E27FC236}">
                <a16:creationId xmlns:a16="http://schemas.microsoft.com/office/drawing/2014/main" id="{DD2A11F8-3F25-4FA2-A3AD-DEE932FA0C39}"/>
              </a:ext>
            </a:extLst>
          </p:cNvPr>
          <p:cNvSpPr txBox="1"/>
          <p:nvPr/>
        </p:nvSpPr>
        <p:spPr>
          <a:xfrm>
            <a:off x="9484778" y="5619456"/>
            <a:ext cx="1994798" cy="646331"/>
          </a:xfrm>
          <a:prstGeom prst="rect">
            <a:avLst/>
          </a:prstGeom>
          <a:noFill/>
        </p:spPr>
        <p:txBody>
          <a:bodyPr wrap="square" rtlCol="0">
            <a:spAutoFit/>
          </a:bodyPr>
          <a:lstStyle/>
          <a:p>
            <a:r>
              <a:rPr lang="en-US" altLang="zh-CN" dirty="0"/>
              <a:t>Q: </a:t>
            </a:r>
            <a:r>
              <a:rPr lang="en-US" altLang="zh-CN" dirty="0">
                <a:highlight>
                  <a:srgbClr val="FFFF00"/>
                </a:highlight>
              </a:rPr>
              <a:t>Query</a:t>
            </a:r>
            <a:endParaRPr lang="en-US" altLang="zh-CN" dirty="0"/>
          </a:p>
          <a:p>
            <a:r>
              <a:rPr lang="en-US" altLang="zh-CN" dirty="0"/>
              <a:t>R: </a:t>
            </a:r>
            <a:r>
              <a:rPr lang="en-US" altLang="zh-CN" dirty="0">
                <a:highlight>
                  <a:srgbClr val="FFFF00"/>
                </a:highlight>
              </a:rPr>
              <a:t>Response</a:t>
            </a:r>
            <a:endParaRPr lang="zh-CN" altLang="en-US" dirty="0"/>
          </a:p>
        </p:txBody>
      </p:sp>
    </p:spTree>
    <p:extLst>
      <p:ext uri="{BB962C8B-B14F-4D97-AF65-F5344CB8AC3E}">
        <p14:creationId xmlns:p14="http://schemas.microsoft.com/office/powerpoint/2010/main" val="85841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C2FE7F2-7CA3-4492-AA3D-83C60CE5732D}"/>
              </a:ext>
            </a:extLst>
          </p:cNvPr>
          <p:cNvSpPr txBox="1"/>
          <p:nvPr/>
        </p:nvSpPr>
        <p:spPr>
          <a:xfrm>
            <a:off x="0" y="0"/>
            <a:ext cx="7392318" cy="369332"/>
          </a:xfrm>
          <a:prstGeom prst="rect">
            <a:avLst/>
          </a:prstGeom>
          <a:noFill/>
        </p:spPr>
        <p:txBody>
          <a:bodyPr wrap="square" rtlCol="0">
            <a:spAutoFit/>
          </a:bodyPr>
          <a:lstStyle/>
          <a:p>
            <a:r>
              <a:rPr lang="en-US" altLang="zh-CN" b="1" dirty="0"/>
              <a:t>Ablation Studies</a:t>
            </a:r>
            <a:endParaRPr lang="zh-CN" altLang="en-US" b="1" dirty="0"/>
          </a:p>
        </p:txBody>
      </p:sp>
      <p:pic>
        <p:nvPicPr>
          <p:cNvPr id="2" name="Picture 1">
            <a:extLst>
              <a:ext uri="{FF2B5EF4-FFF2-40B4-BE49-F238E27FC236}">
                <a16:creationId xmlns:a16="http://schemas.microsoft.com/office/drawing/2014/main" id="{8F6245A2-A684-4E5C-B767-10A501F78865}"/>
              </a:ext>
            </a:extLst>
          </p:cNvPr>
          <p:cNvPicPr>
            <a:picLocks noChangeAspect="1"/>
          </p:cNvPicPr>
          <p:nvPr/>
        </p:nvPicPr>
        <p:blipFill>
          <a:blip r:embed="rId2"/>
          <a:stretch>
            <a:fillRect/>
          </a:stretch>
        </p:blipFill>
        <p:spPr>
          <a:xfrm>
            <a:off x="466790" y="912917"/>
            <a:ext cx="10967230" cy="5032165"/>
          </a:xfrm>
          <a:prstGeom prst="rect">
            <a:avLst/>
          </a:prstGeom>
        </p:spPr>
      </p:pic>
    </p:spTree>
    <p:extLst>
      <p:ext uri="{BB962C8B-B14F-4D97-AF65-F5344CB8AC3E}">
        <p14:creationId xmlns:p14="http://schemas.microsoft.com/office/powerpoint/2010/main" val="7416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C2FE7F2-7CA3-4492-AA3D-83C60CE5732D}"/>
              </a:ext>
            </a:extLst>
          </p:cNvPr>
          <p:cNvSpPr txBox="1"/>
          <p:nvPr/>
        </p:nvSpPr>
        <p:spPr>
          <a:xfrm>
            <a:off x="0" y="0"/>
            <a:ext cx="7392318" cy="369332"/>
          </a:xfrm>
          <a:prstGeom prst="rect">
            <a:avLst/>
          </a:prstGeom>
          <a:noFill/>
        </p:spPr>
        <p:txBody>
          <a:bodyPr wrap="square" rtlCol="0">
            <a:spAutoFit/>
          </a:bodyPr>
          <a:lstStyle/>
          <a:p>
            <a:r>
              <a:rPr lang="en-US" altLang="zh-CN" b="1" dirty="0"/>
              <a:t>Cloze test</a:t>
            </a:r>
            <a:endParaRPr lang="zh-CN" altLang="en-US" b="1" dirty="0"/>
          </a:p>
        </p:txBody>
      </p:sp>
      <p:pic>
        <p:nvPicPr>
          <p:cNvPr id="12" name="Picture 11">
            <a:extLst>
              <a:ext uri="{FF2B5EF4-FFF2-40B4-BE49-F238E27FC236}">
                <a16:creationId xmlns:a16="http://schemas.microsoft.com/office/drawing/2014/main" id="{C18AF074-0C57-476C-828E-CF4D6D309AA5}"/>
              </a:ext>
            </a:extLst>
          </p:cNvPr>
          <p:cNvPicPr>
            <a:picLocks noChangeAspect="1"/>
          </p:cNvPicPr>
          <p:nvPr/>
        </p:nvPicPr>
        <p:blipFill>
          <a:blip r:embed="rId2"/>
          <a:stretch>
            <a:fillRect/>
          </a:stretch>
        </p:blipFill>
        <p:spPr>
          <a:xfrm>
            <a:off x="1615717" y="512759"/>
            <a:ext cx="8884796" cy="6432853"/>
          </a:xfrm>
          <a:prstGeom prst="rect">
            <a:avLst/>
          </a:prstGeom>
        </p:spPr>
      </p:pic>
    </p:spTree>
    <p:extLst>
      <p:ext uri="{BB962C8B-B14F-4D97-AF65-F5344CB8AC3E}">
        <p14:creationId xmlns:p14="http://schemas.microsoft.com/office/powerpoint/2010/main" val="149491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C2FE7F2-7CA3-4492-AA3D-83C60CE5732D}"/>
              </a:ext>
            </a:extLst>
          </p:cNvPr>
          <p:cNvSpPr txBox="1"/>
          <p:nvPr/>
        </p:nvSpPr>
        <p:spPr>
          <a:xfrm>
            <a:off x="0" y="0"/>
            <a:ext cx="7392318" cy="369332"/>
          </a:xfrm>
          <a:prstGeom prst="rect">
            <a:avLst/>
          </a:prstGeom>
          <a:noFill/>
        </p:spPr>
        <p:txBody>
          <a:bodyPr wrap="square" rtlCol="0">
            <a:spAutoFit/>
          </a:bodyPr>
          <a:lstStyle/>
          <a:p>
            <a:r>
              <a:rPr lang="en-US" altLang="zh-CN" b="1" dirty="0"/>
              <a:t>Conclusion</a:t>
            </a:r>
            <a:endParaRPr lang="zh-CN" altLang="en-US" b="1" dirty="0"/>
          </a:p>
        </p:txBody>
      </p:sp>
      <p:sp>
        <p:nvSpPr>
          <p:cNvPr id="2" name="TextBox 1">
            <a:extLst>
              <a:ext uri="{FF2B5EF4-FFF2-40B4-BE49-F238E27FC236}">
                <a16:creationId xmlns:a16="http://schemas.microsoft.com/office/drawing/2014/main" id="{8125B1DF-0D9F-457C-8DA4-DCFAEA425AFC}"/>
              </a:ext>
            </a:extLst>
          </p:cNvPr>
          <p:cNvSpPr txBox="1"/>
          <p:nvPr/>
        </p:nvSpPr>
        <p:spPr>
          <a:xfrm>
            <a:off x="757980" y="1488394"/>
            <a:ext cx="10168569" cy="923330"/>
          </a:xfrm>
          <a:prstGeom prst="rect">
            <a:avLst/>
          </a:prstGeom>
          <a:noFill/>
        </p:spPr>
        <p:txBody>
          <a:bodyPr wrap="square" rtlCol="0">
            <a:spAutoFit/>
          </a:bodyPr>
          <a:lstStyle/>
          <a:p>
            <a:r>
              <a:rPr lang="en-US" altLang="zh-CN" dirty="0">
                <a:highlight>
                  <a:srgbClr val="FFFF00"/>
                </a:highlight>
              </a:rPr>
              <a:t>In future we will integrate other types of knowledge into semantic representation models</a:t>
            </a:r>
            <a:r>
              <a:rPr lang="en-US" altLang="zh-CN" dirty="0"/>
              <a:t>, such as using syntactic parsing or weak supervised signals from other tasks. In addition We will also validate this idea in other languages.</a:t>
            </a:r>
            <a:endParaRPr lang="zh-CN" altLang="en-US" dirty="0"/>
          </a:p>
        </p:txBody>
      </p:sp>
    </p:spTree>
    <p:extLst>
      <p:ext uri="{BB962C8B-B14F-4D97-AF65-F5344CB8AC3E}">
        <p14:creationId xmlns:p14="http://schemas.microsoft.com/office/powerpoint/2010/main" val="2295036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414</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等线</vt:lpstr>
      <vt:lpstr>等线 Light</vt:lpstr>
      <vt:lpstr>Arial</vt:lpstr>
      <vt:lpstr>Office Theme</vt:lpstr>
      <vt:lpstr>ERNIE1: Enhanced Representation through Knowledge Integration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Zang, Yuchen (LNG-CHN)</dc:creator>
  <cp:lastModifiedBy>Zang, Yuchen (LNG-SHA)</cp:lastModifiedBy>
  <cp:revision>58</cp:revision>
  <dcterms:created xsi:type="dcterms:W3CDTF">2021-03-08T05:20:03Z</dcterms:created>
  <dcterms:modified xsi:type="dcterms:W3CDTF">2021-04-08T09:21:34Z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iteId">
    <vt:lpwstr>9274ee3f-9425-4109-a27f-9fb15c10675d</vt:lpwstr>
  </property>
  <property fmtid="{D5CDD505-2E9C-101B-9397-08002B2CF9AE}" pid="4" name="MSIP_Label_549ac42a-3eb4-4074-b885-aea26bd6241e_Owner">
    <vt:lpwstr>ZANGYX@legal.regn.net</vt:lpwstr>
  </property>
  <property fmtid="{D5CDD505-2E9C-101B-9397-08002B2CF9AE}" pid="5" name="MSIP_Label_549ac42a-3eb4-4074-b885-aea26bd6241e_SetDate">
    <vt:lpwstr>2021-03-08T05:22:08.7857363Z</vt:lpwstr>
  </property>
  <property fmtid="{D5CDD505-2E9C-101B-9397-08002B2CF9AE}" pid="6" name="MSIP_Label_549ac42a-3eb4-4074-b885-aea26bd6241e_Name">
    <vt:lpwstr>General Business</vt:lpwstr>
  </property>
  <property fmtid="{D5CDD505-2E9C-101B-9397-08002B2CF9AE}" pid="7" name="MSIP_Label_549ac42a-3eb4-4074-b885-aea26bd6241e_Application">
    <vt:lpwstr>Microsoft Azure Information Protection</vt:lpwstr>
  </property>
  <property fmtid="{D5CDD505-2E9C-101B-9397-08002B2CF9AE}" pid="8" name="MSIP_Label_549ac42a-3eb4-4074-b885-aea26bd6241e_ActionId">
    <vt:lpwstr>f2909706-cd2b-45d0-b1aa-97e966a1052d</vt:lpwstr>
  </property>
  <property fmtid="{D5CDD505-2E9C-101B-9397-08002B2CF9AE}" pid="9" name="MSIP_Label_549ac42a-3eb4-4074-b885-aea26bd6241e_Extended_MSFT_Method">
    <vt:lpwstr>Automatic</vt:lpwstr>
  </property>
  <property fmtid="{D5CDD505-2E9C-101B-9397-08002B2CF9AE}" pid="10" name="Sensitivity">
    <vt:lpwstr>General Business</vt:lpwstr>
  </property>
</Properties>
</file>