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7" r:id="rId5"/>
    <p:sldId id="268" r:id="rId6"/>
    <p:sldId id="26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ng, Yuchen (LNG-CHN)" initials="ZY(" lastIdx="3" clrIdx="0">
    <p:extLst>
      <p:ext uri="{19B8F6BF-5375-455C-9EA6-DF929625EA0E}">
        <p15:presenceInfo xmlns:p15="http://schemas.microsoft.com/office/powerpoint/2012/main" userId="S::ZANGYX@legal.regn.net::55e928d0-14dc-434d-8792-54dbe59cc2f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18A1-CA06-4FDC-9156-4CDA45D5D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FB822-0CFE-4C81-835E-D070383AE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FFA1D-E5B5-45BB-854D-8292FEA8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706-FB66-4A6A-9FA4-EFD5C06EC20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0FE2-C8AE-468B-A23C-46514B05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77F0-0A8E-4261-BB6B-7BC7B251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3D5-B43D-4718-8E2D-B58B4797E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0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70A3-A4F0-45CC-9A3E-0452C493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671FB-E38C-4D1D-87E2-13DF605BF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D1D3-87DD-4F39-9848-72482465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706-FB66-4A6A-9FA4-EFD5C06EC20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33CD0-6843-49C7-A762-C1C81DC8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C968-CC7D-4BDA-9F20-9164A5E8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3D5-B43D-4718-8E2D-B58B4797E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6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F4080-E6B7-4AC3-BBBF-D0E196EDB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DA8B5-6F0D-4591-86D6-F3CD41F9A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2B4A8-B30F-4B9E-8A23-6DE85F36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706-FB66-4A6A-9FA4-EFD5C06EC20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8FEE5-C3AB-40F8-BA0B-837F3CDD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FD5C-D230-4486-90D6-0BFADF77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3D5-B43D-4718-8E2D-B58B4797E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4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90DD-A5AC-47CC-B29E-019D6CAC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276B-C718-47C3-9C04-B6F79C75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B9E88-7FF5-4B9E-8F77-539452F4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706-FB66-4A6A-9FA4-EFD5C06EC20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1B14-C4AA-4180-9568-31FFC121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74CF-745C-401B-877A-5E3317F1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3D5-B43D-4718-8E2D-B58B4797E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0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E8B7-5EDC-49C7-A7FF-25C859FA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CFA9A-CEFD-4873-A1B0-7CAA895F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A724E-5511-4AF5-B9AE-6A86E6DF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706-FB66-4A6A-9FA4-EFD5C06EC20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F699-688E-4FF3-B74D-B0AB3FB2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60071-B667-46CA-BE0B-1840CB24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3D5-B43D-4718-8E2D-B58B4797E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0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911D-86C6-4035-9073-6455EF4A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CB3D-3F83-4B4D-A637-903636349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F495-1A43-486A-A952-710C5CCD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36019-08E4-4EA0-818F-9B5AA9C2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706-FB66-4A6A-9FA4-EFD5C06EC20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FE0C8-19FC-47B9-9E21-45BBB735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A096E-2F0F-4499-BBE5-D7728017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3D5-B43D-4718-8E2D-B58B4797E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1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B8D0-6BC9-4E0A-BAF6-8998CCBD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A22BC-174A-48D1-A131-1E223D33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109BF-0466-44EE-9959-EEF088201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D8892-3742-4628-ADB3-434930F3B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0C567-C5BE-4349-9C71-4CD682632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15427-0CF5-4FE9-B1C9-60A4DC78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706-FB66-4A6A-9FA4-EFD5C06EC20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0C52F-0689-4C6E-8F68-3BC7097D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3D32A-CF1C-4070-B0AB-94BAE0ED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3D5-B43D-4718-8E2D-B58B4797E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9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F1D3-0ED3-4607-9FEA-572A6D3E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6EAC9-0241-424C-9FCB-CB7D0F38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706-FB66-4A6A-9FA4-EFD5C06EC20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15FDC-09A5-4DA8-81EC-77287792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0584B-CCDD-4234-95EB-A8878603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3D5-B43D-4718-8E2D-B58B4797E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6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D282C-4456-4419-BC63-84C4AD8F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706-FB66-4A6A-9FA4-EFD5C06EC20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A5247-13FB-4F97-899B-502BFB43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7391E-D131-452C-9F76-4C1B9675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3D5-B43D-4718-8E2D-B58B4797E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9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9B1A-F194-45A9-BC14-BBBEBFE8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02D4-2687-4C84-A9BE-25F88EF6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C9ACB-03BC-459A-ADA5-6280291C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5BF02-8B76-45F8-BF10-8C49263C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706-FB66-4A6A-9FA4-EFD5C06EC20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4DB5B-A55D-4C8D-9E3D-518152C7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4445D-5D0D-4DC0-98A4-0D982C00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3D5-B43D-4718-8E2D-B58B4797E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3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09B9-19D0-47A8-ACC9-A15B84B3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B6B2B-EEBA-4A21-A264-F9A9B17F3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A5604-FF93-45E3-BF5A-ABD7A12F2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095E5-1F71-4A5F-AA4F-EF9CA625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706-FB66-4A6A-9FA4-EFD5C06EC20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A7B0D-0896-4ED2-852D-E278A674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A945-16CE-44DC-B60A-24743B14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3D5-B43D-4718-8E2D-B58B4797E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609BF-F457-4915-A675-1BED60D9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F8D0-BACD-46B9-B98B-F5EC92BFF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EFB6-3CFB-41AB-BFB9-01BE5A7BE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15706-FB66-4A6A-9FA4-EFD5C06EC20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BDC60-884F-49ED-A2A6-033F63BC1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7868-D9DA-40B5-BB8E-1690F093C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A93D5-B43D-4718-8E2D-B58B4797E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3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ED47-C98B-4970-9C50-4F47F39F9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RoBERTa</a:t>
            </a:r>
            <a:r>
              <a:rPr lang="en-US" altLang="zh-CN" dirty="0"/>
              <a:t>: A Robustly Optimized BERT Pretraining Approach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F14AB-6C42-4F33-B48E-289724297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https://www.cs.princeton.edu/~danqic/papers/roberta_paper.pdf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2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FE7F2-7CA3-4492-AA3D-83C60CE5732D}"/>
              </a:ext>
            </a:extLst>
          </p:cNvPr>
          <p:cNvSpPr txBox="1"/>
          <p:nvPr/>
        </p:nvSpPr>
        <p:spPr>
          <a:xfrm>
            <a:off x="0" y="0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Improvement as to </a:t>
            </a:r>
            <a:r>
              <a:rPr lang="en-US" altLang="zh-CN" b="1" dirty="0" err="1"/>
              <a:t>bert</a:t>
            </a:r>
            <a:r>
              <a:rPr lang="en-US" altLang="zh-CN" b="1" dirty="0"/>
              <a:t> and</a:t>
            </a:r>
            <a:r>
              <a:rPr lang="zh-CN" altLang="en-US" b="1" dirty="0"/>
              <a:t> </a:t>
            </a:r>
            <a:r>
              <a:rPr lang="en-US" altLang="zh-CN" b="1" dirty="0"/>
              <a:t>final</a:t>
            </a:r>
            <a:r>
              <a:rPr lang="zh-CN" altLang="en-US" b="1" dirty="0"/>
              <a:t> </a:t>
            </a:r>
            <a:r>
              <a:rPr lang="en-US" altLang="zh-CN" b="1" dirty="0"/>
              <a:t>test</a:t>
            </a:r>
            <a:r>
              <a:rPr lang="zh-CN" altLang="en-US" b="1" dirty="0"/>
              <a:t> </a:t>
            </a:r>
            <a:r>
              <a:rPr lang="en-US" altLang="zh-CN" b="1" dirty="0"/>
              <a:t>result</a:t>
            </a:r>
            <a:endParaRPr lang="zh-CN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84CC05-958D-4FE0-942B-F6DB1B8B0740}"/>
              </a:ext>
            </a:extLst>
          </p:cNvPr>
          <p:cNvSpPr txBox="1"/>
          <p:nvPr/>
        </p:nvSpPr>
        <p:spPr>
          <a:xfrm>
            <a:off x="322812" y="424144"/>
            <a:ext cx="11685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the previous section we propose modifications to the BERT pretraining procedure that improve end-task performance. We now aggregate these improvements and evaluate their combined impact. We call this configuration </a:t>
            </a:r>
            <a:r>
              <a:rPr lang="en-US" altLang="zh-CN" dirty="0" err="1"/>
              <a:t>RoBERTa</a:t>
            </a:r>
            <a:r>
              <a:rPr lang="en-US" altLang="zh-CN" dirty="0"/>
              <a:t> for Robustly optimized BERT approach. </a:t>
            </a:r>
            <a:r>
              <a:rPr lang="en-US" altLang="zh-CN" b="1" dirty="0">
                <a:highlight>
                  <a:srgbClr val="FFFF00"/>
                </a:highlight>
              </a:rPr>
              <a:t>Specifically, </a:t>
            </a:r>
            <a:r>
              <a:rPr lang="en-US" altLang="zh-CN" b="1" dirty="0" err="1">
                <a:highlight>
                  <a:srgbClr val="FFFF00"/>
                </a:highlight>
              </a:rPr>
              <a:t>RoBERTa</a:t>
            </a:r>
            <a:r>
              <a:rPr lang="en-US" altLang="zh-CN" b="1" dirty="0">
                <a:highlight>
                  <a:srgbClr val="FFFF00"/>
                </a:highlight>
              </a:rPr>
              <a:t> is trained with dynamic masking (Section 4.1), FULL-SENTENCES without NSP loss (Section 4.2), large mini-batches (Section 4.3) and a larger byte-level BPE (Section 4.4). And with more data, more training steps, and get much better results compared with </a:t>
            </a:r>
            <a:r>
              <a:rPr lang="en-US" altLang="zh-CN" b="1" dirty="0" err="1">
                <a:highlight>
                  <a:srgbClr val="FFFF00"/>
                </a:highlight>
              </a:rPr>
              <a:t>bert</a:t>
            </a:r>
            <a:r>
              <a:rPr lang="en-US" altLang="zh-CN" b="1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49DAE-5E24-42CF-A183-8A659B7A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15" y="2030035"/>
            <a:ext cx="8785886" cy="486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FE7F2-7CA3-4492-AA3D-83C60CE5732D}"/>
              </a:ext>
            </a:extLst>
          </p:cNvPr>
          <p:cNvSpPr txBox="1"/>
          <p:nvPr/>
        </p:nvSpPr>
        <p:spPr>
          <a:xfrm>
            <a:off x="0" y="0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Dynamic masking</a:t>
            </a:r>
            <a:endParaRPr lang="zh-CN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84CC05-958D-4FE0-942B-F6DB1B8B0740}"/>
              </a:ext>
            </a:extLst>
          </p:cNvPr>
          <p:cNvSpPr txBox="1"/>
          <p:nvPr/>
        </p:nvSpPr>
        <p:spPr>
          <a:xfrm>
            <a:off x="306586" y="1022194"/>
            <a:ext cx="6403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compare this strategy with </a:t>
            </a:r>
            <a:r>
              <a:rPr lang="en-US" altLang="zh-CN" dirty="0">
                <a:highlight>
                  <a:srgbClr val="FFFF00"/>
                </a:highlight>
              </a:rPr>
              <a:t>dynamic masking where we generate the masking pattern every time we feed a sequence to the model</a:t>
            </a:r>
            <a:r>
              <a:rPr lang="en-US" altLang="zh-CN" dirty="0"/>
              <a:t>. This becomes crucial when pretraining for more steps or with larger datasets.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CE2D6-C610-4CE8-9135-523638DA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045" y="891053"/>
            <a:ext cx="4723975" cy="347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7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FE7F2-7CA3-4492-AA3D-83C60CE5732D}"/>
              </a:ext>
            </a:extLst>
          </p:cNvPr>
          <p:cNvSpPr txBox="1"/>
          <p:nvPr/>
        </p:nvSpPr>
        <p:spPr>
          <a:xfrm>
            <a:off x="0" y="0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FULL-SENTENCES without NSP loss</a:t>
            </a:r>
            <a:endParaRPr lang="zh-CN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84CC05-958D-4FE0-942B-F6DB1B8B0740}"/>
              </a:ext>
            </a:extLst>
          </p:cNvPr>
          <p:cNvSpPr txBox="1"/>
          <p:nvPr/>
        </p:nvSpPr>
        <p:spPr>
          <a:xfrm>
            <a:off x="306585" y="601010"/>
            <a:ext cx="10776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Finally we find that restricting sequences to come from a single document (DOC-SENTENCES) performs slightly better than packing sequences from multiple documents (FULL-SENTENCES). However, </a:t>
            </a:r>
            <a:r>
              <a:rPr lang="en-US" altLang="zh-CN" dirty="0">
                <a:highlight>
                  <a:srgbClr val="FFFF00"/>
                </a:highlight>
              </a:rPr>
              <a:t>because the DOC-SENTENCES format results in variable batch sizes, we use FULLSENTENCES in the remainder of our experiments for easier comparison with related work.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F8DBD-91F2-4D11-85CD-C5B25BC7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67" y="2266015"/>
            <a:ext cx="8088676" cy="38720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9C0D04-963E-4529-B015-A59AF05047D6}"/>
              </a:ext>
            </a:extLst>
          </p:cNvPr>
          <p:cNvSpPr/>
          <p:nvPr/>
        </p:nvSpPr>
        <p:spPr>
          <a:xfrm>
            <a:off x="2778387" y="3811639"/>
            <a:ext cx="5233144" cy="2527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24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FE7F2-7CA3-4492-AA3D-83C60CE5732D}"/>
              </a:ext>
            </a:extLst>
          </p:cNvPr>
          <p:cNvSpPr txBox="1"/>
          <p:nvPr/>
        </p:nvSpPr>
        <p:spPr>
          <a:xfrm>
            <a:off x="0" y="0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Large mini-batches</a:t>
            </a:r>
            <a:endParaRPr lang="zh-CN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84CC05-958D-4FE0-942B-F6DB1B8B0740}"/>
              </a:ext>
            </a:extLst>
          </p:cNvPr>
          <p:cNvSpPr txBox="1"/>
          <p:nvPr/>
        </p:nvSpPr>
        <p:spPr>
          <a:xfrm>
            <a:off x="306586" y="601010"/>
            <a:ext cx="5509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observe that training with large batches improves perplexity for the masked language modeling objective, as well as end-task accuracy. Large batches are also easier to parallelize via distributed data parallel training,8 and in later experiments we train with batches of 8K sequences.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2234F-E148-485D-A854-EFAB1085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66" y="601010"/>
            <a:ext cx="50101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FE7F2-7CA3-4492-AA3D-83C60CE5732D}"/>
              </a:ext>
            </a:extLst>
          </p:cNvPr>
          <p:cNvSpPr txBox="1"/>
          <p:nvPr/>
        </p:nvSpPr>
        <p:spPr>
          <a:xfrm>
            <a:off x="0" y="0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Byte-level BPE</a:t>
            </a:r>
            <a:endParaRPr lang="zh-CN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84CC05-958D-4FE0-942B-F6DB1B8B0740}"/>
              </a:ext>
            </a:extLst>
          </p:cNvPr>
          <p:cNvSpPr txBox="1"/>
          <p:nvPr/>
        </p:nvSpPr>
        <p:spPr>
          <a:xfrm>
            <a:off x="306585" y="601010"/>
            <a:ext cx="108865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BPE vocabulary sizes typically range from 10K-100K </a:t>
            </a:r>
            <a:r>
              <a:rPr lang="en-US" altLang="zh-CN" dirty="0" err="1"/>
              <a:t>subword</a:t>
            </a:r>
            <a:r>
              <a:rPr lang="en-US" altLang="zh-CN" dirty="0"/>
              <a:t> units. However, </a:t>
            </a:r>
            <a:r>
              <a:rPr lang="en-US" altLang="zh-CN" dirty="0" err="1"/>
              <a:t>unicode</a:t>
            </a:r>
            <a:r>
              <a:rPr lang="en-US" altLang="zh-CN" dirty="0"/>
              <a:t> characters can account for a sizeable portion of this vocabulary when modeling large and diverse corpora, such as the ones considered in this work</a:t>
            </a:r>
            <a:r>
              <a:rPr lang="en-US" altLang="zh-CN" dirty="0">
                <a:highlight>
                  <a:srgbClr val="FFFF00"/>
                </a:highlight>
              </a:rPr>
              <a:t>. Radford et al. (2019) introduce a clever implementation of BPE that uses bytes instead of </a:t>
            </a:r>
            <a:r>
              <a:rPr lang="en-US" altLang="zh-CN" dirty="0" err="1">
                <a:highlight>
                  <a:srgbClr val="FFFF00"/>
                </a:highlight>
              </a:rPr>
              <a:t>unicode</a:t>
            </a:r>
            <a:r>
              <a:rPr lang="en-US" altLang="zh-CN" dirty="0">
                <a:highlight>
                  <a:srgbClr val="FFFF00"/>
                </a:highlight>
              </a:rPr>
              <a:t> characters as the base </a:t>
            </a:r>
            <a:r>
              <a:rPr lang="en-US" altLang="zh-CN" dirty="0" err="1">
                <a:highlight>
                  <a:srgbClr val="FFFF00"/>
                </a:highlight>
              </a:rPr>
              <a:t>subword</a:t>
            </a:r>
            <a:r>
              <a:rPr lang="en-US" altLang="zh-CN" dirty="0">
                <a:highlight>
                  <a:srgbClr val="FFFF00"/>
                </a:highlight>
              </a:rPr>
              <a:t> units. </a:t>
            </a:r>
            <a:r>
              <a:rPr lang="en-US" altLang="zh-CN" dirty="0"/>
              <a:t>Using bytes makes it possible to learn a </a:t>
            </a:r>
            <a:r>
              <a:rPr lang="en-US" altLang="zh-CN" dirty="0" err="1"/>
              <a:t>subword</a:t>
            </a:r>
            <a:r>
              <a:rPr lang="en-US" altLang="zh-CN" dirty="0"/>
              <a:t> vocabulary of a modest size (50K units) that can still encode any input text without introducing any “unknown” tokens</a:t>
            </a:r>
          </a:p>
          <a:p>
            <a:endParaRPr lang="en-US" altLang="zh-CN" dirty="0"/>
          </a:p>
          <a:p>
            <a:r>
              <a:rPr lang="en-US" altLang="zh-CN" dirty="0"/>
              <a:t>The original BERT implementation (Devlin et al., 2019) uses a character-level BPE vocabulary of size 30K, which is learned after preprocessing the input with heuristic tokenization rules. Following Radford et al. (2019), </a:t>
            </a:r>
            <a:r>
              <a:rPr lang="en-US" altLang="zh-CN" dirty="0">
                <a:highlight>
                  <a:srgbClr val="FFFF00"/>
                </a:highlight>
              </a:rPr>
              <a:t>we instead consider training BERT with a larger byte-level BPE vocabulary containing 50K </a:t>
            </a:r>
            <a:r>
              <a:rPr lang="en-US" altLang="zh-CN" dirty="0" err="1">
                <a:highlight>
                  <a:srgbClr val="FFFF00"/>
                </a:highlight>
              </a:rPr>
              <a:t>subword</a:t>
            </a:r>
            <a:r>
              <a:rPr lang="en-US" altLang="zh-CN" dirty="0">
                <a:highlight>
                  <a:srgbClr val="FFFF00"/>
                </a:highlight>
              </a:rPr>
              <a:t> units, without any additional preprocessing or tokenization of the input.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545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C5B572-1E21-4FC1-AC26-5A084C0FBA10}"/>
              </a:ext>
            </a:extLst>
          </p:cNvPr>
          <p:cNvSpPr txBox="1"/>
          <p:nvPr/>
        </p:nvSpPr>
        <p:spPr>
          <a:xfrm>
            <a:off x="170761" y="0"/>
            <a:ext cx="358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Conclusion</a:t>
            </a:r>
            <a:endParaRPr lang="zh-CN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D8D97-EB2F-49CD-A7F4-58473B2ACAE1}"/>
              </a:ext>
            </a:extLst>
          </p:cNvPr>
          <p:cNvSpPr txBox="1"/>
          <p:nvPr/>
        </p:nvSpPr>
        <p:spPr>
          <a:xfrm>
            <a:off x="794591" y="718390"/>
            <a:ext cx="106960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 carefully evaluate a number of design decisions when pretraining BERT models. </a:t>
            </a:r>
            <a:r>
              <a:rPr lang="en-US" altLang="zh-CN" sz="2400" dirty="0">
                <a:highlight>
                  <a:srgbClr val="FFFF00"/>
                </a:highlight>
              </a:rPr>
              <a:t>We find that performance can be substantially improved by training the model longer, with bigger batches over more data; removing the next sentence prediction objective; training on longer sequences; and dynamically changing the masking pattern applied to the training data. </a:t>
            </a:r>
            <a:r>
              <a:rPr lang="en-US" altLang="zh-CN" sz="2400" dirty="0"/>
              <a:t>Our improved pretraining procedure, which we call </a:t>
            </a:r>
            <a:r>
              <a:rPr lang="en-US" altLang="zh-CN" sz="2400" dirty="0" err="1"/>
              <a:t>RoBERTa</a:t>
            </a:r>
            <a:r>
              <a:rPr lang="en-US" altLang="zh-CN" sz="2400" dirty="0"/>
              <a:t>, achieves state-of-the-art results on GLUE, RACE and </a:t>
            </a:r>
            <a:r>
              <a:rPr lang="en-US" altLang="zh-CN" sz="2400" dirty="0" err="1"/>
              <a:t>SQuAD</a:t>
            </a:r>
            <a:r>
              <a:rPr lang="en-US" altLang="zh-CN" sz="2400" dirty="0"/>
              <a:t>, without multi-task finetuning for GLUE or additional data for </a:t>
            </a:r>
            <a:r>
              <a:rPr lang="en-US" altLang="zh-CN" sz="2400" dirty="0" err="1"/>
              <a:t>SQuAD</a:t>
            </a:r>
            <a:r>
              <a:rPr lang="en-US" altLang="zh-CN" sz="2400" dirty="0"/>
              <a:t>. These results illustrate the importance of these previously overlooked design decisions and suggest that </a:t>
            </a:r>
            <a:r>
              <a:rPr lang="en-US" altLang="zh-CN" sz="2400" dirty="0">
                <a:highlight>
                  <a:srgbClr val="FFFF00"/>
                </a:highlight>
              </a:rPr>
              <a:t>BERT’s pretraining objective remains competitive with recently proposed alternatives</a:t>
            </a:r>
            <a:r>
              <a:rPr lang="en-US" altLang="zh-CN" sz="2400" dirty="0"/>
              <a:t>.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5598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553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RoBERTa: A Robustly Optimized BERT Pretraining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Zang, Yuchen (LNG-CHN)</dc:creator>
  <cp:lastModifiedBy>Zang, Yuchen (LNG-SHA)</cp:lastModifiedBy>
  <cp:revision>63</cp:revision>
  <dcterms:created xsi:type="dcterms:W3CDTF">2021-03-08T05:20:03Z</dcterms:created>
  <dcterms:modified xsi:type="dcterms:W3CDTF">2021-04-16T10:08:48Z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iteId">
    <vt:lpwstr>9274ee3f-9425-4109-a27f-9fb15c10675d</vt:lpwstr>
  </property>
  <property fmtid="{D5CDD505-2E9C-101B-9397-08002B2CF9AE}" pid="4" name="MSIP_Label_549ac42a-3eb4-4074-b885-aea26bd6241e_Owner">
    <vt:lpwstr>ZANGYX@legal.regn.net</vt:lpwstr>
  </property>
  <property fmtid="{D5CDD505-2E9C-101B-9397-08002B2CF9AE}" pid="5" name="MSIP_Label_549ac42a-3eb4-4074-b885-aea26bd6241e_SetDate">
    <vt:lpwstr>2021-03-08T05:22:08.7857363Z</vt:lpwstr>
  </property>
  <property fmtid="{D5CDD505-2E9C-101B-9397-08002B2CF9AE}" pid="6" name="MSIP_Label_549ac42a-3eb4-4074-b885-aea26bd6241e_Name">
    <vt:lpwstr>General Business</vt:lpwstr>
  </property>
  <property fmtid="{D5CDD505-2E9C-101B-9397-08002B2CF9AE}" pid="7" name="MSIP_Label_549ac42a-3eb4-4074-b885-aea26bd6241e_Application">
    <vt:lpwstr>Microsoft Azure Information Protection</vt:lpwstr>
  </property>
  <property fmtid="{D5CDD505-2E9C-101B-9397-08002B2CF9AE}" pid="8" name="MSIP_Label_549ac42a-3eb4-4074-b885-aea26bd6241e_ActionId">
    <vt:lpwstr>f2909706-cd2b-45d0-b1aa-97e966a1052d</vt:lpwstr>
  </property>
  <property fmtid="{D5CDD505-2E9C-101B-9397-08002B2CF9AE}" pid="9" name="MSIP_Label_549ac42a-3eb4-4074-b885-aea26bd6241e_Extended_MSFT_Method">
    <vt:lpwstr>Automatic</vt:lpwstr>
  </property>
  <property fmtid="{D5CDD505-2E9C-101B-9397-08002B2CF9AE}" pid="10" name="Sensitivity">
    <vt:lpwstr>General Business</vt:lpwstr>
  </property>
</Properties>
</file>