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8" r:id="rId4"/>
    <p:sldId id="257" r:id="rId5"/>
    <p:sldId id="260" r:id="rId6"/>
    <p:sldId id="270" r:id="rId7"/>
    <p:sldId id="263" r:id="rId8"/>
    <p:sldId id="265" r:id="rId9"/>
    <p:sldId id="261" r:id="rId10"/>
    <p:sldId id="266" r:id="rId11"/>
    <p:sldId id="262"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80" y="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0A8BE9-72F6-494F-820E-B73A9E8B3197}"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D54E9-E21D-4FFC-A24C-E5331839B00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0A8BE9-72F6-494F-820E-B73A9E8B3197}"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D54E9-E21D-4FFC-A24C-E5331839B00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0A8BE9-72F6-494F-820E-B73A9E8B3197}"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D54E9-E21D-4FFC-A24C-E5331839B00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0A8BE9-72F6-494F-820E-B73A9E8B3197}"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D54E9-E21D-4FFC-A24C-E5331839B00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0A8BE9-72F6-494F-820E-B73A9E8B3197}"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D54E9-E21D-4FFC-A24C-E5331839B00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0A8BE9-72F6-494F-820E-B73A9E8B3197}"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7D54E9-E21D-4FFC-A24C-E5331839B00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0A8BE9-72F6-494F-820E-B73A9E8B3197}" type="datetimeFigureOut">
              <a:rPr lang="en-IN" smtClean="0"/>
              <a:t>25-05-2022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7D54E9-E21D-4FFC-A24C-E5331839B00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0A8BE9-72F6-494F-820E-B73A9E8B3197}" type="datetimeFigureOut">
              <a:rPr lang="en-IN" smtClean="0"/>
              <a:t>25-05-2022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7D54E9-E21D-4FFC-A24C-E5331839B00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A8BE9-72F6-494F-820E-B73A9E8B3197}" type="datetimeFigureOut">
              <a:rPr lang="en-IN" smtClean="0"/>
              <a:t>25-05-2022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7D54E9-E21D-4FFC-A24C-E5331839B00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0A8BE9-72F6-494F-820E-B73A9E8B3197}"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7D54E9-E21D-4FFC-A24C-E5331839B00B}"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C0A8BE9-72F6-494F-820E-B73A9E8B3197}" type="datetimeFigureOut">
              <a:rPr lang="en-IN" smtClean="0"/>
              <a:t>25-05-2022</a:t>
            </a:fld>
            <a:endParaRPr lang="en-IN"/>
          </a:p>
        </p:txBody>
      </p:sp>
      <p:sp>
        <p:nvSpPr>
          <p:cNvPr id="9" name="Slide Number Placeholder 8"/>
          <p:cNvSpPr>
            <a:spLocks noGrp="1"/>
          </p:cNvSpPr>
          <p:nvPr>
            <p:ph type="sldNum" sz="quarter" idx="11"/>
          </p:nvPr>
        </p:nvSpPr>
        <p:spPr/>
        <p:txBody>
          <a:bodyPr/>
          <a:lstStyle/>
          <a:p>
            <a:fld id="{697D54E9-E21D-4FFC-A24C-E5331839B00B}"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97D54E9-E21D-4FFC-A24C-E5331839B00B}"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C0A8BE9-72F6-494F-820E-B73A9E8B3197}" type="datetimeFigureOut">
              <a:rPr lang="en-IN" smtClean="0"/>
              <a:t>25-05-2022</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Predicting the sale of products in a retail data chain </a:t>
            </a:r>
          </a:p>
        </p:txBody>
      </p:sp>
      <p:sp>
        <p:nvSpPr>
          <p:cNvPr id="3" name="Subtitle 2"/>
          <p:cNvSpPr>
            <a:spLocks noGrp="1"/>
          </p:cNvSpPr>
          <p:nvPr>
            <p:ph type="subTitle" idx="1"/>
          </p:nvPr>
        </p:nvSpPr>
        <p:spPr/>
        <p:txBody>
          <a:bodyPr/>
          <a:lstStyle/>
          <a:p>
            <a:pPr algn="r"/>
            <a:r>
              <a:rPr lang="en-IN" dirty="0"/>
              <a:t>By </a:t>
            </a:r>
            <a:r>
              <a:rPr lang="en-IN" dirty="0" err="1"/>
              <a:t>Zanha</a:t>
            </a:r>
            <a:r>
              <a:rPr lang="en-IN" dirty="0"/>
              <a:t> Jamal</a:t>
            </a:r>
          </a:p>
        </p:txBody>
      </p:sp>
    </p:spTree>
    <p:extLst>
      <p:ext uri="{BB962C8B-B14F-4D97-AF65-F5344CB8AC3E}">
        <p14:creationId xmlns:p14="http://schemas.microsoft.com/office/powerpoint/2010/main" val="543447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114300" indent="0">
              <a:buNone/>
            </a:pPr>
            <a:r>
              <a:rPr lang="en-US" b="1" dirty="0"/>
              <a:t>Visualization </a:t>
            </a:r>
          </a:p>
          <a:p>
            <a:pPr marL="114300" indent="0">
              <a:buNone/>
            </a:pPr>
            <a:r>
              <a:rPr lang="en-US" dirty="0"/>
              <a:t>we can see how the data looks like and what kind of correlation is held by the attributes of data. It is the fastest way to see if the features correspond to the output.</a:t>
            </a:r>
            <a:endParaRPr lang="en-US" b="1" dirty="0"/>
          </a:p>
          <a:p>
            <a:pPr marL="114300" indent="0">
              <a:buNone/>
            </a:pPr>
            <a:r>
              <a:rPr lang="en-US" b="1" dirty="0"/>
              <a:t>Training the model </a:t>
            </a:r>
          </a:p>
          <a:p>
            <a:pPr marL="114300" indent="0">
              <a:buNone/>
            </a:pPr>
            <a:r>
              <a:rPr lang="en-US" dirty="0"/>
              <a:t>The training model is used to run the input data through the algorithm to correlate the processed output against the sample output. The result from this correlation is used to modify the model</a:t>
            </a:r>
          </a:p>
          <a:p>
            <a:pPr marL="114300" indent="0">
              <a:buNone/>
            </a:pPr>
            <a:r>
              <a:rPr lang="en-US" b="1" dirty="0"/>
              <a:t>Model evaluation </a:t>
            </a:r>
          </a:p>
          <a:p>
            <a:pPr marL="114300" indent="0">
              <a:buNone/>
            </a:pPr>
            <a:r>
              <a:rPr lang="en-US" dirty="0"/>
              <a:t>Model evaluation techniques in machine learning are helping us to find a better model among all other models in machine learning.</a:t>
            </a:r>
            <a:endParaRPr lang="en-IN" dirty="0"/>
          </a:p>
        </p:txBody>
      </p:sp>
    </p:spTree>
    <p:extLst>
      <p:ext uri="{BB962C8B-B14F-4D97-AF65-F5344CB8AC3E}">
        <p14:creationId xmlns:p14="http://schemas.microsoft.com/office/powerpoint/2010/main" val="2681253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Algorithms to be used</a:t>
            </a:r>
          </a:p>
        </p:txBody>
      </p:sp>
      <p:sp>
        <p:nvSpPr>
          <p:cNvPr id="3" name="Content Placeholder 2"/>
          <p:cNvSpPr>
            <a:spLocks noGrp="1"/>
          </p:cNvSpPr>
          <p:nvPr>
            <p:ph idx="1"/>
          </p:nvPr>
        </p:nvSpPr>
        <p:spPr/>
        <p:txBody>
          <a:bodyPr>
            <a:normAutofit/>
          </a:bodyPr>
          <a:lstStyle/>
          <a:p>
            <a:r>
              <a:rPr lang="en-US" b="1" dirty="0"/>
              <a:t>Linear Regression</a:t>
            </a:r>
          </a:p>
          <a:p>
            <a:pPr marL="114300" indent="0">
              <a:buNone/>
            </a:pPr>
            <a:r>
              <a:rPr lang="en-US" dirty="0"/>
              <a:t>Linear Regression is the supervised Machine Learning model in which the model </a:t>
            </a:r>
            <a:r>
              <a:rPr lang="en-US" b="1" dirty="0"/>
              <a:t>finds the best fit linear line between the independent and dependent variable </a:t>
            </a:r>
            <a:r>
              <a:rPr lang="en-US" dirty="0" err="1"/>
              <a:t>i.e</a:t>
            </a:r>
            <a:r>
              <a:rPr lang="en-US" dirty="0"/>
              <a:t> it finds the linear relationship between the dependent and independent variable. </a:t>
            </a:r>
          </a:p>
          <a:p>
            <a:pPr marL="114300" indent="0">
              <a:buNone/>
            </a:pPr>
            <a:endParaRPr lang="en-US" dirty="0"/>
          </a:p>
          <a:p>
            <a:pPr marL="114300" indent="0">
              <a:buNone/>
            </a:pPr>
            <a:r>
              <a:rPr lang="en-US" b="1" dirty="0"/>
              <a:t>• Random Forest </a:t>
            </a:r>
          </a:p>
          <a:p>
            <a:pPr marL="114300" indent="0">
              <a:buNone/>
            </a:pPr>
            <a:r>
              <a:rPr lang="en-US" dirty="0"/>
              <a:t>It can be used for both Classification and Regression problems in ML. It is based on the concept of ensemble learning, which is a process of </a:t>
            </a:r>
            <a:r>
              <a:rPr lang="en-US" b="1" dirty="0"/>
              <a:t>combining multiple classifiers to solve a complex problem and to improve the performance of the model</a:t>
            </a:r>
            <a:r>
              <a:rPr lang="en-US" dirty="0"/>
              <a:t>.</a:t>
            </a:r>
          </a:p>
        </p:txBody>
      </p:sp>
    </p:spTree>
    <p:extLst>
      <p:ext uri="{BB962C8B-B14F-4D97-AF65-F5344CB8AC3E}">
        <p14:creationId xmlns:p14="http://schemas.microsoft.com/office/powerpoint/2010/main" val="1553100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 Decision Tree </a:t>
            </a:r>
          </a:p>
          <a:p>
            <a:r>
              <a:rPr lang="en-US" dirty="0"/>
              <a:t>It is </a:t>
            </a:r>
            <a:r>
              <a:rPr lang="en-US" b="1" dirty="0"/>
              <a:t>a tree-structured classifier, where internal nodes represent the features of a dataset, branches represent the decision rules and each leaf node represents the outcome</a:t>
            </a:r>
            <a:r>
              <a:rPr lang="en-US" dirty="0"/>
              <a:t>. In a Decision tree, there are two nodes, which are the Decision Node and Leaf Node.</a:t>
            </a:r>
          </a:p>
          <a:p>
            <a:r>
              <a:rPr lang="en-US" b="1" dirty="0"/>
              <a:t>• </a:t>
            </a:r>
            <a:r>
              <a:rPr lang="en-US" b="1" dirty="0" err="1"/>
              <a:t>XGBoost</a:t>
            </a:r>
            <a:r>
              <a:rPr lang="en-US" b="1" dirty="0"/>
              <a:t> </a:t>
            </a:r>
            <a:endParaRPr lang="en-IN" b="1" dirty="0"/>
          </a:p>
          <a:p>
            <a:r>
              <a:rPr lang="en-US" dirty="0"/>
              <a:t>Gradient boosting Regression </a:t>
            </a:r>
            <a:r>
              <a:rPr lang="en-US" b="1" dirty="0"/>
              <a:t>calculates the difference between the current prediction and the known correct target value</a:t>
            </a:r>
            <a:r>
              <a:rPr lang="en-US" dirty="0"/>
              <a:t>. This difference is called residual. After that Gradient boosting Regression trains a weak model that maps features to that residual.</a:t>
            </a:r>
            <a:endParaRPr lang="en-US" b="1" dirty="0"/>
          </a:p>
          <a:p>
            <a:endParaRPr lang="en-IN" dirty="0"/>
          </a:p>
        </p:txBody>
      </p:sp>
    </p:spTree>
    <p:extLst>
      <p:ext uri="{BB962C8B-B14F-4D97-AF65-F5344CB8AC3E}">
        <p14:creationId xmlns:p14="http://schemas.microsoft.com/office/powerpoint/2010/main" val="3109061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114300" indent="0" algn="ctr">
              <a:buNone/>
            </a:pPr>
            <a:endParaRPr lang="en-US" dirty="0"/>
          </a:p>
          <a:p>
            <a:pPr marL="114300" indent="0" algn="ctr">
              <a:buNone/>
            </a:pPr>
            <a:endParaRPr lang="en-US" dirty="0"/>
          </a:p>
          <a:p>
            <a:pPr marL="114300" indent="0" algn="ctr">
              <a:buNone/>
            </a:pPr>
            <a:endParaRPr lang="en-US" dirty="0"/>
          </a:p>
          <a:p>
            <a:pPr marL="114300" indent="0" algn="ctr">
              <a:buNone/>
            </a:pPr>
            <a:endParaRPr lang="en-US" dirty="0"/>
          </a:p>
          <a:p>
            <a:pPr marL="114300" indent="0">
              <a:buNone/>
            </a:pPr>
            <a:r>
              <a:rPr lang="en-US" sz="3600" dirty="0"/>
              <a:t>                      THANK YOU </a:t>
            </a:r>
            <a:endParaRPr lang="en-IN" sz="3600" dirty="0"/>
          </a:p>
        </p:txBody>
      </p:sp>
    </p:spTree>
    <p:extLst>
      <p:ext uri="{BB962C8B-B14F-4D97-AF65-F5344CB8AC3E}">
        <p14:creationId xmlns:p14="http://schemas.microsoft.com/office/powerpoint/2010/main" val="98403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endParaRPr lang="en-IN" dirty="0"/>
          </a:p>
        </p:txBody>
      </p:sp>
      <p:sp>
        <p:nvSpPr>
          <p:cNvPr id="3" name="Content Placeholder 2"/>
          <p:cNvSpPr>
            <a:spLocks noGrp="1"/>
          </p:cNvSpPr>
          <p:nvPr>
            <p:ph idx="1"/>
          </p:nvPr>
        </p:nvSpPr>
        <p:spPr/>
        <p:txBody>
          <a:bodyPr/>
          <a:lstStyle/>
          <a:p>
            <a:pPr marL="114300" indent="0">
              <a:buNone/>
            </a:pPr>
            <a:r>
              <a:rPr lang="en-US" dirty="0"/>
              <a:t>Sales forecasting is the process of estimating future revenue by predicting the amount of product or services a sales unit will sell in the next week, month, quarter, or year.</a:t>
            </a:r>
          </a:p>
          <a:p>
            <a:pPr marL="114300" indent="0">
              <a:buNone/>
            </a:pPr>
            <a:r>
              <a:rPr lang="en-US" b="0" i="0" dirty="0">
                <a:effectLst/>
                <a:latin typeface="Inter"/>
              </a:rPr>
              <a:t>Meeting the demand is important to not lose potential revenue, while at the same time stocking excessive products could lead to losses.</a:t>
            </a:r>
            <a:br>
              <a:rPr lang="en-US" dirty="0"/>
            </a:br>
            <a:r>
              <a:rPr lang="en-US" b="0" i="0" dirty="0">
                <a:effectLst/>
                <a:latin typeface="Inter"/>
              </a:rPr>
              <a:t>In this problem you are tasked with building a machine learning model to predict the sales of products across stores for one month. These models can then be used to power the recommendations for the inventory management software at these stores.</a:t>
            </a:r>
            <a:endParaRPr lang="en-IN" dirty="0"/>
          </a:p>
        </p:txBody>
      </p:sp>
    </p:spTree>
    <p:extLst>
      <p:ext uri="{BB962C8B-B14F-4D97-AF65-F5344CB8AC3E}">
        <p14:creationId xmlns:p14="http://schemas.microsoft.com/office/powerpoint/2010/main" val="265111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Description </a:t>
            </a:r>
          </a:p>
        </p:txBody>
      </p:sp>
      <p:sp>
        <p:nvSpPr>
          <p:cNvPr id="3" name="Content Placeholder 2"/>
          <p:cNvSpPr>
            <a:spLocks noGrp="1"/>
          </p:cNvSpPr>
          <p:nvPr>
            <p:ph idx="1"/>
          </p:nvPr>
        </p:nvSpPr>
        <p:spPr>
          <a:xfrm>
            <a:off x="179512" y="1268760"/>
            <a:ext cx="8280920" cy="5400600"/>
          </a:xfrm>
        </p:spPr>
        <p:txBody>
          <a:bodyPr>
            <a:normAutofit/>
          </a:bodyPr>
          <a:lstStyle/>
          <a:p>
            <a:pPr marL="114300" indent="0">
              <a:buNone/>
            </a:pPr>
            <a:endParaRPr lang="en-IN" dirty="0"/>
          </a:p>
          <a:p>
            <a:r>
              <a:rPr lang="en-US" b="0" i="0" dirty="0">
                <a:effectLst/>
                <a:latin typeface="Inter"/>
              </a:rPr>
              <a:t>A large Indian retail chain has stores across 3 states in India: Maharashtra, Telangana and Kerala. These stores stock products across various categories such as FMCG (fast moving consumer goods), eatables / perishables and others. Managing the inventory is crucial for the revenue stream of the retail chain. Meeting the demand is important to not lose potential revenue, while at the same time stocking excessive products could lead to losses.</a:t>
            </a:r>
            <a:br>
              <a:rPr lang="en-US" dirty="0"/>
            </a:br>
            <a:r>
              <a:rPr lang="en-US" b="0" i="0" dirty="0">
                <a:effectLst/>
                <a:latin typeface="Inter"/>
              </a:rPr>
              <a:t>In this problem you are tasked with building a machine learning model to predict the sales of products across stores for one month. These models can then be used to power the recommendations for the inventory management software at these stores.</a:t>
            </a:r>
            <a:endParaRPr lang="en-IN" dirty="0"/>
          </a:p>
        </p:txBody>
      </p:sp>
    </p:spTree>
    <p:extLst>
      <p:ext uri="{BB962C8B-B14F-4D97-AF65-F5344CB8AC3E}">
        <p14:creationId xmlns:p14="http://schemas.microsoft.com/office/powerpoint/2010/main" val="138507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Relevance of topic</a:t>
            </a:r>
          </a:p>
        </p:txBody>
      </p:sp>
      <p:sp>
        <p:nvSpPr>
          <p:cNvPr id="3" name="Content Placeholder 2"/>
          <p:cNvSpPr>
            <a:spLocks noGrp="1"/>
          </p:cNvSpPr>
          <p:nvPr>
            <p:ph idx="1"/>
          </p:nvPr>
        </p:nvSpPr>
        <p:spPr/>
        <p:txBody>
          <a:bodyPr/>
          <a:lstStyle/>
          <a:p>
            <a:endParaRPr lang="en-IN" dirty="0"/>
          </a:p>
          <a:p>
            <a:r>
              <a:rPr lang="en-IN" dirty="0"/>
              <a:t>By the development of the system the organization can easily predict the monthly sales for a store and visualize the data for better insight . This should then help to optimize the manufacturing process and thereby help to increase income and also </a:t>
            </a:r>
            <a:r>
              <a:rPr lang="en-US" b="0" i="0" dirty="0">
                <a:effectLst/>
                <a:latin typeface="Inter"/>
              </a:rPr>
              <a:t>power the recommendations for the inventory management software at these stores.</a:t>
            </a:r>
            <a:endParaRPr lang="en-IN" dirty="0"/>
          </a:p>
        </p:txBody>
      </p:sp>
    </p:spTree>
    <p:extLst>
      <p:ext uri="{BB962C8B-B14F-4D97-AF65-F5344CB8AC3E}">
        <p14:creationId xmlns:p14="http://schemas.microsoft.com/office/powerpoint/2010/main" val="273488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System and Proposed System</a:t>
            </a:r>
          </a:p>
        </p:txBody>
      </p:sp>
      <p:sp>
        <p:nvSpPr>
          <p:cNvPr id="3" name="Content Placeholder 2"/>
          <p:cNvSpPr>
            <a:spLocks noGrp="1"/>
          </p:cNvSpPr>
          <p:nvPr>
            <p:ph idx="1"/>
          </p:nvPr>
        </p:nvSpPr>
        <p:spPr/>
        <p:txBody>
          <a:bodyPr>
            <a:normAutofit/>
          </a:bodyPr>
          <a:lstStyle/>
          <a:p>
            <a:pPr marL="114300" indent="0">
              <a:buNone/>
            </a:pPr>
            <a:r>
              <a:rPr lang="en-US" b="1" dirty="0"/>
              <a:t>Existing System </a:t>
            </a:r>
            <a:endParaRPr lang="en-IN" b="1" dirty="0"/>
          </a:p>
          <a:p>
            <a:pPr marL="114300" indent="0">
              <a:buNone/>
            </a:pPr>
            <a:r>
              <a:rPr lang="en-US" dirty="0"/>
              <a:t>Earlier companies used to produce goods without considering the number of </a:t>
            </a:r>
            <a:r>
              <a:rPr lang="en-US" dirty="0" err="1"/>
              <a:t>salesand</a:t>
            </a:r>
            <a:r>
              <a:rPr lang="en-US" dirty="0"/>
              <a:t> demand. For any manufacturer to determine whether to increase or decrease </a:t>
            </a:r>
            <a:r>
              <a:rPr lang="en-US" dirty="0" err="1"/>
              <a:t>theproduction</a:t>
            </a:r>
            <a:r>
              <a:rPr lang="en-US" dirty="0"/>
              <a:t> of several units, data regarding the demand for products on the </a:t>
            </a:r>
            <a:r>
              <a:rPr lang="en-US" dirty="0" err="1"/>
              <a:t>marketis</a:t>
            </a:r>
            <a:r>
              <a:rPr lang="en-US" dirty="0"/>
              <a:t> required. Companies can face losses if they fail to consider these values </a:t>
            </a:r>
            <a:r>
              <a:rPr lang="en-US" dirty="0" err="1"/>
              <a:t>whilecompeting</a:t>
            </a:r>
            <a:r>
              <a:rPr lang="en-US" dirty="0"/>
              <a:t> on the market. Different companies choose specific criteria to </a:t>
            </a:r>
            <a:r>
              <a:rPr lang="en-US" dirty="0" err="1"/>
              <a:t>determinetheir</a:t>
            </a:r>
            <a:r>
              <a:rPr lang="en-US" dirty="0"/>
              <a:t> demand and sales</a:t>
            </a:r>
            <a:endParaRPr lang="en-IN" dirty="0"/>
          </a:p>
          <a:p>
            <a:endParaRPr lang="en-IN" dirty="0"/>
          </a:p>
          <a:p>
            <a:pPr marL="114300" indent="0">
              <a:buNone/>
            </a:pPr>
            <a:endParaRPr lang="en-IN" dirty="0"/>
          </a:p>
          <a:p>
            <a:pPr marL="114300" indent="0">
              <a:buNone/>
            </a:pPr>
            <a:endParaRPr lang="en-US" dirty="0"/>
          </a:p>
          <a:p>
            <a:endParaRPr lang="en-IN" b="1" dirty="0"/>
          </a:p>
          <a:p>
            <a:endParaRPr lang="en-IN" dirty="0"/>
          </a:p>
        </p:txBody>
      </p:sp>
    </p:spTree>
    <p:extLst>
      <p:ext uri="{BB962C8B-B14F-4D97-AF65-F5344CB8AC3E}">
        <p14:creationId xmlns:p14="http://schemas.microsoft.com/office/powerpoint/2010/main" val="3592762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114300" indent="0">
              <a:buNone/>
            </a:pPr>
            <a:r>
              <a:rPr lang="en-US" b="1" dirty="0"/>
              <a:t>Proposed system </a:t>
            </a:r>
          </a:p>
          <a:p>
            <a:pPr marL="114300" indent="0">
              <a:buNone/>
            </a:pPr>
            <a:r>
              <a:rPr lang="en-IN" dirty="0"/>
              <a:t>The proposed system  can therefore be used in order to optimize the production of products, such that there is always an optimal amount available. The proposed system RDA is used nowadays by shops in order to better predict the number of products, that might get sold and therefore to better estimate how much product should be produced. </a:t>
            </a:r>
          </a:p>
          <a:p>
            <a:pPr marL="114300" indent="0">
              <a:buNone/>
            </a:pPr>
            <a:r>
              <a:rPr lang="en-IN" dirty="0"/>
              <a:t>By the development of the system the organization can easily predict the monthly sales for a store and visualize the data for better insight . This should then help to optimize the manufacturing process and also </a:t>
            </a:r>
            <a:r>
              <a:rPr lang="en-US" b="0" i="0" dirty="0">
                <a:effectLst/>
                <a:latin typeface="Inter"/>
              </a:rPr>
              <a:t>power the recommendations for the inventory management software at these stores</a:t>
            </a:r>
            <a:endParaRPr lang="en-IN" dirty="0"/>
          </a:p>
          <a:p>
            <a:endParaRPr lang="en-IN" dirty="0"/>
          </a:p>
        </p:txBody>
      </p:sp>
    </p:spTree>
    <p:extLst>
      <p:ext uri="{BB962C8B-B14F-4D97-AF65-F5344CB8AC3E}">
        <p14:creationId xmlns:p14="http://schemas.microsoft.com/office/powerpoint/2010/main" val="3400728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Datasets</a:t>
            </a:r>
          </a:p>
        </p:txBody>
      </p:sp>
      <p:sp>
        <p:nvSpPr>
          <p:cNvPr id="3" name="Content Placeholder 2"/>
          <p:cNvSpPr>
            <a:spLocks noGrp="1"/>
          </p:cNvSpPr>
          <p:nvPr>
            <p:ph idx="1"/>
          </p:nvPr>
        </p:nvSpPr>
        <p:spPr>
          <a:xfrm>
            <a:off x="457200" y="1196752"/>
            <a:ext cx="7787208" cy="5204048"/>
          </a:xfrm>
        </p:spPr>
        <p:txBody>
          <a:bodyPr>
            <a:normAutofit/>
          </a:bodyPr>
          <a:lstStyle/>
          <a:p>
            <a:pPr marL="114300" indent="0">
              <a:buNone/>
            </a:pPr>
            <a:endParaRPr lang="en-US" b="0" i="0" dirty="0">
              <a:effectLst/>
              <a:latin typeface="Inter"/>
            </a:endParaRPr>
          </a:p>
          <a:p>
            <a:pPr marL="114300" indent="0">
              <a:buNone/>
            </a:pPr>
            <a:endParaRPr lang="en-US" dirty="0">
              <a:latin typeface="Inter"/>
            </a:endParaRPr>
          </a:p>
          <a:p>
            <a:pPr marL="114300" indent="0">
              <a:buNone/>
            </a:pPr>
            <a:r>
              <a:rPr lang="en-US" b="0" i="0" dirty="0">
                <a:effectLst/>
                <a:latin typeface="Inter"/>
              </a:rPr>
              <a:t>train</a:t>
            </a:r>
            <a:r>
              <a:rPr lang="en-US" b="0" i="1" dirty="0">
                <a:effectLst/>
                <a:latin typeface="Inter"/>
              </a:rPr>
              <a:t>data.csv: ● date : The date for which the observation was recorded ● </a:t>
            </a:r>
            <a:r>
              <a:rPr lang="en-US" b="0" i="1" dirty="0" err="1">
                <a:effectLst/>
                <a:latin typeface="Inter"/>
              </a:rPr>
              <a:t>product</a:t>
            </a:r>
            <a:r>
              <a:rPr lang="en-US" b="0" i="0" dirty="0" err="1">
                <a:effectLst/>
                <a:latin typeface="Inter"/>
              </a:rPr>
              <a:t>identifier</a:t>
            </a:r>
            <a:r>
              <a:rPr lang="en-US" b="0" i="0" dirty="0">
                <a:effectLst/>
                <a:latin typeface="Inter"/>
              </a:rPr>
              <a:t> : The id for a product</a:t>
            </a:r>
            <a:br>
              <a:rPr lang="en-US" dirty="0"/>
            </a:br>
            <a:r>
              <a:rPr lang="en-US" b="0" i="0" dirty="0">
                <a:effectLst/>
                <a:latin typeface="Inter"/>
              </a:rPr>
              <a:t>● </a:t>
            </a:r>
            <a:r>
              <a:rPr lang="en-US" b="0" i="0" dirty="0" err="1">
                <a:effectLst/>
                <a:latin typeface="Inter"/>
              </a:rPr>
              <a:t>department</a:t>
            </a:r>
            <a:r>
              <a:rPr lang="en-US" b="0" i="1" dirty="0" err="1">
                <a:effectLst/>
                <a:latin typeface="Inter"/>
              </a:rPr>
              <a:t>identifier</a:t>
            </a:r>
            <a:r>
              <a:rPr lang="en-US" b="0" i="1" dirty="0">
                <a:effectLst/>
                <a:latin typeface="Inter"/>
              </a:rPr>
              <a:t> : The id for a specific department in a store ● </a:t>
            </a:r>
            <a:r>
              <a:rPr lang="en-US" b="0" i="1" dirty="0" err="1">
                <a:effectLst/>
                <a:latin typeface="Inter"/>
              </a:rPr>
              <a:t>category</a:t>
            </a:r>
            <a:r>
              <a:rPr lang="en-US" b="0" i="0" dirty="0" err="1">
                <a:effectLst/>
                <a:latin typeface="Inter"/>
              </a:rPr>
              <a:t>of_product</a:t>
            </a:r>
            <a:r>
              <a:rPr lang="en-US" b="0" i="0" dirty="0">
                <a:effectLst/>
                <a:latin typeface="Inter"/>
              </a:rPr>
              <a:t> : The category to which a product belongs</a:t>
            </a:r>
            <a:br>
              <a:rPr lang="en-US" dirty="0"/>
            </a:br>
            <a:r>
              <a:rPr lang="en-US" b="0" i="0" dirty="0">
                <a:effectLst/>
                <a:latin typeface="Inter"/>
              </a:rPr>
              <a:t>● outlet : The id for a store</a:t>
            </a:r>
            <a:br>
              <a:rPr lang="en-US" dirty="0"/>
            </a:br>
            <a:r>
              <a:rPr lang="en-US" b="0" i="0" dirty="0">
                <a:effectLst/>
                <a:latin typeface="Inter"/>
              </a:rPr>
              <a:t>● state : The name of the state</a:t>
            </a:r>
            <a:br>
              <a:rPr lang="en-US" dirty="0"/>
            </a:br>
            <a:r>
              <a:rPr lang="en-US" b="0" i="0" dirty="0">
                <a:effectLst/>
                <a:latin typeface="Inter"/>
              </a:rPr>
              <a:t>● sales : The number of sales for the product</a:t>
            </a:r>
            <a:endParaRPr lang="en-IN" dirty="0"/>
          </a:p>
        </p:txBody>
      </p:sp>
    </p:spTree>
    <p:extLst>
      <p:ext uri="{BB962C8B-B14F-4D97-AF65-F5344CB8AC3E}">
        <p14:creationId xmlns:p14="http://schemas.microsoft.com/office/powerpoint/2010/main" val="3423779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7620000" cy="5996136"/>
          </a:xfrm>
        </p:spPr>
        <p:txBody>
          <a:bodyPr>
            <a:normAutofit/>
          </a:bodyPr>
          <a:lstStyle/>
          <a:p>
            <a:r>
              <a:rPr lang="en-IN" dirty="0"/>
              <a:t>dataset</a:t>
            </a:r>
          </a:p>
        </p:txBody>
      </p:sp>
      <p:graphicFrame>
        <p:nvGraphicFramePr>
          <p:cNvPr id="4" name="Table 3"/>
          <p:cNvGraphicFramePr>
            <a:graphicFrameLocks noGrp="1"/>
          </p:cNvGraphicFramePr>
          <p:nvPr>
            <p:extLst>
              <p:ext uri="{D42A27DB-BD31-4B8C-83A1-F6EECF244321}">
                <p14:modId xmlns:p14="http://schemas.microsoft.com/office/powerpoint/2010/main" val="3903900251"/>
              </p:ext>
            </p:extLst>
          </p:nvPr>
        </p:nvGraphicFramePr>
        <p:xfrm>
          <a:off x="842004" y="1844824"/>
          <a:ext cx="6850391" cy="864096"/>
        </p:xfrm>
        <a:graphic>
          <a:graphicData uri="http://schemas.openxmlformats.org/drawingml/2006/table">
            <a:tbl>
              <a:tblPr firstRow="1" bandRow="1">
                <a:tableStyleId>{5C22544A-7EE6-4342-B048-85BDC9FD1C3A}</a:tableStyleId>
              </a:tblPr>
              <a:tblGrid>
                <a:gridCol w="617105">
                  <a:extLst>
                    <a:ext uri="{9D8B030D-6E8A-4147-A177-3AD203B41FA5}">
                      <a16:colId xmlns:a16="http://schemas.microsoft.com/office/drawing/2014/main" val="20000"/>
                    </a:ext>
                  </a:extLst>
                </a:gridCol>
                <a:gridCol w="1269111">
                  <a:extLst>
                    <a:ext uri="{9D8B030D-6E8A-4147-A177-3AD203B41FA5}">
                      <a16:colId xmlns:a16="http://schemas.microsoft.com/office/drawing/2014/main" val="20001"/>
                    </a:ext>
                  </a:extLst>
                </a:gridCol>
                <a:gridCol w="1366647">
                  <a:extLst>
                    <a:ext uri="{9D8B030D-6E8A-4147-A177-3AD203B41FA5}">
                      <a16:colId xmlns:a16="http://schemas.microsoft.com/office/drawing/2014/main" val="20002"/>
                    </a:ext>
                  </a:extLst>
                </a:gridCol>
                <a:gridCol w="1057085">
                  <a:extLst>
                    <a:ext uri="{9D8B030D-6E8A-4147-A177-3AD203B41FA5}">
                      <a16:colId xmlns:a16="http://schemas.microsoft.com/office/drawing/2014/main" val="20003"/>
                    </a:ext>
                  </a:extLst>
                </a:gridCol>
                <a:gridCol w="806768">
                  <a:extLst>
                    <a:ext uri="{9D8B030D-6E8A-4147-A177-3AD203B41FA5}">
                      <a16:colId xmlns:a16="http://schemas.microsoft.com/office/drawing/2014/main" val="20004"/>
                    </a:ext>
                  </a:extLst>
                </a:gridCol>
                <a:gridCol w="852959">
                  <a:extLst>
                    <a:ext uri="{9D8B030D-6E8A-4147-A177-3AD203B41FA5}">
                      <a16:colId xmlns:a16="http://schemas.microsoft.com/office/drawing/2014/main" val="20005"/>
                    </a:ext>
                  </a:extLst>
                </a:gridCol>
                <a:gridCol w="880716">
                  <a:extLst>
                    <a:ext uri="{9D8B030D-6E8A-4147-A177-3AD203B41FA5}">
                      <a16:colId xmlns:a16="http://schemas.microsoft.com/office/drawing/2014/main" val="20006"/>
                    </a:ext>
                  </a:extLst>
                </a:gridCol>
              </a:tblGrid>
              <a:tr h="864096">
                <a:tc>
                  <a:txBody>
                    <a:bodyPr/>
                    <a:lstStyle/>
                    <a:p>
                      <a:r>
                        <a:rPr lang="en-IN" dirty="0"/>
                        <a:t>date</a:t>
                      </a:r>
                    </a:p>
                  </a:txBody>
                  <a:tcPr/>
                </a:tc>
                <a:tc>
                  <a:txBody>
                    <a:bodyPr/>
                    <a:lstStyle/>
                    <a:p>
                      <a:r>
                        <a:rPr lang="en-IN" dirty="0" err="1"/>
                        <a:t>Product_id</a:t>
                      </a:r>
                      <a:endParaRPr lang="en-IN" dirty="0"/>
                    </a:p>
                  </a:txBody>
                  <a:tcPr/>
                </a:tc>
                <a:tc>
                  <a:txBody>
                    <a:bodyPr/>
                    <a:lstStyle/>
                    <a:p>
                      <a:r>
                        <a:rPr lang="en-IN" dirty="0"/>
                        <a:t>department</a:t>
                      </a:r>
                    </a:p>
                  </a:txBody>
                  <a:tcPr/>
                </a:tc>
                <a:tc>
                  <a:txBody>
                    <a:bodyPr/>
                    <a:lstStyle/>
                    <a:p>
                      <a:r>
                        <a:rPr lang="en-IN" dirty="0" err="1"/>
                        <a:t>catogory</a:t>
                      </a:r>
                      <a:endParaRPr lang="en-IN" dirty="0"/>
                    </a:p>
                  </a:txBody>
                  <a:tcPr/>
                </a:tc>
                <a:tc>
                  <a:txBody>
                    <a:bodyPr/>
                    <a:lstStyle/>
                    <a:p>
                      <a:r>
                        <a:rPr lang="en-IN" dirty="0"/>
                        <a:t>outlet</a:t>
                      </a:r>
                    </a:p>
                  </a:txBody>
                  <a:tcPr/>
                </a:tc>
                <a:tc>
                  <a:txBody>
                    <a:bodyPr/>
                    <a:lstStyle/>
                    <a:p>
                      <a:r>
                        <a:rPr lang="en-IN" dirty="0"/>
                        <a:t>state</a:t>
                      </a:r>
                    </a:p>
                  </a:txBody>
                  <a:tcPr/>
                </a:tc>
                <a:tc>
                  <a:txBody>
                    <a:bodyPr/>
                    <a:lstStyle/>
                    <a:p>
                      <a:r>
                        <a:rPr lang="en-IN" dirty="0"/>
                        <a:t>sales</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59547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Input/ Output and Modules identified</a:t>
            </a:r>
          </a:p>
        </p:txBody>
      </p:sp>
      <p:sp>
        <p:nvSpPr>
          <p:cNvPr id="3" name="Content Placeholder 2"/>
          <p:cNvSpPr>
            <a:spLocks noGrp="1"/>
          </p:cNvSpPr>
          <p:nvPr>
            <p:ph idx="1"/>
          </p:nvPr>
        </p:nvSpPr>
        <p:spPr/>
        <p:txBody>
          <a:bodyPr>
            <a:normAutofit/>
          </a:bodyPr>
          <a:lstStyle/>
          <a:p>
            <a:pPr marL="114300" indent="0">
              <a:buNone/>
            </a:pPr>
            <a:endParaRPr lang="en-US" dirty="0"/>
          </a:p>
          <a:p>
            <a:pPr marL="114300" indent="0">
              <a:buNone/>
            </a:pPr>
            <a:r>
              <a:rPr lang="en-US" b="1" dirty="0"/>
              <a:t>MODULES </a:t>
            </a:r>
          </a:p>
          <a:p>
            <a:pPr marL="114300" indent="0">
              <a:buNone/>
            </a:pPr>
            <a:endParaRPr lang="en-US" dirty="0"/>
          </a:p>
          <a:p>
            <a:pPr marL="114300" indent="0">
              <a:buNone/>
            </a:pPr>
            <a:r>
              <a:rPr lang="en-US" b="1" dirty="0"/>
              <a:t>Data </a:t>
            </a:r>
            <a:r>
              <a:rPr lang="en-US" b="1" dirty="0" err="1"/>
              <a:t>prepocessing</a:t>
            </a:r>
            <a:endParaRPr lang="en-US" b="1" dirty="0"/>
          </a:p>
          <a:p>
            <a:pPr marL="114300" indent="0">
              <a:buNone/>
            </a:pPr>
            <a:r>
              <a:rPr lang="en-US" dirty="0"/>
              <a:t>Data preprocessing is an iterative process for the transformation of the raw data into understandable and useable forms. </a:t>
            </a:r>
          </a:p>
          <a:p>
            <a:pPr marL="114300" indent="0">
              <a:buNone/>
            </a:pPr>
            <a:endParaRPr lang="en-US" dirty="0"/>
          </a:p>
        </p:txBody>
      </p:sp>
    </p:spTree>
    <p:extLst>
      <p:ext uri="{BB962C8B-B14F-4D97-AF65-F5344CB8AC3E}">
        <p14:creationId xmlns:p14="http://schemas.microsoft.com/office/powerpoint/2010/main" val="1012828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844</TotalTime>
  <Words>884</Words>
  <Application>Microsoft Office PowerPoint</Application>
  <PresentationFormat>On-screen Show (4:3)</PresentationFormat>
  <Paragraphs>59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vt:lpstr>
      <vt:lpstr>Inter</vt:lpstr>
      <vt:lpstr>Adjacency</vt:lpstr>
      <vt:lpstr>Predicting the sale of products in a retail data chain </vt:lpstr>
      <vt:lpstr>Introduction </vt:lpstr>
      <vt:lpstr>Project Description </vt:lpstr>
      <vt:lpstr>Relevance of topic</vt:lpstr>
      <vt:lpstr>Existing System and Proposed System</vt:lpstr>
      <vt:lpstr>PowerPoint Presentation</vt:lpstr>
      <vt:lpstr>Datasets</vt:lpstr>
      <vt:lpstr>PowerPoint Presentation</vt:lpstr>
      <vt:lpstr>Input/ Output and Modules identified</vt:lpstr>
      <vt:lpstr>PowerPoint Presentation</vt:lpstr>
      <vt:lpstr> Algorithms to be used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data analysis</dc:title>
  <dc:creator>KAVYA BOBAN</dc:creator>
  <cp:lastModifiedBy>oruvil oruvil</cp:lastModifiedBy>
  <cp:revision>22</cp:revision>
  <dcterms:created xsi:type="dcterms:W3CDTF">2022-05-22T10:00:58Z</dcterms:created>
  <dcterms:modified xsi:type="dcterms:W3CDTF">2022-05-25T05:27:57Z</dcterms:modified>
</cp:coreProperties>
</file>