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Garet" pitchFamily="2" charset="77"/>
      <p:regular r:id="rId14"/>
    </p:embeddedFont>
    <p:embeddedFont>
      <p:font typeface="Garet Bold" pitchFamily="2" charset="77"/>
      <p:regular r:id="rId15"/>
      <p:bold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16" autoAdjust="0"/>
  </p:normalViewPr>
  <p:slideViewPr>
    <p:cSldViewPr>
      <p:cViewPr varScale="1">
        <p:scale>
          <a:sx n="81" d="100"/>
          <a:sy n="81" d="100"/>
        </p:scale>
        <p:origin x="3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6A20-5222-024D-9CFF-1C34978F527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537B2-890C-2144-8E7A-D18204FE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537B2-890C-2144-8E7A-D18204FEC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7109187"/>
            <a:ext cx="1028700" cy="3177813"/>
            <a:chOff x="0" y="0"/>
            <a:chExt cx="812800" cy="2510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09914" y="0"/>
            <a:ext cx="1694792" cy="10287000"/>
            <a:chOff x="0" y="0"/>
            <a:chExt cx="446365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24423" y="5576388"/>
            <a:ext cx="7797155" cy="545802"/>
            <a:chOff x="0" y="0"/>
            <a:chExt cx="2053572" cy="1437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53572" cy="143750"/>
            </a:xfrm>
            <a:custGeom>
              <a:avLst/>
              <a:gdLst/>
              <a:ahLst/>
              <a:cxnLst/>
              <a:rect l="l" t="t" r="r" b="b"/>
              <a:pathLst>
                <a:path w="2053572" h="143750">
                  <a:moveTo>
                    <a:pt x="50639" y="0"/>
                  </a:moveTo>
                  <a:lnTo>
                    <a:pt x="2002933" y="0"/>
                  </a:lnTo>
                  <a:cubicBezTo>
                    <a:pt x="2030900" y="0"/>
                    <a:pt x="2053572" y="22672"/>
                    <a:pt x="2053572" y="50639"/>
                  </a:cubicBezTo>
                  <a:lnTo>
                    <a:pt x="2053572" y="93112"/>
                  </a:lnTo>
                  <a:cubicBezTo>
                    <a:pt x="2053572" y="121079"/>
                    <a:pt x="2030900" y="143750"/>
                    <a:pt x="2002933" y="143750"/>
                  </a:cubicBezTo>
                  <a:lnTo>
                    <a:pt x="50639" y="143750"/>
                  </a:lnTo>
                  <a:cubicBezTo>
                    <a:pt x="22672" y="143750"/>
                    <a:pt x="0" y="121079"/>
                    <a:pt x="0" y="93112"/>
                  </a:cubicBezTo>
                  <a:lnTo>
                    <a:pt x="0" y="50639"/>
                  </a:lnTo>
                  <a:cubicBezTo>
                    <a:pt x="0" y="22672"/>
                    <a:pt x="22672" y="0"/>
                    <a:pt x="50639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2053572" cy="17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Introduction to Data Mangement and Pocessing(DS5110)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853887" y="786854"/>
            <a:ext cx="1977164" cy="197716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DD172B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55136" y="6748005"/>
            <a:ext cx="5102540" cy="158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Team Members: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Rohan Ojha(002253450)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Prateeksha Devikar(002407443)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Zankhana Mehta(002320268)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24423" y="2335965"/>
            <a:ext cx="9946906" cy="294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00"/>
              </a:lnSpc>
            </a:pPr>
            <a:r>
              <a:rPr lang="en-US" sz="10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APPLICATION SCORECARD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8484493" y="9014056"/>
            <a:ext cx="2545888" cy="254588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D172B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24423" y="306797"/>
            <a:ext cx="2566764" cy="1443805"/>
          </a:xfrm>
          <a:custGeom>
            <a:avLst/>
            <a:gdLst/>
            <a:ahLst/>
            <a:cxnLst/>
            <a:rect l="l" t="t" r="r" b="b"/>
            <a:pathLst>
              <a:path w="2566764" h="1443805">
                <a:moveTo>
                  <a:pt x="0" y="0"/>
                </a:moveTo>
                <a:lnTo>
                  <a:pt x="2566765" y="0"/>
                </a:lnTo>
                <a:lnTo>
                  <a:pt x="2566765" y="1443806"/>
                </a:lnTo>
                <a:lnTo>
                  <a:pt x="0" y="14438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0801534" y="0"/>
            <a:ext cx="6457766" cy="10287000"/>
            <a:chOff x="0" y="0"/>
            <a:chExt cx="8610355" cy="13716000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4"/>
            <a:srcRect l="14494" r="38423"/>
            <a:stretch>
              <a:fillRect/>
            </a:stretch>
          </p:blipFill>
          <p:spPr>
            <a:xfrm>
              <a:off x="0" y="0"/>
              <a:ext cx="8610355" cy="137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16723" y="-5073332"/>
            <a:ext cx="6460278" cy="646027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DD172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6534650" cy="10287000"/>
            <a:chOff x="0" y="0"/>
            <a:chExt cx="172106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1060" cy="2709333"/>
            </a:xfrm>
            <a:custGeom>
              <a:avLst/>
              <a:gdLst/>
              <a:ahLst/>
              <a:cxnLst/>
              <a:rect l="l" t="t" r="r" b="b"/>
              <a:pathLst>
                <a:path w="1721060" h="2709333">
                  <a:moveTo>
                    <a:pt x="0" y="0"/>
                  </a:moveTo>
                  <a:lnTo>
                    <a:pt x="1721060" y="0"/>
                  </a:lnTo>
                  <a:lnTo>
                    <a:pt x="17210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2106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916626" y="1732921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916626" y="554037"/>
            <a:ext cx="4842448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6230656" y="-1369287"/>
            <a:ext cx="3277467" cy="327746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D172B">
                  <a:alpha val="19608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396410" y="1908181"/>
            <a:ext cx="732337" cy="73233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317502" y="2564317"/>
            <a:ext cx="9328172" cy="230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Variables like FICO Score and Debt-to-Income Ratio were found to be critical in predicting loan defaults.</a:t>
            </a:r>
          </a:p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Our model effectively identified applicants with a high likelihood of default, supporting better credit decision-making.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317502" y="2039399"/>
            <a:ext cx="700771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Key Insights from the Scorecard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396410" y="5048437"/>
            <a:ext cx="732337" cy="73233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317502" y="5704574"/>
            <a:ext cx="9328172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application scorecard offers financial institutions a scalable, data-driven solution that improves the accuracy and speed of loan risk assessment, enabling proactive risk management.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317502" y="5179656"/>
            <a:ext cx="700771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Real-World Impact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396410" y="7436219"/>
            <a:ext cx="732337" cy="73233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8317502" y="8092356"/>
            <a:ext cx="9328172" cy="230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Exploring additional data sources and fine-tuning models to increase accuracy.</a:t>
            </a:r>
          </a:p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Testing the scorecard on a more diverse dataset to enhance generalizability.</a:t>
            </a:r>
          </a:p>
          <a:p>
            <a:pPr marL="0" lvl="0" indent="0" algn="just">
              <a:lnSpc>
                <a:spcPts val="3720"/>
              </a:lnSpc>
            </a:pPr>
            <a:endParaRPr lang="en-US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317502" y="7567438"/>
            <a:ext cx="700771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Future 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842469" y="0"/>
            <a:ext cx="5416831" cy="12022429"/>
            <a:chOff x="0" y="0"/>
            <a:chExt cx="2858770" cy="63449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58770" cy="6344920"/>
            </a:xfrm>
            <a:custGeom>
              <a:avLst/>
              <a:gdLst/>
              <a:ahLst/>
              <a:cxnLst/>
              <a:rect l="l" t="t" r="r" b="b"/>
              <a:pathLst>
                <a:path w="2858770" h="634492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03496" r="-1296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259300" y="7109187"/>
            <a:ext cx="1028700" cy="3177813"/>
            <a:chOff x="0" y="0"/>
            <a:chExt cx="812800" cy="25108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259300" y="0"/>
            <a:ext cx="1028700" cy="10287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09914" y="0"/>
            <a:ext cx="1694792" cy="10287000"/>
            <a:chOff x="0" y="0"/>
            <a:chExt cx="446365" cy="27093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853887" y="786854"/>
            <a:ext cx="1977164" cy="197716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DD172B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53503" y="4648200"/>
            <a:ext cx="876656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 YOUR ATTENTION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24423" y="3135538"/>
            <a:ext cx="8795646" cy="152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60"/>
              </a:lnSpc>
            </a:pPr>
            <a:r>
              <a:rPr lang="en-US" sz="104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484493" y="9014056"/>
            <a:ext cx="2545888" cy="254588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D172B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457766" cy="10287000"/>
            <a:chOff x="0" y="0"/>
            <a:chExt cx="8610355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4494" r="38423"/>
            <a:stretch>
              <a:fillRect/>
            </a:stretch>
          </p:blipFill>
          <p:spPr>
            <a:xfrm>
              <a:off x="0" y="0"/>
              <a:ext cx="8610355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7259300" y="0"/>
            <a:ext cx="1694792" cy="10287000"/>
            <a:chOff x="0" y="0"/>
            <a:chExt cx="446365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297118" y="2892950"/>
            <a:ext cx="969409" cy="96940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297118" y="4073896"/>
            <a:ext cx="969409" cy="96940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297118" y="5254842"/>
            <a:ext cx="969409" cy="9694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297118" y="6435788"/>
            <a:ext cx="969409" cy="96940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297118" y="7616734"/>
            <a:ext cx="969409" cy="96940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011231" y="1028700"/>
            <a:ext cx="1652841" cy="165284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8884" y="0"/>
                  </a:moveTo>
                  <a:lnTo>
                    <a:pt x="573916" y="0"/>
                  </a:lnTo>
                  <a:cubicBezTo>
                    <a:pt x="705848" y="0"/>
                    <a:pt x="812800" y="106952"/>
                    <a:pt x="812800" y="238884"/>
                  </a:cubicBezTo>
                  <a:lnTo>
                    <a:pt x="812800" y="573916"/>
                  </a:lnTo>
                  <a:cubicBezTo>
                    <a:pt x="812800" y="705848"/>
                    <a:pt x="705848" y="812800"/>
                    <a:pt x="573916" y="812800"/>
                  </a:cubicBezTo>
                  <a:lnTo>
                    <a:pt x="238884" y="812800"/>
                  </a:lnTo>
                  <a:cubicBezTo>
                    <a:pt x="106952" y="812800"/>
                    <a:pt x="0" y="705848"/>
                    <a:pt x="0" y="573916"/>
                  </a:cubicBezTo>
                  <a:lnTo>
                    <a:pt x="0" y="238884"/>
                  </a:lnTo>
                  <a:cubicBezTo>
                    <a:pt x="0" y="106952"/>
                    <a:pt x="106952" y="0"/>
                    <a:pt x="238884" y="0"/>
                  </a:cubicBezTo>
                  <a:close/>
                </a:path>
              </a:pathLst>
            </a:custGeom>
            <a:solidFill>
              <a:srgbClr val="DD172B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4814124" y="816351"/>
            <a:ext cx="771724" cy="771724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DD172B">
                  <a:alpha val="4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919457" y="8414693"/>
            <a:ext cx="3744615" cy="3744615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D172B">
                  <a:alpha val="19608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7297118" y="692526"/>
            <a:ext cx="7494647" cy="115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87"/>
              </a:lnSpc>
            </a:pPr>
            <a:r>
              <a:rPr lang="en-US" sz="6776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CONTENT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485829" y="3142705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Introduction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485829" y="4323650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Problem statement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485829" y="5504596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Our Solution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485829" y="6685542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Deliverables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485829" y="7866488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770594" cy="10287000"/>
            <a:chOff x="0" y="0"/>
            <a:chExt cx="178320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3202" cy="2709333"/>
            </a:xfrm>
            <a:custGeom>
              <a:avLst/>
              <a:gdLst/>
              <a:ahLst/>
              <a:cxnLst/>
              <a:rect l="l" t="t" r="r" b="b"/>
              <a:pathLst>
                <a:path w="1783202" h="2709333">
                  <a:moveTo>
                    <a:pt x="0" y="0"/>
                  </a:moveTo>
                  <a:lnTo>
                    <a:pt x="1783202" y="0"/>
                  </a:lnTo>
                  <a:lnTo>
                    <a:pt x="17832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8320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16626" y="1908721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839945" y="744695"/>
            <a:ext cx="5794479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INTRODUCTION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357338" y="2369048"/>
            <a:ext cx="732337" cy="73233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278430" y="3025185"/>
            <a:ext cx="9328172" cy="902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 a part of our project we decided to use the real world lending club data and use ML models to build an application scorecard.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78430" y="2500266"/>
            <a:ext cx="700771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Leveragining Machine learning Models: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357338" y="4232955"/>
            <a:ext cx="732337" cy="73233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278430" y="4867244"/>
            <a:ext cx="9328172" cy="183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platforms like lending club, accurately predicting the likelihood of loan repayment is critical. Effective risk assessment helps prevent losses, maintain investor confidence, and ensure the platform's long-term sustainability.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278430" y="4364173"/>
            <a:ext cx="550364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Risk assessment significance: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357338" y="6839812"/>
            <a:ext cx="732337" cy="73233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740861" y="6749958"/>
            <a:ext cx="4596322" cy="45963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278430" y="7498080"/>
            <a:ext cx="9328172" cy="183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project seeks to address these challenges by developing an automated application scorecard. Using machine learning, we aim to create a robust model that predicts the likelihood of default based on historical Lending Club data.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278430" y="6971030"/>
            <a:ext cx="550364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Data-Driven appraoch:</a:t>
            </a:r>
          </a:p>
        </p:txBody>
      </p:sp>
      <p:grpSp>
        <p:nvGrpSpPr>
          <p:cNvPr id="25" name="Group 25"/>
          <p:cNvGrpSpPr/>
          <p:nvPr/>
        </p:nvGrpSpPr>
        <p:grpSpPr>
          <a:xfrm rot="5400000">
            <a:off x="8278430" y="340111"/>
            <a:ext cx="1479329" cy="147932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DD172B">
                <a:alpha val="2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5400000">
            <a:off x="9293368" y="1219358"/>
            <a:ext cx="771724" cy="771724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>
                <a:alpha val="40000"/>
              </a:srgbClr>
            </a:solidFill>
            <a:ln w="47625" cap="sq">
              <a:solidFill>
                <a:srgbClr val="0345E4">
                  <a:alpha val="4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5400000">
            <a:off x="5324660" y="9048119"/>
            <a:ext cx="596043" cy="596043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PROBLEM STATEMENT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49079" y="6749809"/>
            <a:ext cx="5421286" cy="2799389"/>
            <a:chOff x="0" y="0"/>
            <a:chExt cx="1427828" cy="7372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514980" y="2983679"/>
            <a:ext cx="5089482" cy="6417970"/>
            <a:chOff x="0" y="0"/>
            <a:chExt cx="1340440" cy="169032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0440" cy="1690329"/>
            </a:xfrm>
            <a:custGeom>
              <a:avLst/>
              <a:gdLst/>
              <a:ahLst/>
              <a:cxnLst/>
              <a:rect l="l" t="t" r="r" b="b"/>
              <a:pathLst>
                <a:path w="1340440" h="1690329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612750"/>
                  </a:lnTo>
                  <a:cubicBezTo>
                    <a:pt x="1340440" y="1633325"/>
                    <a:pt x="1332266" y="1653058"/>
                    <a:pt x="1317717" y="1667607"/>
                  </a:cubicBezTo>
                  <a:cubicBezTo>
                    <a:pt x="1303169" y="1682156"/>
                    <a:pt x="1283436" y="1690329"/>
                    <a:pt x="1262861" y="1690329"/>
                  </a:cubicBezTo>
                  <a:lnTo>
                    <a:pt x="77579" y="1690329"/>
                  </a:lnTo>
                  <a:cubicBezTo>
                    <a:pt x="34733" y="1690329"/>
                    <a:pt x="0" y="1655596"/>
                    <a:pt x="0" y="1612750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40440" cy="1728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953975" y="1877932"/>
            <a:ext cx="2211493" cy="221149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4527907" y="2358015"/>
            <a:ext cx="1063628" cy="1251327"/>
          </a:xfrm>
          <a:custGeom>
            <a:avLst/>
            <a:gdLst/>
            <a:ahLst/>
            <a:cxnLst/>
            <a:rect l="l" t="t" r="r" b="b"/>
            <a:pathLst>
              <a:path w="1063628" h="1251327">
                <a:moveTo>
                  <a:pt x="0" y="0"/>
                </a:moveTo>
                <a:lnTo>
                  <a:pt x="1063629" y="0"/>
                </a:lnTo>
                <a:lnTo>
                  <a:pt x="1063629" y="1251328"/>
                </a:lnTo>
                <a:lnTo>
                  <a:pt x="0" y="1251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3003505" y="4259046"/>
            <a:ext cx="411243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Traditional methods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89904" y="5599344"/>
            <a:ext cx="4539635" cy="25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Takes too long</a:t>
            </a:r>
          </a:p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Miss subtle patterns in data</a:t>
            </a:r>
          </a:p>
          <a:p>
            <a:pPr marL="474981" lvl="1" indent="-237491" algn="l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be inconsistent across applications</a:t>
            </a:r>
          </a:p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Have higher rates of defaults</a:t>
            </a:r>
          </a:p>
          <a:p>
            <a:pPr marL="0" lvl="0" indent="0" algn="just">
              <a:lnSpc>
                <a:spcPts val="3410"/>
              </a:lnSpc>
            </a:pPr>
            <a:endParaRPr lang="en-US" sz="2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591910" y="6749809"/>
            <a:ext cx="5421286" cy="2799389"/>
            <a:chOff x="0" y="0"/>
            <a:chExt cx="1427828" cy="73728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757812" y="2983679"/>
            <a:ext cx="5089482" cy="6417970"/>
            <a:chOff x="0" y="0"/>
            <a:chExt cx="1340440" cy="169032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340440" cy="1690329"/>
            </a:xfrm>
            <a:custGeom>
              <a:avLst/>
              <a:gdLst/>
              <a:ahLst/>
              <a:cxnLst/>
              <a:rect l="l" t="t" r="r" b="b"/>
              <a:pathLst>
                <a:path w="1340440" h="1690329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612750"/>
                  </a:lnTo>
                  <a:cubicBezTo>
                    <a:pt x="1340440" y="1633325"/>
                    <a:pt x="1332266" y="1653058"/>
                    <a:pt x="1317717" y="1667607"/>
                  </a:cubicBezTo>
                  <a:cubicBezTo>
                    <a:pt x="1303169" y="1682156"/>
                    <a:pt x="1283436" y="1690329"/>
                    <a:pt x="1262861" y="1690329"/>
                  </a:cubicBezTo>
                  <a:lnTo>
                    <a:pt x="77579" y="1690329"/>
                  </a:lnTo>
                  <a:cubicBezTo>
                    <a:pt x="34733" y="1690329"/>
                    <a:pt x="0" y="1655596"/>
                    <a:pt x="0" y="1612750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340440" cy="1728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196807" y="1877932"/>
            <a:ext cx="2211493" cy="221149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2602070" y="2633438"/>
            <a:ext cx="1400966" cy="700483"/>
          </a:xfrm>
          <a:custGeom>
            <a:avLst/>
            <a:gdLst/>
            <a:ahLst/>
            <a:cxnLst/>
            <a:rect l="l" t="t" r="r" b="b"/>
            <a:pathLst>
              <a:path w="1400966" h="700483">
                <a:moveTo>
                  <a:pt x="0" y="0"/>
                </a:moveTo>
                <a:lnTo>
                  <a:pt x="1400966" y="0"/>
                </a:lnTo>
                <a:lnTo>
                  <a:pt x="1400966" y="700482"/>
                </a:lnTo>
                <a:lnTo>
                  <a:pt x="0" y="700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11245392" y="4259046"/>
            <a:ext cx="4112433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Need for Data-driven solution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245392" y="5599344"/>
            <a:ext cx="4112433" cy="2121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1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address these issues, there is a need for an automated, data-driven approach that can assess applications more accurately and efficiently.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416679" cy="10287000"/>
            <a:chOff x="0" y="0"/>
            <a:chExt cx="168998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89989" cy="2709333"/>
            </a:xfrm>
            <a:custGeom>
              <a:avLst/>
              <a:gdLst/>
              <a:ahLst/>
              <a:cxnLst/>
              <a:rect l="l" t="t" r="r" b="b"/>
              <a:pathLst>
                <a:path w="1689989" h="2709333">
                  <a:moveTo>
                    <a:pt x="0" y="0"/>
                  </a:moveTo>
                  <a:lnTo>
                    <a:pt x="1689989" y="0"/>
                  </a:lnTo>
                  <a:lnTo>
                    <a:pt x="16899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8998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16626" y="2671279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085096" y="1917051"/>
            <a:ext cx="2776380" cy="2776380"/>
            <a:chOff x="0" y="0"/>
            <a:chExt cx="14840029" cy="14840029"/>
          </a:xfrm>
        </p:grpSpPr>
        <p:sp>
          <p:nvSpPr>
            <p:cNvPr id="7" name="Freeform 7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9135" t="-6294" r="-10650" b="-3065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026637" y="1494776"/>
            <a:ext cx="7348552" cy="844550"/>
            <a:chOff x="0" y="0"/>
            <a:chExt cx="4675038" cy="5372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75038" cy="537290"/>
            </a:xfrm>
            <a:custGeom>
              <a:avLst/>
              <a:gdLst/>
              <a:ahLst/>
              <a:cxnLst/>
              <a:rect l="l" t="t" r="r" b="b"/>
              <a:pathLst>
                <a:path w="4675038" h="537290">
                  <a:moveTo>
                    <a:pt x="4471838" y="0"/>
                  </a:moveTo>
                  <a:cubicBezTo>
                    <a:pt x="4584062" y="0"/>
                    <a:pt x="4675038" y="120276"/>
                    <a:pt x="4675038" y="268645"/>
                  </a:cubicBezTo>
                  <a:cubicBezTo>
                    <a:pt x="4675038" y="417013"/>
                    <a:pt x="4584062" y="537290"/>
                    <a:pt x="4471838" y="537290"/>
                  </a:cubicBezTo>
                  <a:lnTo>
                    <a:pt x="203200" y="537290"/>
                  </a:lnTo>
                  <a:cubicBezTo>
                    <a:pt x="90976" y="537290"/>
                    <a:pt x="0" y="417013"/>
                    <a:pt x="0" y="268645"/>
                  </a:cubicBezTo>
                  <a:cubicBezTo>
                    <a:pt x="0" y="1202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4675038" cy="565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Development of a machine learning-based application scorecard that: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26637" y="2491726"/>
            <a:ext cx="7474654" cy="2333522"/>
            <a:chOff x="0" y="0"/>
            <a:chExt cx="9966205" cy="3111363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9966205" cy="3111363"/>
              <a:chOff x="0" y="0"/>
              <a:chExt cx="1968633" cy="61459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968633" cy="614590"/>
              </a:xfrm>
              <a:custGeom>
                <a:avLst/>
                <a:gdLst/>
                <a:ahLst/>
                <a:cxnLst/>
                <a:rect l="l" t="t" r="r" b="b"/>
                <a:pathLst>
                  <a:path w="1968633" h="614590">
                    <a:moveTo>
                      <a:pt x="52824" y="0"/>
                    </a:moveTo>
                    <a:lnTo>
                      <a:pt x="1915809" y="0"/>
                    </a:lnTo>
                    <a:cubicBezTo>
                      <a:pt x="1929819" y="0"/>
                      <a:pt x="1943255" y="5565"/>
                      <a:pt x="1953161" y="15472"/>
                    </a:cubicBezTo>
                    <a:cubicBezTo>
                      <a:pt x="1963068" y="25378"/>
                      <a:pt x="1968633" y="38814"/>
                      <a:pt x="1968633" y="52824"/>
                    </a:cubicBezTo>
                    <a:lnTo>
                      <a:pt x="1968633" y="561767"/>
                    </a:lnTo>
                    <a:cubicBezTo>
                      <a:pt x="1968633" y="575776"/>
                      <a:pt x="1963068" y="589212"/>
                      <a:pt x="1953161" y="599119"/>
                    </a:cubicBezTo>
                    <a:cubicBezTo>
                      <a:pt x="1943255" y="609025"/>
                      <a:pt x="1929819" y="614590"/>
                      <a:pt x="1915809" y="614590"/>
                    </a:cubicBezTo>
                    <a:lnTo>
                      <a:pt x="52824" y="614590"/>
                    </a:lnTo>
                    <a:cubicBezTo>
                      <a:pt x="23650" y="614590"/>
                      <a:pt x="0" y="590940"/>
                      <a:pt x="0" y="561767"/>
                    </a:cubicBezTo>
                    <a:lnTo>
                      <a:pt x="0" y="52824"/>
                    </a:lnTo>
                    <a:cubicBezTo>
                      <a:pt x="0" y="38814"/>
                      <a:pt x="5565" y="25378"/>
                      <a:pt x="15472" y="15472"/>
                    </a:cubicBezTo>
                    <a:cubicBezTo>
                      <a:pt x="25378" y="5565"/>
                      <a:pt x="38814" y="0"/>
                      <a:pt x="52824" y="0"/>
                    </a:cubicBezTo>
                    <a:close/>
                  </a:path>
                </a:pathLst>
              </a:custGeom>
              <a:solidFill>
                <a:srgbClr val="E8ECEC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968633" cy="6526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611649" y="308050"/>
              <a:ext cx="8654392" cy="2803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just">
                <a:lnSpc>
                  <a:spcPts val="341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Processes historical loan data</a:t>
              </a:r>
            </a:p>
            <a:p>
              <a:pPr marL="474981" lvl="1" indent="-237491" algn="just">
                <a:lnSpc>
                  <a:spcPts val="341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Identifies key risk factors</a:t>
              </a:r>
            </a:p>
            <a:p>
              <a:pPr marL="474981" lvl="1" indent="-237491" algn="just">
                <a:lnSpc>
                  <a:spcPts val="341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Generates a credit score for new applications</a:t>
              </a:r>
            </a:p>
            <a:p>
              <a:pPr marL="474981" lvl="1" indent="-237491" algn="just">
                <a:lnSpc>
                  <a:spcPts val="341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Provides consistent, quick decisions</a:t>
              </a:r>
            </a:p>
            <a:p>
              <a:pPr marL="0" lvl="0" indent="0" algn="just">
                <a:lnSpc>
                  <a:spcPts val="3410"/>
                </a:lnSpc>
              </a:pPr>
              <a:endPara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7085096" y="5906290"/>
            <a:ext cx="2776380" cy="2776380"/>
            <a:chOff x="0" y="0"/>
            <a:chExt cx="14840029" cy="14840029"/>
          </a:xfrm>
        </p:grpSpPr>
        <p:sp>
          <p:nvSpPr>
            <p:cNvPr id="19" name="Freeform 1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-3845" r="223" b="-384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026637" y="5906290"/>
            <a:ext cx="7474654" cy="669452"/>
            <a:chOff x="0" y="0"/>
            <a:chExt cx="4755262" cy="42589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755262" cy="425895"/>
            </a:xfrm>
            <a:custGeom>
              <a:avLst/>
              <a:gdLst/>
              <a:ahLst/>
              <a:cxnLst/>
              <a:rect l="l" t="t" r="r" b="b"/>
              <a:pathLst>
                <a:path w="4755262" h="425895">
                  <a:moveTo>
                    <a:pt x="4552062" y="0"/>
                  </a:moveTo>
                  <a:cubicBezTo>
                    <a:pt x="4664286" y="0"/>
                    <a:pt x="4755262" y="95340"/>
                    <a:pt x="4755262" y="212948"/>
                  </a:cubicBezTo>
                  <a:cubicBezTo>
                    <a:pt x="4755262" y="330556"/>
                    <a:pt x="4664286" y="425895"/>
                    <a:pt x="4552062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4755262" cy="454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Key components: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026637" y="6728616"/>
            <a:ext cx="7474654" cy="2529684"/>
            <a:chOff x="0" y="0"/>
            <a:chExt cx="1968633" cy="66625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68633" cy="666254"/>
            </a:xfrm>
            <a:custGeom>
              <a:avLst/>
              <a:gdLst/>
              <a:ahLst/>
              <a:cxnLst/>
              <a:rect l="l" t="t" r="r" b="b"/>
              <a:pathLst>
                <a:path w="1968633" h="666254">
                  <a:moveTo>
                    <a:pt x="52824" y="0"/>
                  </a:moveTo>
                  <a:lnTo>
                    <a:pt x="1915809" y="0"/>
                  </a:lnTo>
                  <a:cubicBezTo>
                    <a:pt x="1929819" y="0"/>
                    <a:pt x="1943255" y="5565"/>
                    <a:pt x="1953161" y="15472"/>
                  </a:cubicBezTo>
                  <a:cubicBezTo>
                    <a:pt x="1963068" y="25378"/>
                    <a:pt x="1968633" y="38814"/>
                    <a:pt x="1968633" y="52824"/>
                  </a:cubicBezTo>
                  <a:lnTo>
                    <a:pt x="1968633" y="613431"/>
                  </a:lnTo>
                  <a:cubicBezTo>
                    <a:pt x="1968633" y="642604"/>
                    <a:pt x="1944983" y="666254"/>
                    <a:pt x="1915809" y="666254"/>
                  </a:cubicBezTo>
                  <a:lnTo>
                    <a:pt x="52824" y="666254"/>
                  </a:lnTo>
                  <a:cubicBezTo>
                    <a:pt x="38814" y="666254"/>
                    <a:pt x="25378" y="660689"/>
                    <a:pt x="15472" y="650783"/>
                  </a:cubicBezTo>
                  <a:cubicBezTo>
                    <a:pt x="5565" y="640876"/>
                    <a:pt x="0" y="627440"/>
                    <a:pt x="0" y="613431"/>
                  </a:cubicBezTo>
                  <a:lnTo>
                    <a:pt x="0" y="52824"/>
                  </a:lnTo>
                  <a:cubicBezTo>
                    <a:pt x="0" y="38814"/>
                    <a:pt x="5565" y="25378"/>
                    <a:pt x="15472" y="15472"/>
                  </a:cubicBezTo>
                  <a:cubicBezTo>
                    <a:pt x="25378" y="5565"/>
                    <a:pt x="38814" y="0"/>
                    <a:pt x="52824" y="0"/>
                  </a:cubicBezTo>
                  <a:close/>
                </a:path>
              </a:pathLst>
            </a:custGeom>
            <a:solidFill>
              <a:srgbClr val="E8ECE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968633" cy="704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16626" y="367185"/>
            <a:ext cx="4568944" cy="17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OUR SOLUTION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485373" y="6940603"/>
            <a:ext cx="6490794" cy="25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visualization dashboard</a:t>
            </a:r>
          </a:p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preprocessing pipeline</a:t>
            </a:r>
          </a:p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 engineering</a:t>
            </a:r>
          </a:p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 and validation</a:t>
            </a:r>
          </a:p>
          <a:p>
            <a:pPr marL="474981" lvl="1" indent="-237491" algn="just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Scorecard implementation</a:t>
            </a:r>
          </a:p>
          <a:p>
            <a:pPr marL="0" lvl="0" indent="0" algn="just">
              <a:lnSpc>
                <a:spcPts val="3410"/>
              </a:lnSpc>
            </a:pPr>
            <a:endParaRPr lang="en-US" sz="2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65904" y="4042454"/>
            <a:ext cx="1275619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DELIVERABLES</a:t>
            </a:r>
          </a:p>
        </p:txBody>
      </p:sp>
      <p:sp>
        <p:nvSpPr>
          <p:cNvPr id="3" name="AutoShape 3"/>
          <p:cNvSpPr/>
          <p:nvPr/>
        </p:nvSpPr>
        <p:spPr>
          <a:xfrm>
            <a:off x="8488950" y="6414568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5664971" y="-782737"/>
            <a:ext cx="3744615" cy="374461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55020" y="7356528"/>
            <a:ext cx="2350854" cy="235085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27431"/>
            <a:chOff x="0" y="0"/>
            <a:chExt cx="4816593" cy="5866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495423" y="4005539"/>
            <a:ext cx="8483577" cy="3966072"/>
          </a:xfrm>
          <a:custGeom>
            <a:avLst/>
            <a:gdLst/>
            <a:ahLst/>
            <a:cxnLst/>
            <a:rect l="l" t="t" r="r" b="b"/>
            <a:pathLst>
              <a:path w="8483577" h="3966072">
                <a:moveTo>
                  <a:pt x="0" y="0"/>
                </a:moveTo>
                <a:lnTo>
                  <a:pt x="8483577" y="0"/>
                </a:lnTo>
                <a:lnTo>
                  <a:pt x="8483577" y="3966072"/>
                </a:lnTo>
                <a:lnTo>
                  <a:pt x="0" y="3966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12421" y="3528607"/>
            <a:ext cx="7739547" cy="567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Outliers and missing values: Detected and managed to prevent skewed model results. Missing Values: Handled to ensure a complete dataset.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Correlation and VIF Analysis: Examined variable relationships to reduce multicollinearity and choose relevant features. Applied variance inflation factor analysis to detect highly correlated predictors, minimizing redundancy.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Conducted OOT(out-of-time) testing.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selection and comparison,Feature importance analysisModel performance metrics,Scorecard scaling</a:t>
            </a:r>
          </a:p>
          <a:p>
            <a:pPr marL="0" lvl="0" indent="0" algn="just">
              <a:lnSpc>
                <a:spcPts val="3450"/>
              </a:lnSpc>
            </a:pPr>
            <a:endParaRPr lang="en-US" sz="2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12421" y="788437"/>
            <a:ext cx="9144000" cy="650558"/>
            <a:chOff x="0" y="0"/>
            <a:chExt cx="12192000" cy="867410"/>
          </a:xfrm>
        </p:grpSpPr>
        <p:sp>
          <p:nvSpPr>
            <p:cNvPr id="8" name="TextBox 8"/>
            <p:cNvSpPr txBox="1"/>
            <p:nvPr/>
          </p:nvSpPr>
          <p:spPr>
            <a:xfrm>
              <a:off x="0" y="-73025"/>
              <a:ext cx="12192000" cy="940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79"/>
                </a:lnSpc>
              </a:pPr>
              <a:r>
                <a:rPr lang="en-US" sz="4199" b="1" spc="83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APPLICATION SCORECARD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1600" y="-85725"/>
              <a:ext cx="933968" cy="940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79"/>
                </a:lnSpc>
              </a:pPr>
              <a:r>
                <a:rPr lang="en-US" sz="4199" b="1" spc="83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27431"/>
            <a:chOff x="0" y="0"/>
            <a:chExt cx="4816593" cy="5866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92032" y="709855"/>
            <a:ext cx="8451968" cy="726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1" spc="83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2. POWERBI VISUALIZATION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2032" y="3645823"/>
            <a:ext cx="7583259" cy="479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Initial data exploration conducted using </a:t>
            </a:r>
            <a:r>
              <a:rPr lang="en-US" sz="23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PowerBI</a:t>
            </a:r>
            <a:r>
              <a:rPr lang="en-US" sz="2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provide an interactive visualization of dataset characteristics.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 trends, including annual changes in the charge-off ratio were </a:t>
            </a:r>
            <a:r>
              <a:rPr lang="en-US" sz="23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analysed</a:t>
            </a:r>
            <a:r>
              <a:rPr lang="en-US" sz="2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into borrower demographics, loan terms, and loan health.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dashboard allows easy navigation through significant patterns, guiding model selection and improvement.</a:t>
            </a:r>
          </a:p>
          <a:p>
            <a:pPr marL="0" lvl="0" indent="0" algn="just">
              <a:lnSpc>
                <a:spcPts val="3450"/>
              </a:lnSpc>
            </a:pPr>
            <a:endParaRPr lang="en-US" sz="23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C5B73A-8D69-F931-C6B7-69A81F08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323849"/>
            <a:ext cx="9248723" cy="49774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27431"/>
            <a:chOff x="0" y="0"/>
            <a:chExt cx="4816593" cy="5866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DD172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377553" y="2424832"/>
            <a:ext cx="6141894" cy="7824068"/>
          </a:xfrm>
          <a:custGeom>
            <a:avLst/>
            <a:gdLst/>
            <a:ahLst/>
            <a:cxnLst/>
            <a:rect l="l" t="t" r="r" b="b"/>
            <a:pathLst>
              <a:path w="6141894" h="7824068">
                <a:moveTo>
                  <a:pt x="0" y="0"/>
                </a:moveTo>
                <a:lnTo>
                  <a:pt x="6141894" y="0"/>
                </a:lnTo>
                <a:lnTo>
                  <a:pt x="6141894" y="7824068"/>
                </a:lnTo>
                <a:lnTo>
                  <a:pt x="0" y="7824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707474"/>
            <a:ext cx="12301279" cy="726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 b="1" spc="83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3. DOCUMENTATION AND PRESENTATION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665259"/>
            <a:ext cx="8370876" cy="4360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Our team created a comprehensive report on Overleaf, documenting every step of the project. This report includes an in-depth discussion of our methodology, data preprocessing steps, feature selection processes, model selection, and evaluation metrics.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Presentation: This slide deck is designed as a high-level summary of our project, highlighting key insights without overwhelming detail. Each slide focuses on a crucial part of our project flow</a:t>
            </a:r>
          </a:p>
          <a:p>
            <a:pPr marL="0" lvl="0" indent="0" algn="just">
              <a:lnSpc>
                <a:spcPts val="3450"/>
              </a:lnSpc>
            </a:pPr>
            <a:endParaRPr lang="en-US" sz="2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574</Words>
  <Application>Microsoft Macintosh PowerPoint</Application>
  <PresentationFormat>Custom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Garet</vt:lpstr>
      <vt:lpstr>Aptos</vt:lpstr>
      <vt:lpstr>Arial</vt:lpstr>
      <vt:lpstr>Garet Bold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IDMP Project Presentation</dc:title>
  <cp:lastModifiedBy>Zankhana Pratik Mehta</cp:lastModifiedBy>
  <cp:revision>3</cp:revision>
  <dcterms:created xsi:type="dcterms:W3CDTF">2006-08-16T00:00:00Z</dcterms:created>
  <dcterms:modified xsi:type="dcterms:W3CDTF">2024-12-02T19:25:52Z</dcterms:modified>
  <dc:identifier>DAGXbkIaE9c</dc:identifier>
</cp:coreProperties>
</file>