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302" r:id="rId2"/>
    <p:sldId id="310" r:id="rId3"/>
    <p:sldId id="303" r:id="rId4"/>
    <p:sldId id="304" r:id="rId5"/>
    <p:sldId id="305" r:id="rId6"/>
    <p:sldId id="306" r:id="rId7"/>
    <p:sldId id="337" r:id="rId8"/>
    <p:sldId id="307" r:id="rId9"/>
    <p:sldId id="308" r:id="rId10"/>
    <p:sldId id="338" r:id="rId11"/>
    <p:sldId id="339" r:id="rId12"/>
    <p:sldId id="309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334" r:id="rId33"/>
    <p:sldId id="33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90"/>
    <p:restoredTop sz="96327"/>
  </p:normalViewPr>
  <p:slideViewPr>
    <p:cSldViewPr snapToGrid="0" snapToObjects="1" showGuides="1">
      <p:cViewPr varScale="1">
        <p:scale>
          <a:sx n="202" d="100"/>
          <a:sy n="202" d="100"/>
        </p:scale>
        <p:origin x="216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CC6B-1F58-9749-9CEF-C92A02648B9F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ED37-8DE7-BE4C-AF71-FD1D4350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ED37-8DE7-BE4C-AF71-FD1D43502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D7CA-37A9-D04E-99C4-4F67A4EA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5953-6D95-3644-8923-0A08775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AD2B-63D3-454D-9F02-027EBC4A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7B-046E-DD46-A1FD-40D616B3E966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90EF-A656-3A44-833B-06FE2D8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37A-0461-BE48-820E-909CBFA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32735-5ABF-B946-8BE6-51FB0892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CB03-D6A4-D24B-AD40-00C219E6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2AFF-75D7-2B4B-9F76-3421606536DF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364B-07EE-B54D-BC08-15D61B9F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BC465-CBA4-0C4F-82CD-CD13A0FA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BA7B-7773-2C4F-95C5-C7824749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83EC-273E-384D-8288-9D5C7A3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377B-F65F-E642-998E-56575942127F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3842-8556-1743-866E-9632BBE7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85BB-CC73-2048-9B07-5142FDC6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0"/>
            <a:ext cx="12192000" cy="923223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D49B-E4F8-2A4C-B6D8-B7149CF2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10515600" cy="500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8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00C7-1F96-0445-909A-7FD09FC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4C12-A049-B94A-8E1C-6922BA6B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6514-1616-494D-A726-9A2E32E1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FF24-66FA-C14B-A9CE-25F095DD1D64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335F-69B0-954F-9688-55C221BD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467D1FB-2A7C-BD4B-9D69-B18EC4B3FE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76963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FC2E2-AC46-9D49-AEF1-EAAE79C0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4"/>
            <a:ext cx="12192000" cy="923858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72A8-A478-5E4A-AAD4-950391EE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51BF-2AF9-6C43-8853-AD446314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ED85-D139-F942-B40C-4F308A72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6B3D-3233-6C45-92B7-4B6C62B32E48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531E-B02B-1645-8109-E10216E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C329-C27B-F749-BC96-4E9F057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4117-DF08-D64D-A963-EAA0619E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2C7EA-1F72-A24A-8322-FDD5DB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FD40B-4063-1E42-B7B3-8C99FA7C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F26E-0D39-9548-8CB7-83D7E1B5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D661B-DB2B-754B-888C-9F622604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588-3654-4045-9407-9E71C4BF2F9E}" type="datetime1">
              <a:rPr lang="en-US" smtClean="0"/>
              <a:t>11/11/24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F686-5DFB-FF4E-80C7-3945B8FC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DBF6-F8EF-B145-AC03-D5432AEE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223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D8BB1-BD07-3042-BA39-AF7DA8F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AEB3-2C72-3443-BBAA-1D5C81A5B8D9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2B88E-AB7D-034E-8A06-2CD50981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E2F29-04EE-5B4D-A0F1-B32858B0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927F-6C37-614F-B0AE-BCE0CE827414}" type="datetime1">
              <a:rPr lang="en-US" smtClean="0"/>
              <a:t>11/11/24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4AE8-53F5-D648-B693-352CE247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C6B-DE15-6941-A246-9226DF3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4573-D1F9-F44A-8164-B0400771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00CD5-3B75-7743-BF86-645DC95B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B73A5-C09D-EE4B-94B0-72EE695C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628B-99A9-7048-9494-51904BEF4B63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54F12-687E-784A-9F31-8C4D0A6F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4C9-06D7-0643-B3E7-989558A2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5828-286F-2943-95E7-E0168CC9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E679-9BD5-544D-A0A5-4D8C1209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1FC5-CB02-5F45-B062-F1A8C701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6558-6F5D-AC4A-BFF6-F8E7D89C0ADA}" type="datetime1">
              <a:rPr lang="en-US" smtClean="0"/>
              <a:t>11/11/24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E28C-DCD1-DE43-9E73-19428A2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CF9C3-A70B-AD42-BC91-1F98726F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1289-C48C-3C4E-A7BC-F84FB3BB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20047"/>
            <a:ext cx="10515600" cy="501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4C6C-E0F4-E445-8927-625F5A8B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A7FD-5C42-B14F-A758-58E5467A945B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D028-3580-204C-90B5-DDE45D01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355E-DFF5-B344-855C-ADA6832A3D5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9E1EDCB-A488-3D48-88EA-8689BFC541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91726"/>
            <a:ext cx="866273" cy="86627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F2D25-692D-3F42-A30A-CABC1F0E305F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52147"/>
            <a:ext cx="105156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-cs324.github.io/winter2022/lectures/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99T4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E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B31-54D9-4C49-83D0-656D6F00E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Supervised Machine Learning and Learning Theory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Lecture 20: Foundation models I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FF187-2A17-074C-9394-D2B4AC79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November 12, 2024</a:t>
            </a:r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https://stanford-cs324.github.io/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AADA-63DC-71AF-59D5-39EB622C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6D781-014D-8B23-71A0-4FA094A76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N-gram models: the prediction of a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only depends on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characters rather than the full history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example, a trigram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 model will define</a:t>
                </a:r>
              </a:p>
              <a:p>
                <a:pPr marL="0" indent="0" algn="ctr">
                  <a:buNone/>
                </a:pPr>
                <a:r>
                  <a:rPr lang="en-US" dirty="0"/>
                  <a:t>p(cheese | the, mouse, ate, the) = p(cheese | ate, the)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6D781-014D-8B23-71A0-4FA094A76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00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E5F8-54D8-5034-F10A-66EBA66A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DF892-DD64-FFD8-1610-70763B124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a neural network, we represent an N-gram model as</a:t>
                </a:r>
              </a:p>
              <a:p>
                <a:pPr marL="0" indent="0" algn="ctr">
                  <a:buNone/>
                </a:pPr>
                <a:r>
                  <a:rPr lang="en-US" dirty="0"/>
                  <a:t>p(cheese | ate, the) = NN(ate, the, cheese)</a:t>
                </a:r>
              </a:p>
              <a:p>
                <a:r>
                  <a:rPr lang="en-US" dirty="0"/>
                  <a:t>Examples of NN:</a:t>
                </a:r>
              </a:p>
              <a:p>
                <a:pPr lvl="1"/>
                <a:r>
                  <a:rPr lang="en-US" dirty="0"/>
                  <a:t>Recurrent neural networks (RNNs)</a:t>
                </a:r>
              </a:p>
              <a:p>
                <a:pPr lvl="1"/>
                <a:r>
                  <a:rPr lang="en-US" dirty="0"/>
                  <a:t>Transformers (GPT-3 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=2,048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DF892-DD64-FFD8-1610-70763B124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5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7639-671F-5140-B24A-4A03B84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B28-6571-CE4A-9824-D12D05BA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models were first studied in the 1950s, and can estimate the entropy of a corpus</a:t>
            </a:r>
          </a:p>
          <a:p>
            <a:r>
              <a:rPr lang="en-US" dirty="0"/>
              <a:t>N-gram models are computationally efficient and statistically inefficient</a:t>
            </a:r>
          </a:p>
          <a:p>
            <a:r>
              <a:rPr lang="en-US" dirty="0"/>
              <a:t>Neural language models are statistically efficient but computationally inefficient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AE40-62C0-6A43-A83C-F8D3CC3B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309B-6BA0-AE42-8ECC-CDD945D3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26860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2FC-C2D6-8147-A56F-8FADE3A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FD1E-908D-194A-AD37-7EBBA964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GPT-3?</a:t>
            </a:r>
          </a:p>
          <a:p>
            <a:pPr lvl="1"/>
            <a:r>
              <a:rPr lang="en-US" dirty="0"/>
              <a:t>It was trained as a language model to predict the next word</a:t>
            </a:r>
          </a:p>
          <a:p>
            <a:pPr lvl="1"/>
            <a:r>
              <a:rPr lang="en-US" dirty="0"/>
              <a:t>Even without “trying,” GPT-3 does a reasonable job on average at a broad range of NLP tasks</a:t>
            </a:r>
          </a:p>
          <a:p>
            <a:pPr lvl="1"/>
            <a:r>
              <a:rPr lang="en-US" dirty="0"/>
              <a:t>For any particular task (e.g., question answering), adapt GPT-3 is a good solution in principle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6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DACF-9031-9448-857E-A423A42F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45F66-5225-8640-9D5C-008704B49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a language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distribution over sequences of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p(the, mouse, ate, the, cheese)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task</a:t>
                </a:r>
                <a:r>
                  <a:rPr lang="en-US" dirty="0"/>
                  <a:t> is a mapping from inputs to outputs:</a:t>
                </a:r>
              </a:p>
              <a:p>
                <a:r>
                  <a:rPr lang="en-US" dirty="0"/>
                  <a:t>Question answering:</a:t>
                </a:r>
              </a:p>
              <a:p>
                <a:pPr lvl="1"/>
                <a:r>
                  <a:rPr lang="en-US" dirty="0"/>
                  <a:t>Input: In what school did Albus Dumbledore teach?</a:t>
                </a:r>
              </a:p>
              <a:p>
                <a:pPr lvl="1"/>
                <a:r>
                  <a:rPr lang="en-US" dirty="0"/>
                  <a:t>Output: The wizarding school Hogwarts</a:t>
                </a:r>
              </a:p>
              <a:p>
                <a:r>
                  <a:rPr lang="en-US" dirty="0"/>
                  <a:t>Adaptation refers to the process of taking a language model and turning it into a task model, given</a:t>
                </a:r>
              </a:p>
              <a:p>
                <a:pPr lvl="1"/>
                <a:r>
                  <a:rPr lang="en-US" dirty="0"/>
                  <a:t>A natural language description of task</a:t>
                </a:r>
              </a:p>
              <a:p>
                <a:pPr lvl="1"/>
                <a:r>
                  <a:rPr lang="en-US" dirty="0"/>
                  <a:t>A set of training instances (input-output pairs)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45F66-5225-8640-9D5C-008704B49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 r="-965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DE7DF94-5989-163B-0DE5-D0F2DFE3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26" y="1520435"/>
            <a:ext cx="1831043" cy="25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9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BAA6-0EBC-5F47-BD37-F5839618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52E6-3EF4-FA40-BFAD-23E18BE9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new model that maps inputs to outputs, by</a:t>
            </a:r>
          </a:p>
          <a:p>
            <a:pPr lvl="1"/>
            <a:r>
              <a:rPr lang="en-US" dirty="0"/>
              <a:t>Creating a new model that uses the language model as features (probing)</a:t>
            </a:r>
          </a:p>
          <a:p>
            <a:pPr lvl="1"/>
            <a:r>
              <a:rPr lang="en-US" dirty="0"/>
              <a:t>Starting with the language model and updating it based on training instances (fine-tuning)</a:t>
            </a:r>
          </a:p>
          <a:p>
            <a:pPr lvl="1"/>
            <a:r>
              <a:rPr lang="en-US" dirty="0"/>
              <a:t>Lightweight fine-tuning: Adapters, low-rank adaptation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3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42E0-9A54-CC4C-A0D4-DDF5B822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D1B90-CF79-EE4C-8707-9562EC99B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In-context learning: Construct a prompt (a string based on description and training instances) or a set of prompts, feed into a language model to obtain completions</a:t>
                </a:r>
              </a:p>
              <a:p>
                <a:pPr lvl="1"/>
                <a:r>
                  <a:rPr lang="en-US" dirty="0"/>
                  <a:t>Zero-shot learning: number of training examples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One-shot learning: number of training examples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Few-shot learning: number of training examples is few (less than a few hundred)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Two surprising findings from GPT-3</a:t>
                </a:r>
              </a:p>
              <a:p>
                <a:pPr lvl="1"/>
                <a:r>
                  <a:rPr lang="en-US" dirty="0"/>
                  <a:t>Model is trained to predict the next masked token, but it performs well on a wide variety of downstream tasks</a:t>
                </a:r>
              </a:p>
              <a:p>
                <a:pPr lvl="1"/>
                <a:r>
                  <a:rPr lang="en-US" dirty="0"/>
                  <a:t>Capable of in-context learning with just a few prompts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D1B90-CF79-EE4C-8707-9562EC99B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5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19D8-215E-E94D-BA1E-826A359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BEAA-660F-FF49-B77A-F1622DD37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a language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takes a corpus of 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we can decompose joint probability into the product of the conditional probabilities by chain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Perplexity: we take the geometric average of the conditional probabilities</a:t>
                </a:r>
              </a:p>
              <a:p>
                <a:pPr marL="0" indent="0" algn="ctr">
                  <a:buNone/>
                </a:pPr>
                <a:r>
                  <a:rPr lang="en-US" dirty="0"/>
                  <a:t>perplexity(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BEAA-660F-FF49-B77A-F1622DD37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570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6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0DF6-6915-E647-82E7-DB8885E3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2C53-0591-3748-9C6F-076A4CF9B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types of errors a language model can make</a:t>
                </a:r>
              </a:p>
              <a:p>
                <a:pPr lvl="1"/>
                <a:r>
                  <a:rPr lang="en-US" dirty="0"/>
                  <a:t>Recall error: the language model fails to place probability mass on some token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p(ate | the, mouse)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→0  ⇒  </m:t>
                    </m:r>
                  </m:oMath>
                </a14:m>
                <a:r>
                  <a:rPr lang="en-US" dirty="0"/>
                  <a:t> perplexity(the, mouse, ate, the, cheese)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Precision error: the language model places extra probability mass on some bad sequences</a:t>
                </a:r>
              </a:p>
              <a:p>
                <a:pPr lvl="2"/>
                <a:r>
                  <a:rPr lang="en-US" dirty="0"/>
                  <a:t>If we mix in some garbage distribution, perplexity doesn’t increase by much but the model will generate gibberish tokens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2C53-0591-3748-9C6F-076A4CF9B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0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034-0A01-0F40-B0B1-9CFC1C30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4430-D32B-674D-8108-8F311F47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493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931D-29B8-BD4B-B80B-6E40FCAD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483-CE97-2F44-A0AF-F56EE5CB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Penn Tree Bank is a classical dataset in NLP: </a:t>
            </a:r>
            <a:r>
              <a:rPr lang="en-US" dirty="0">
                <a:hlinkClick r:id="rId2"/>
              </a:rPr>
              <a:t>https://catalog.ldc.upenn.edu/LDC99T42</a:t>
            </a:r>
            <a:r>
              <a:rPr lang="en-US" dirty="0"/>
              <a:t> </a:t>
            </a:r>
          </a:p>
          <a:p>
            <a:r>
              <a:rPr lang="en-US" dirty="0"/>
              <a:t>Syntactic parsing: automated analysis of syntactic structure of natural language</a:t>
            </a:r>
          </a:p>
          <a:p>
            <a:pPr lvl="1"/>
            <a:r>
              <a:rPr lang="en-US" dirty="0"/>
              <a:t>Identify the syntax structure of a sentence according to English grammar</a:t>
            </a:r>
          </a:p>
          <a:p>
            <a:r>
              <a:rPr lang="en-US" dirty="0"/>
              <a:t>Part-of-speech tagging: marking up a word in a text as corresponding to a particular part of speech</a:t>
            </a:r>
          </a:p>
          <a:p>
            <a:pPr lvl="1"/>
            <a:r>
              <a:rPr lang="en-US" dirty="0"/>
              <a:t>For example, identify words as nouns, verbs, adjectives, adverbs,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5082-572A-9A4A-859C-55773C07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B134-FCD7-BE48-AEC3-C3C24062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predict the last word of a sentence</a:t>
            </a:r>
          </a:p>
          <a:p>
            <a:r>
              <a:rPr lang="en-US" dirty="0"/>
              <a:t>Motivation: Solve the task requires long-range dependencies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Prompt: Alice was friends with Bob. Alice went to visit her friend ___</a:t>
            </a:r>
          </a:p>
          <a:p>
            <a:pPr lvl="1"/>
            <a:r>
              <a:rPr lang="en-US" dirty="0"/>
              <a:t>Answer: Bob</a:t>
            </a:r>
          </a:p>
        </p:txBody>
      </p:sp>
    </p:spTree>
    <p:extLst>
      <p:ext uri="{BB962C8B-B14F-4D97-AF65-F5344CB8AC3E}">
        <p14:creationId xmlns:p14="http://schemas.microsoft.com/office/powerpoint/2010/main" val="394177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4B25-746B-D44E-A1AA-315B1F31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HellaSwag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F4E9-8F93-D14F-9E58-5C99E02A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Motivation: Evaluate a model’s ability to perform commonsense reasoning</a:t>
            </a:r>
          </a:p>
          <a:p>
            <a:r>
              <a:rPr lang="en-US" dirty="0"/>
              <a:t>Task: Choose the most appropriate completion for a sentence from a list of choices</a:t>
            </a:r>
          </a:p>
          <a:p>
            <a:r>
              <a:rPr lang="en-US" dirty="0"/>
              <a:t>Adaptation: score each candidate answer with a language model and predict the “most likely” one</a:t>
            </a:r>
          </a:p>
          <a:p>
            <a:pPr lvl="1"/>
            <a:r>
              <a:rPr lang="en-US" dirty="0"/>
              <a:t>Prompt: Making a cake: Several cake pops are shown on a display. A woman and girl are shown making the cake pops in a kitchen. They ${answer}</a:t>
            </a:r>
          </a:p>
          <a:p>
            <a:pPr lvl="1"/>
            <a:r>
              <a:rPr lang="en-US" dirty="0"/>
              <a:t>Answer: one of</a:t>
            </a:r>
          </a:p>
          <a:p>
            <a:pPr lvl="2"/>
            <a:r>
              <a:rPr lang="en-US" dirty="0"/>
              <a:t>bake them, then frost and decorate</a:t>
            </a:r>
          </a:p>
          <a:p>
            <a:pPr lvl="2"/>
            <a:r>
              <a:rPr lang="en-US" dirty="0"/>
              <a:t>taste them as they place them on plates</a:t>
            </a:r>
          </a:p>
          <a:p>
            <a:pPr lvl="2"/>
            <a:r>
              <a:rPr lang="en-US" dirty="0"/>
              <a:t>put the frosting on the cake as they pan it</a:t>
            </a:r>
          </a:p>
          <a:p>
            <a:pPr lvl="2"/>
            <a:r>
              <a:rPr lang="en-US" dirty="0"/>
              <a:t>come out and begin decorating the cake as well</a:t>
            </a:r>
          </a:p>
        </p:txBody>
      </p:sp>
    </p:spTree>
    <p:extLst>
      <p:ext uri="{BB962C8B-B14F-4D97-AF65-F5344CB8AC3E}">
        <p14:creationId xmlns:p14="http://schemas.microsoft.com/office/powerpoint/2010/main" val="295317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2251-7810-2140-8458-14C9FA92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3CC4-64F9-2640-B4E6-E777D170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question, Output: an answer</a:t>
            </a:r>
          </a:p>
          <a:p>
            <a:r>
              <a:rPr lang="en-US" dirty="0" err="1"/>
              <a:t>TriviaQA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Task: given a trivia question, generate the answer</a:t>
            </a:r>
          </a:p>
          <a:p>
            <a:r>
              <a:rPr lang="en-US" dirty="0"/>
              <a:t>Adaptation:</a:t>
            </a:r>
          </a:p>
          <a:p>
            <a:pPr lvl="1"/>
            <a:r>
              <a:rPr lang="en-US" dirty="0"/>
              <a:t>Q: “Harry Potter” is perhaps the most famous fiction by which author?</a:t>
            </a:r>
          </a:p>
          <a:p>
            <a:pPr lvl="1"/>
            <a:r>
              <a:rPr lang="en-US" dirty="0"/>
              <a:t>A: J. K. Rowling</a:t>
            </a:r>
          </a:p>
          <a:p>
            <a:r>
              <a:rPr lang="en-US" dirty="0"/>
              <a:t>Both increasing model size and number of prompts help</a:t>
            </a:r>
          </a:p>
        </p:txBody>
      </p:sp>
      <p:pic>
        <p:nvPicPr>
          <p:cNvPr id="2050" name="Picture 2" descr="GPT-3 performance on TriviaQA">
            <a:extLst>
              <a:ext uri="{FF2B5EF4-FFF2-40B4-BE49-F238E27FC236}">
                <a16:creationId xmlns:a16="http://schemas.microsoft.com/office/drawing/2014/main" id="{4DE52C81-F3C2-85E8-E751-C0E13121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1" y="4146730"/>
            <a:ext cx="4194938" cy="271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81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2F4B-9B9A-A34C-A9C2-8CA9E052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E3DF-21FF-9E42-BA5D-FF25D8FC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answer questions</a:t>
            </a:r>
          </a:p>
          <a:p>
            <a:r>
              <a:rPr lang="en-US" dirty="0"/>
              <a:t>Dataset collected from Google search queries, initially created for question answering on knowledge bases</a:t>
            </a:r>
          </a:p>
          <a:p>
            <a:r>
              <a:rPr lang="en-US" dirty="0"/>
              <a:t>Adaptation</a:t>
            </a:r>
          </a:p>
          <a:p>
            <a:pPr lvl="1"/>
            <a:r>
              <a:rPr lang="en-US" dirty="0"/>
              <a:t>Input: In what school did Albus Dumbledore teach?</a:t>
            </a:r>
          </a:p>
          <a:p>
            <a:pPr lvl="1"/>
            <a:r>
              <a:rPr lang="en-US" dirty="0"/>
              <a:t>Output: The wizarding school Hogwarts</a:t>
            </a:r>
          </a:p>
          <a:p>
            <a:pPr lvl="1"/>
            <a:endParaRPr lang="en-US" dirty="0"/>
          </a:p>
          <a:p>
            <a:r>
              <a:rPr lang="en-US" dirty="0"/>
              <a:t>Natural Questions: A related dataset (with long-form answers)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17F9-ADC3-9846-8B65-0657ADC1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DB70-BDCD-5340-83ED-6E3E6B02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Translate a sentence in a source language (e.g., German) to sentence in a target language (e.g., English)</a:t>
            </a:r>
          </a:p>
          <a:p>
            <a:r>
              <a:rPr lang="en-US" dirty="0"/>
              <a:t>Evaluation: Since there are multiple possible translations, the (automatic) evaluation metric is BLEU</a:t>
            </a:r>
          </a:p>
          <a:p>
            <a:pPr lvl="1"/>
            <a:r>
              <a:rPr lang="en-US" dirty="0"/>
              <a:t>Captures a notion of n-gram overlap</a:t>
            </a:r>
          </a:p>
          <a:p>
            <a:pPr lvl="1"/>
            <a:r>
              <a:rPr lang="en-US" dirty="0">
                <a:hlinkClick r:id="rId2"/>
              </a:rPr>
              <a:t>https://en.wikipedia.org/wiki/BLEU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BB71-4A3B-C34B-8BDD-CBAE59F0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tasks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AB653-C2B6-F64C-9C9C-3990FBFCB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GPT-3 is a language model, but we can evaluate it on a range of more abstract reasoning tasks</a:t>
                </a:r>
              </a:p>
              <a:p>
                <a:r>
                  <a:rPr lang="en-US" dirty="0"/>
                  <a:t>Task: do arithmetic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prime number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AB653-C2B6-F64C-9C9C-3990FBFCB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GPT-3 performance on arithmetic tasks">
            <a:extLst>
              <a:ext uri="{FF2B5EF4-FFF2-40B4-BE49-F238E27FC236}">
                <a16:creationId xmlns:a16="http://schemas.microsoft.com/office/drawing/2014/main" id="{FCE98CEF-446B-95F5-CCAC-A76B9D26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5" y="2926081"/>
            <a:ext cx="6125969" cy="38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248A-FBDC-7C4B-98D2-4E466A4F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article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FE87-38A9-F34B-ACB8-D3BF25BE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given title and subtitle, generate a news article</a:t>
            </a:r>
          </a:p>
          <a:p>
            <a:r>
              <a:rPr lang="en-US" dirty="0"/>
              <a:t>Evaluation: human rated articles based on how likely the article is written by a machine</a:t>
            </a:r>
          </a:p>
        </p:txBody>
      </p:sp>
    </p:spTree>
    <p:extLst>
      <p:ext uri="{BB962C8B-B14F-4D97-AF65-F5344CB8AC3E}">
        <p14:creationId xmlns:p14="http://schemas.microsoft.com/office/powerpoint/2010/main" val="3503786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C84-05DD-7B46-93A9-8C49A34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F840-DD39-0F4B-8AC0-95215E52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SWORDS: lexical substitution, where the goal is to predict synonyms in the context of a sentence</a:t>
            </a:r>
          </a:p>
          <a:p>
            <a:r>
              <a:rPr lang="en-US" dirty="0"/>
              <a:t>Massive multitask language understanding: 57 multiple-choice problems spanning mathematics, US history, computer science,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TruthfulQA</a:t>
            </a:r>
            <a:r>
              <a:rPr lang="en-US" dirty="0"/>
              <a:t>: question answering dataset that humans would answer falsely due to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6289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B603-E7FE-6D40-97BB-086BEC05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1846-E393-7F46-8742-A9E6DCBB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GPT-3 was evaluated on a wide range of standard NLP benchmarks and on arithmetic tasks,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Increasing model size and number of examples help performance</a:t>
            </a:r>
          </a:p>
          <a:p>
            <a:r>
              <a:rPr lang="en-US" dirty="0"/>
              <a:t>Why does GPT-3 work well? No one knows</a:t>
            </a:r>
          </a:p>
        </p:txBody>
      </p:sp>
    </p:spTree>
    <p:extLst>
      <p:ext uri="{BB962C8B-B14F-4D97-AF65-F5344CB8AC3E}">
        <p14:creationId xmlns:p14="http://schemas.microsoft.com/office/powerpoint/2010/main" val="334770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77CC-4F64-484C-A34E-8E607B66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language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1910B-5ED7-1344-A6D6-68BDFAAF8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Classical definition of a language model (LM): </a:t>
                </a:r>
                <a:r>
                  <a:rPr lang="en-US" dirty="0"/>
                  <a:t>a probability distribution over sequences of tokens</a:t>
                </a:r>
              </a:p>
              <a:p>
                <a:pPr lvl="1"/>
                <a:r>
                  <a:rPr lang="en-US" dirty="0"/>
                  <a:t>Suppose we have a vocabulary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a set of tokens</a:t>
                </a:r>
              </a:p>
              <a:p>
                <a:pPr lvl="1"/>
                <a:r>
                  <a:rPr lang="en-US" dirty="0"/>
                  <a:t>A language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assigns each sequence of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 probability (a number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tells us how “good” a sequence of tokens is</a:t>
                </a:r>
              </a:p>
              <a:p>
                <a:pPr lvl="1"/>
                <a:r>
                  <a:rPr lang="en-US" dirty="0"/>
                  <a:t>For example, given vocabulary {ate, ball, cheese, mouse, the}, LM may assign: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(the, mouse, ate, the, cheese)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0.02</m:t>
                    </m:r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(the, cheese, ate, the, mouse)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0.01</m:t>
                    </m:r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(mouse, the, the, cheese, ate)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0.0001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Generation: </a:t>
                </a:r>
                <a:r>
                  <a:rPr lang="en-US" dirty="0"/>
                  <a:t>A language model p takes a sequence and returns a probability to assess its goodness,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1910B-5ED7-1344-A6D6-68BDFAAF8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 b="-6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57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ED85-7C44-AB41-B666-920058FB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crawl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F16C-BF52-4645-8DE4-EC0EBD7D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behind training large language models</a:t>
            </a:r>
          </a:p>
          <a:p>
            <a:pPr lvl="1"/>
            <a:r>
              <a:rPr lang="en-US" dirty="0"/>
              <a:t>Common crawl: a nonprofit organization that crawls the web and provides snapshots free to public</a:t>
            </a:r>
          </a:p>
          <a:p>
            <a:pPr lvl="1"/>
            <a:r>
              <a:rPr lang="en-US" dirty="0"/>
              <a:t>Representation: large-scale data still has uneven representation over population</a:t>
            </a:r>
          </a:p>
          <a:p>
            <a:pPr lvl="1"/>
            <a:r>
              <a:rPr lang="en-US" dirty="0"/>
              <a:t>Internet data over represents younger uses from developed countries</a:t>
            </a:r>
          </a:p>
          <a:p>
            <a:pPr lvl="1"/>
            <a:r>
              <a:rPr lang="en-US" dirty="0"/>
              <a:t>GPT-2 is trained based on Reddit (67% of Reddit users in the US are men, 64% between 18 – 29 years old)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0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1EF8-1062-204F-8F29-C5DEB97C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WebText</a:t>
            </a:r>
            <a:r>
              <a:rPr lang="en-US" dirty="0"/>
              <a:t> and </a:t>
            </a:r>
            <a:r>
              <a:rPr lang="en-US" dirty="0" err="1"/>
              <a:t>OpenWebText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B9B0-098E-CC42-9F0F-78F4EB4C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WebText</a:t>
            </a:r>
            <a:r>
              <a:rPr lang="en-US" dirty="0"/>
              <a:t> was used to train GPT-3</a:t>
            </a:r>
          </a:p>
          <a:p>
            <a:r>
              <a:rPr lang="en-US" dirty="0"/>
              <a:t>However, Web text can contain toxic content</a:t>
            </a:r>
          </a:p>
          <a:p>
            <a:r>
              <a:rPr lang="en-US" dirty="0"/>
              <a:t>4.3% of </a:t>
            </a:r>
            <a:r>
              <a:rPr lang="en-US" dirty="0" err="1"/>
              <a:t>WebText</a:t>
            </a:r>
            <a:r>
              <a:rPr lang="en-US" dirty="0"/>
              <a:t> from OpenAI has toxicity score at least 50%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5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7F75-F69E-9C40-83BE-B5F0C3DC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D4AA-1D6F-B249-8474-CEB55764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5817259" cy="500513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Total amount of data on the Web is massive</a:t>
            </a:r>
          </a:p>
          <a:p>
            <a:pPr lvl="1"/>
            <a:r>
              <a:rPr lang="en-US" dirty="0"/>
              <a:t>Training on all of it doesn’t work well</a:t>
            </a:r>
          </a:p>
          <a:p>
            <a:pPr lvl="1"/>
            <a:r>
              <a:rPr lang="en-US" dirty="0"/>
              <a:t>Curating high-quality datasets is promising</a:t>
            </a:r>
          </a:p>
          <a:p>
            <a:pPr lvl="1"/>
            <a:r>
              <a:rPr lang="en-US" dirty="0"/>
              <a:t>Important to carefully document and inspect the datasets</a:t>
            </a:r>
          </a:p>
        </p:txBody>
      </p:sp>
      <p:pic>
        <p:nvPicPr>
          <p:cNvPr id="4098" name="Picture 2" descr="GPT-3 dataset">
            <a:extLst>
              <a:ext uri="{FF2B5EF4-FFF2-40B4-BE49-F238E27FC236}">
                <a16:creationId xmlns:a16="http://schemas.microsoft.com/office/drawing/2014/main" id="{958E2995-A68E-D0B6-0DFF-37440151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4" y="981068"/>
            <a:ext cx="5765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Pile">
            <a:extLst>
              <a:ext uri="{FF2B5EF4-FFF2-40B4-BE49-F238E27FC236}">
                <a16:creationId xmlns:a16="http://schemas.microsoft.com/office/drawing/2014/main" id="{C3CA4DD0-E6B8-58DA-1282-DF9A9A80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41" y="1096402"/>
            <a:ext cx="5817259" cy="44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92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0C6-DF6E-DD48-BBF4-C1B58D66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720-20FC-FB44-AF99-C25F0F3A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10985938" cy="5005136"/>
          </a:xfrm>
        </p:spPr>
        <p:txBody>
          <a:bodyPr/>
          <a:lstStyle/>
          <a:p>
            <a:r>
              <a:rPr lang="en-US" dirty="0"/>
              <a:t>We have scheduled the follow-up meetings regarding the project proposals</a:t>
            </a:r>
          </a:p>
          <a:p>
            <a:r>
              <a:rPr lang="en-US" dirty="0"/>
              <a:t>We plan to release homework 4 on Friday</a:t>
            </a:r>
          </a:p>
          <a:p>
            <a:r>
              <a:rPr lang="en-US" dirty="0"/>
              <a:t>HW3 should be graded by end of this week</a:t>
            </a:r>
          </a:p>
        </p:txBody>
      </p:sp>
    </p:spTree>
    <p:extLst>
      <p:ext uri="{BB962C8B-B14F-4D97-AF65-F5344CB8AC3E}">
        <p14:creationId xmlns:p14="http://schemas.microsoft.com/office/powerpoint/2010/main" val="242763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5071-B234-7740-9A38-2D7F813D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language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6CD91-8FF0-484C-A660-D16F2E21D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517" y="933651"/>
                <a:ext cx="11679094" cy="500513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can write the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using chain rule of probabilities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(the, mouse, ate, the, cheese)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(the)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(mouse |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(ate | the, mouse)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(the | the, mouse, ate)</a:t>
                </a:r>
              </a:p>
              <a:p>
                <a:pPr marL="0" indent="0">
                  <a:buNone/>
                </a:pPr>
                <a:r>
                  <a:rPr lang="en-US" dirty="0"/>
                  <a:t>In particular,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conditional probability distribution of the next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the previous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 Autoregressive language model computes each conditional probability efficiently (e.g., using a neural network)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6CD91-8FF0-484C-A660-D16F2E21D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517" y="933651"/>
                <a:ext cx="11679094" cy="5005136"/>
              </a:xfrm>
              <a:blipFill>
                <a:blip r:embed="rId2"/>
                <a:stretch>
                  <a:fillRect l="-1087" t="-12911" r="-1087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F84E-9D87-0B4B-8059-AEDC5D14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594DA-0EF6-DF44-9A5B-5D7CEA15F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33651"/>
                <a:ext cx="10897651" cy="5005136"/>
              </a:xfrm>
            </p:spPr>
            <p:txBody>
              <a:bodyPr/>
              <a:lstStyle/>
              <a:p>
                <a:r>
                  <a:rPr lang="en-US" dirty="0"/>
                  <a:t>To generate an entire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from an autoregressive LM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sample one token at a time given tokens generated so far</a:t>
                </a:r>
              </a:p>
              <a:p>
                <a:pPr marL="0" indent="0" algn="ctr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is a temperature parameter that controls how much randomness we want from the LM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deterministically choose the most probable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each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sample “normally” from pure LM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: sample from a uniform distribution over entire vocabulary</a:t>
                </a:r>
              </a:p>
              <a:p>
                <a:pPr lvl="1"/>
                <a:r>
                  <a:rPr lang="en-US" dirty="0"/>
                  <a:t>To ensure the probability distribution sums to one, we re-normalize the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594DA-0EF6-DF44-9A5B-5D7CEA15F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33651"/>
                <a:ext cx="10897651" cy="5005136"/>
              </a:xfrm>
              <a:blipFill>
                <a:blip r:embed="rId2"/>
                <a:stretch>
                  <a:fillRect l="-1047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8B15-FFD7-5A42-BBB0-8421EB2B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6D42B-F4A6-E544-A2AC-928F476A7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generation: specify a prefix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b="1" dirty="0"/>
                  <a:t>prompt</a:t>
                </a:r>
                <a:r>
                  <a:rPr lang="en-US" dirty="0"/>
                  <a:t>) and sample the 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b="1" dirty="0"/>
                  <a:t>completion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r>
                  <a:rPr lang="en-US" dirty="0"/>
                  <a:t>the, mouse, 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the, cheese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6D42B-F4A6-E544-A2AC-928F476A7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AE4F095-97FA-C31F-AC3E-6BF7CD94C911}"/>
              </a:ext>
            </a:extLst>
          </p:cNvPr>
          <p:cNvSpPr/>
          <p:nvPr/>
        </p:nvSpPr>
        <p:spPr>
          <a:xfrm rot="5400000">
            <a:off x="5000822" y="1463039"/>
            <a:ext cx="245942" cy="20999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3AA3D4-D2FC-A4F2-6806-C42B13DA5AEC}"/>
              </a:ext>
            </a:extLst>
          </p:cNvPr>
          <p:cNvSpPr/>
          <p:nvPr/>
        </p:nvSpPr>
        <p:spPr>
          <a:xfrm rot="5400000">
            <a:off x="7240051" y="1703200"/>
            <a:ext cx="245942" cy="161964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CF2C8-4789-E901-3C85-168958C7E673}"/>
              </a:ext>
            </a:extLst>
          </p:cNvPr>
          <p:cNvSpPr txBox="1"/>
          <p:nvPr/>
        </p:nvSpPr>
        <p:spPr>
          <a:xfrm>
            <a:off x="4690946" y="270158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F5334-2C0A-A60E-D3E0-EBE3D451A4AB}"/>
              </a:ext>
            </a:extLst>
          </p:cNvPr>
          <p:cNvSpPr txBox="1"/>
          <p:nvPr/>
        </p:nvSpPr>
        <p:spPr>
          <a:xfrm>
            <a:off x="6764941" y="270158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311478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C2CA-78F4-86CF-D23D-71B95CEE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83F6B-EBF6-6460-EC70-8B434F35E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language model gives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over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good language model should have linguistic capabilities and world knowledge</a:t>
                </a:r>
              </a:p>
              <a:p>
                <a:r>
                  <a:rPr lang="en-US" dirty="0"/>
                  <a:t>An autoregressive language model allows for efficient generation of a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given a prompt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Use temperature to control amount of variability in generation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83F6B-EBF6-6460-EC70-8B434F35E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973A-A9F7-E44F-A5DD-0283EB22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88A01-61C4-CD49-BA4A-B7E386BF8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3651"/>
                <a:ext cx="10863146" cy="500513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Information theory, entropy of English, n-gram models</a:t>
                </a:r>
              </a:p>
              <a:p>
                <a:pPr lvl="1"/>
                <a:r>
                  <a:rPr lang="en-US" dirty="0"/>
                  <a:t>Language models date back to Claude Shannon; the </a:t>
                </a:r>
                <a:r>
                  <a:rPr lang="en-US" b="1" dirty="0"/>
                  <a:t>entropy</a:t>
                </a:r>
                <a:r>
                  <a:rPr lang="en-US" dirty="0"/>
                  <a:t> of a distribution is defined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entropy measures the expected number of bits any algorithm needs to encode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into a bit string: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the mouse ate the cheese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0001110101</a:t>
                </a:r>
              </a:p>
              <a:p>
                <a:pPr lvl="1"/>
                <a:r>
                  <a:rPr lang="en-US" dirty="0"/>
                  <a:t>Lower entropy means the sequence has more “structure,” hence shorter code length</a:t>
                </a:r>
              </a:p>
              <a:p>
                <a:pPr lvl="1"/>
                <a:r>
                  <a:rPr lang="en-US" dirty="0"/>
                  <a:t>Cross entropy: expected number of bits needed to encode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a compression scheme given by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88A01-61C4-CD49-BA4A-B7E386BF8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3651"/>
                <a:ext cx="10863146" cy="5005136"/>
              </a:xfrm>
              <a:blipFill>
                <a:blip r:embed="rId2"/>
                <a:stretch>
                  <a:fillRect l="-1051" t="-5316" r="-1168" b="-3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03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A73-494A-A149-940E-7961C835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701E4-A50C-9243-90E4-8A65767BE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crucial property is that cross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Hence we can get better estimates of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by constructing better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701E4-A50C-9243-90E4-8A65767BE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9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CB5C65-48E4-4D4D-AB41-BF2FE9085B09}" vid="{F5839372-0ACD-7142-876C-04A73A7A42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3578</TotalTime>
  <Words>1932</Words>
  <Application>Microsoft Macintosh PowerPoint</Application>
  <PresentationFormat>Widescreen</PresentationFormat>
  <Paragraphs>197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Office Theme</vt:lpstr>
      <vt:lpstr>Supervised Machine Learning and Learning Theory  Lecture 20: Foundation models I</vt:lpstr>
      <vt:lpstr>Lecture plan</vt:lpstr>
      <vt:lpstr>What is a language model?</vt:lpstr>
      <vt:lpstr>Autoregressive language models</vt:lpstr>
      <vt:lpstr>Generation</vt:lpstr>
      <vt:lpstr>Conditional generation</vt:lpstr>
      <vt:lpstr>Summary</vt:lpstr>
      <vt:lpstr>A brief history</vt:lpstr>
      <vt:lpstr>Entropy</vt:lpstr>
      <vt:lpstr>N-gram models</vt:lpstr>
      <vt:lpstr>Neural language model</vt:lpstr>
      <vt:lpstr>Summary</vt:lpstr>
      <vt:lpstr>Lecture plan</vt:lpstr>
      <vt:lpstr>GPT-3</vt:lpstr>
      <vt:lpstr>Adaptation</vt:lpstr>
      <vt:lpstr>Training</vt:lpstr>
      <vt:lpstr>Prompting</vt:lpstr>
      <vt:lpstr>Language modeling</vt:lpstr>
      <vt:lpstr>Perplexity</vt:lpstr>
      <vt:lpstr>Penn Tree Bank</vt:lpstr>
      <vt:lpstr>LAMBADA</vt:lpstr>
      <vt:lpstr>HellaSwag</vt:lpstr>
      <vt:lpstr>Question answering</vt:lpstr>
      <vt:lpstr>Web Questions</vt:lpstr>
      <vt:lpstr>Translation</vt:lpstr>
      <vt:lpstr>Arithmetic tasks</vt:lpstr>
      <vt:lpstr>News article generation</vt:lpstr>
      <vt:lpstr>Other tasks</vt:lpstr>
      <vt:lpstr>Summary</vt:lpstr>
      <vt:lpstr>Common crawl</vt:lpstr>
      <vt:lpstr>WebText and OpenWebText</vt:lpstr>
      <vt:lpstr>GPT-3 dataset</vt:lpstr>
      <vt:lpstr>Announcements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TRANSFORMERS UNIVERSAL APPROXIMATORS OF SEQUENCE-TO-SEQUENCE FUNCTIONS? </dc:title>
  <dc:creator>Mohammed Furqan Rahamath Mahammada</dc:creator>
  <cp:lastModifiedBy>Zhang, Hongyang</cp:lastModifiedBy>
  <cp:revision>144</cp:revision>
  <dcterms:created xsi:type="dcterms:W3CDTF">2021-03-26T05:36:53Z</dcterms:created>
  <dcterms:modified xsi:type="dcterms:W3CDTF">2024-11-11T23:31:08Z</dcterms:modified>
</cp:coreProperties>
</file>