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302" r:id="rId2"/>
    <p:sldId id="303" r:id="rId3"/>
    <p:sldId id="304" r:id="rId4"/>
    <p:sldId id="338" r:id="rId5"/>
    <p:sldId id="305" r:id="rId6"/>
    <p:sldId id="339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8" r:id="rId23"/>
    <p:sldId id="679" r:id="rId24"/>
    <p:sldId id="680" r:id="rId25"/>
    <p:sldId id="681" r:id="rId26"/>
    <p:sldId id="721" r:id="rId27"/>
    <p:sldId id="652" r:id="rId28"/>
    <p:sldId id="683" r:id="rId29"/>
    <p:sldId id="684" r:id="rId30"/>
    <p:sldId id="685" r:id="rId31"/>
    <p:sldId id="329" r:id="rId32"/>
    <p:sldId id="330" r:id="rId33"/>
    <p:sldId id="331" r:id="rId34"/>
    <p:sldId id="332" r:id="rId35"/>
    <p:sldId id="333" r:id="rId36"/>
    <p:sldId id="337" r:id="rId37"/>
    <p:sldId id="7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8"/>
    <p:restoredTop sz="96327"/>
  </p:normalViewPr>
  <p:slideViewPr>
    <p:cSldViewPr snapToGrid="0" snapToObjects="1" showGuides="1">
      <p:cViewPr varScale="1">
        <p:scale>
          <a:sx n="103" d="100"/>
          <a:sy n="103" d="100"/>
        </p:scale>
        <p:origin x="18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CC6B-1F58-9749-9CEF-C92A02648B9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ED37-8DE7-BE4C-AF71-FD1D4350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ED37-8DE7-BE4C-AF71-FD1D43502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D7CA-37A9-D04E-99C4-4F67A4EA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5953-6D95-3644-8923-0A08775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AD2B-63D3-454D-9F02-027EBC4A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7B-046E-DD46-A1FD-40D616B3E966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90EF-A656-3A44-833B-06FE2D8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37A-0461-BE48-820E-909CBFA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32735-5ABF-B946-8BE6-51FB0892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CB03-D6A4-D24B-AD40-00C219E6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2AFF-75D7-2B4B-9F76-3421606536DF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364B-07EE-B54D-BC08-15D61B9F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BC465-CBA4-0C4F-82CD-CD13A0FA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BA7B-7773-2C4F-95C5-C7824749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83EC-273E-384D-8288-9D5C7A3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377B-F65F-E642-998E-56575942127F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3842-8556-1743-866E-9632BBE7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85BB-CC73-2048-9B07-5142FDC6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0"/>
            <a:ext cx="12192000" cy="923223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D49B-E4F8-2A4C-B6D8-B7149CF2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10515600" cy="500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8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00C7-1F96-0445-909A-7FD09FC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4C12-A049-B94A-8E1C-6922BA6B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6514-1616-494D-A726-9A2E32E1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FF24-66FA-C14B-A9CE-25F095DD1D64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335F-69B0-954F-9688-55C221BD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467D1FB-2A7C-BD4B-9D69-B18EC4B3FE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76963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FC2E2-AC46-9D49-AEF1-EAAE79C0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4"/>
            <a:ext cx="12192000" cy="923858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72A8-A478-5E4A-AAD4-950391EE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51BF-2AF9-6C43-8853-AD446314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ED85-D139-F942-B40C-4F308A72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B3D-3233-6C45-92B7-4B6C62B32E48}" type="datetime1">
              <a:rPr lang="en-US" smtClean="0"/>
              <a:t>11/15/24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531E-B02B-1645-8109-E10216E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C329-C27B-F749-BC96-4E9F057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4117-DF08-D64D-A963-EAA0619E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2C7EA-1F72-A24A-8322-FDD5DB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FD40B-4063-1E42-B7B3-8C99FA7C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F26E-0D39-9548-8CB7-83D7E1B5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D661B-DB2B-754B-888C-9F622604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588-3654-4045-9407-9E71C4BF2F9E}" type="datetime1">
              <a:rPr lang="en-US" smtClean="0"/>
              <a:t>11/15/24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F686-5DFB-FF4E-80C7-3945B8FC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DBF6-F8EF-B145-AC03-D5432AEE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223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D8BB1-BD07-3042-BA39-AF7DA8F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AEB3-2C72-3443-BBAA-1D5C81A5B8D9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2B88E-AB7D-034E-8A06-2CD50981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2F29-04EE-5B4D-A0F1-B32858B0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927F-6C37-614F-B0AE-BCE0CE827414}" type="datetime1">
              <a:rPr lang="en-US" smtClean="0"/>
              <a:t>11/15/24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4AE8-53F5-D648-B693-352CE247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C6B-DE15-6941-A246-9226DF3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4573-D1F9-F44A-8164-B0400771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00CD5-3B75-7743-BF86-645DC95B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73A5-C09D-EE4B-94B0-72EE695C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628B-99A9-7048-9494-51904BEF4B63}" type="datetime1">
              <a:rPr lang="en-US" smtClean="0"/>
              <a:t>11/15/24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54F12-687E-784A-9F31-8C4D0A6F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4C9-06D7-0643-B3E7-989558A2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5828-286F-2943-95E7-E0168CC9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E679-9BD5-544D-A0A5-4D8C1209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1FC5-CB02-5F45-B062-F1A8C701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558-6F5D-AC4A-BFF6-F8E7D89C0ADA}" type="datetime1">
              <a:rPr lang="en-US" smtClean="0"/>
              <a:t>11/15/24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E28C-DCD1-DE43-9E73-19428A2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CF9C3-A70B-AD42-BC91-1F98726F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1289-C48C-3C4E-A7BC-F84FB3BB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20047"/>
            <a:ext cx="10515600" cy="501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4C6C-E0F4-E445-8927-625F5A8B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A7FD-5C42-B14F-A758-58E5467A945B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D028-3580-204C-90B5-DDE45D01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355E-DFF5-B344-855C-ADA6832A3D5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9E1EDCB-A488-3D48-88EA-8689BFC541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91726"/>
            <a:ext cx="866273" cy="86627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F2D25-692D-3F42-A30A-CABC1F0E305F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52147"/>
            <a:ext cx="105156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-cs324.github.io/winter2022/lectures/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.tiff"/><Relationship Id="rId7" Type="http://schemas.openxmlformats.org/officeDocument/2006/relationships/image" Target="NULL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9.01652.pdf" TargetMode="External"/><Relationship Id="rId2" Type="http://schemas.openxmlformats.org/officeDocument/2006/relationships/hyperlink" Target="https://arxiv.org/pdf/2110.082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110.04366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B31-54D9-4C49-83D0-656D6F00E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Supervised Machine Learning and Learning Theory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Lecture 21: Foundation models II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FF187-2A17-074C-9394-D2B4AC79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November 15, 2024</a:t>
            </a:r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https://stanford-cs324.github.io/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FC1B-F18D-9E3B-3478-29E55950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Decoder-only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2FA9F-1843-C34B-E9ED-25B26E7E3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These are the standard </a:t>
                </a:r>
                <a:r>
                  <a:rPr lang="en-US" b="1" dirty="0"/>
                  <a:t>autoregressive language models</a:t>
                </a:r>
                <a:r>
                  <a:rPr lang="en-US" dirty="0"/>
                  <a:t>, which given a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produces both contextual embeddings and a distribution over next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b="1" dirty="0"/>
                  <a:t>text autocomplete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[the, movie, was, [CLS]]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</a:t>
                </a:r>
              </a:p>
              <a:p>
                <a:pPr lvl="1"/>
                <a:r>
                  <a:rPr lang="en-US" dirty="0"/>
                  <a:t>The embeddings can only depend on the left context, but it can naturally </a:t>
                </a:r>
                <a:r>
                  <a:rPr lang="en-US" b="1" dirty="0"/>
                  <a:t>generate</a:t>
                </a:r>
                <a:r>
                  <a:rPr lang="en-US" dirty="0"/>
                  <a:t> completions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2FA9F-1843-C34B-E9ED-25B26E7E3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271D-A53C-C172-B410-58A753C3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86180-D65B-ABFD-DAF4-A2E9022A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These models can use bidirectional contextual embeddings for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and can generate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contextual embeddings </a:t>
                </a:r>
                <a:r>
                  <a:rPr lang="en-US" dirty="0"/>
                  <a:t>can now depend on both the left and right context, and they can generate outputs. But training the model gets more complex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86180-D65B-ABFD-DAF4-A2E9022A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CCB9-9B82-EBD5-7467-6D9F4D15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E554-AA04-D23B-3726-8D8EFEB2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for each token, we have converted them into an embedding vector</a:t>
            </a:r>
          </a:p>
          <a:p>
            <a:r>
              <a:rPr lang="en-US" dirty="0"/>
              <a:t>For the model design, we may use</a:t>
            </a:r>
          </a:p>
          <a:p>
            <a:pPr lvl="1"/>
            <a:r>
              <a:rPr lang="en-US" dirty="0"/>
              <a:t>Feed-forward neural networks</a:t>
            </a:r>
          </a:p>
          <a:p>
            <a:pPr lvl="1"/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Transformers (or blocks of transformers)</a:t>
            </a:r>
          </a:p>
        </p:txBody>
      </p:sp>
    </p:spTree>
    <p:extLst>
      <p:ext uri="{BB962C8B-B14F-4D97-AF65-F5344CB8AC3E}">
        <p14:creationId xmlns:p14="http://schemas.microsoft.com/office/powerpoint/2010/main" val="370005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CF60-1772-0BCF-F462-1D03A88D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5401CF-AFF4-9AF5-1AD2-DA6910AAE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basic form of an RNN simply computes a sequence of </a:t>
                </a:r>
                <a:r>
                  <a:rPr lang="en-US" b="1" dirty="0"/>
                  <a:t>hidden states </a:t>
                </a:r>
                <a:r>
                  <a:rPr lang="en-US" dirty="0"/>
                  <a:t>recursively</a:t>
                </a:r>
              </a:p>
              <a:p>
                <a:pPr lvl="1"/>
                <a:r>
                  <a:rPr lang="en-US" dirty="0"/>
                  <a:t>Process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left-to-right and recursively compute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𝑅𝑁𝑁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RNN</a:t>
                </a:r>
                <a:r>
                  <a:rPr lang="en-US" dirty="0"/>
                  <a:t>: update hidden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based on a new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 err="1"/>
                  <a:t>SimpleRNN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LSTM</a:t>
                </a:r>
                <a:r>
                  <a:rPr lang="en-US" dirty="0"/>
                  <a:t>  (long short-term memory) and </a:t>
                </a:r>
                <a:r>
                  <a:rPr lang="en-US" b="1" dirty="0"/>
                  <a:t>GRU</a:t>
                </a:r>
                <a:r>
                  <a:rPr lang="en-US" dirty="0"/>
                  <a:t> (gated recurrent unit)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5401CF-AFF4-9AF5-1AD2-DA6910AAE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8317-2C67-EF9D-528E-0E7DE4D2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3D8F5-E8EB-4E59-9253-988A380A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Attention mechanism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an arbitrary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key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</m:oMath>
                </a14:m>
                <a:r>
                  <a:rPr lang="en-US" dirty="0"/>
                  <a:t> and query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</m:sub>
                    </m:sSub>
                  </m:oMath>
                </a14:m>
                <a:r>
                  <a:rPr lang="en-US" dirty="0"/>
                  <a:t> to produce a score for every token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form a probability distribution over tokens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the final output is a weighted combination over the values with a value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3D8F5-E8EB-4E59-9253-988A380A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 b="-17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6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9ACE-D227-C750-20E9-8A84F57F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and multi-head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0CD8B1-F27D-595F-C32F-8E99F6588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Multi-head attention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[Attention(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), 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), …, 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)]</a:t>
                </a:r>
              </a:p>
              <a:p>
                <a:r>
                  <a:rPr lang="en-US" dirty="0"/>
                  <a:t>In a </a:t>
                </a:r>
                <a:r>
                  <a:rPr lang="en-US" b="1" dirty="0"/>
                  <a:t>self-attention layer</a:t>
                </a:r>
                <a:r>
                  <a:rPr lang="en-US" dirty="0"/>
                  <a:t>, we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the query argument:</a:t>
                </a:r>
              </a:p>
              <a:p>
                <a:pPr marL="0" indent="0" algn="ctr">
                  <a:buNone/>
                </a:pPr>
                <a:r>
                  <a:rPr lang="en-US" dirty="0"/>
                  <a:t>[Attention(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…, 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)]</a:t>
                </a:r>
              </a:p>
              <a:p>
                <a:r>
                  <a:rPr lang="en-US" b="1" dirty="0"/>
                  <a:t>Final output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,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and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0CD8B1-F27D-595F-C32F-8E99F6588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 b="-2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DE7B-307B-5D71-A848-230D4EF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tricks to improve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CA4A1-A7CE-0100-203E-E1C6A06A0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Residual connection</a:t>
                </a:r>
                <a:r>
                  <a:rPr lang="en-US" dirty="0"/>
                  <a:t>: Instead of applying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Layer normalization</a:t>
                </a:r>
                <a:r>
                  <a:rPr lang="en-US" dirty="0"/>
                  <a:t>: Extract the mean and covariance of the input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CA4A1-A7CE-0100-203E-E1C6A06A0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F99D-3A50-BAA7-4320-A7D08183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54C3-84D8-E539-9282-BCC1A730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position in the sequence, add an extra embedding vector for that position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GPT-3: Stack the transformer block 96 times, along with positional embeddings</a:t>
            </a:r>
          </a:p>
        </p:txBody>
      </p:sp>
    </p:spTree>
    <p:extLst>
      <p:ext uri="{BB962C8B-B14F-4D97-AF65-F5344CB8AC3E}">
        <p14:creationId xmlns:p14="http://schemas.microsoft.com/office/powerpoint/2010/main" val="77643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8BF6-C5E9-3A42-937D-3AF7BE79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A79B-5892-59C1-59BD-8A98E472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22666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49F-E78C-9D75-8834-61D63E48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12AC-5B91-03B0-2BB6-F42E2563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Decoder-only (GPT-3): compute unidirectional contextual embeddings, generate one token at a time</a:t>
            </a:r>
          </a:p>
          <a:p>
            <a:endParaRPr lang="en-US" dirty="0"/>
          </a:p>
          <a:p>
            <a:r>
              <a:rPr lang="en-US" dirty="0"/>
              <a:t>Encoder-only (BERT): compute bidirectional contextual embeddings</a:t>
            </a:r>
          </a:p>
          <a:p>
            <a:endParaRPr lang="en-US" dirty="0"/>
          </a:p>
          <a:p>
            <a:r>
              <a:rPr lang="en-US" dirty="0"/>
              <a:t>Encoder-decoder (T5): encode input, decode output</a:t>
            </a:r>
          </a:p>
        </p:txBody>
      </p:sp>
    </p:spTree>
    <p:extLst>
      <p:ext uri="{BB962C8B-B14F-4D97-AF65-F5344CB8AC3E}">
        <p14:creationId xmlns:p14="http://schemas.microsoft.com/office/powerpoint/2010/main" val="22387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CF0C-E593-BEE7-3CA7-93AF6E09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2838-407C-A2CB-81C4-D730ACBA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4707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2D32-EA62-78AF-B4E3-A3A42C9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Decoder-only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7247D-E27C-2A87-0DD0-EE88641CC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Recall that an autoregressive language model defines a conditional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first map the prefix sequence (prompt) to contextual embeddings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Apply an embedding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to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produce a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Finally, apply maximum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7247D-E27C-2A87-0DD0-EE88641CC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 b="-4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2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9C7F-FA36-F1AC-135F-4750D023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Encoder-only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BC76-544A-0E3A-3BFA-6DDD1BAC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objective:</a:t>
            </a:r>
          </a:p>
          <a:p>
            <a:pPr lvl="1"/>
            <a:r>
              <a:rPr lang="en-US" b="1" dirty="0"/>
              <a:t>Masked language modeling</a:t>
            </a:r>
            <a:r>
              <a:rPr lang="en-US" dirty="0"/>
              <a:t>: Mask out a particular token, ask the model to predict the missing token</a:t>
            </a:r>
          </a:p>
          <a:p>
            <a:pPr lvl="1"/>
            <a:r>
              <a:rPr lang="en-US" b="1" dirty="0"/>
              <a:t>Next sentence prediction</a:t>
            </a:r>
            <a:r>
              <a:rPr lang="en-US" dirty="0"/>
              <a:t>: BERT is trained on pairs of sentences concatenated. The goal of next sentence prediction is to predict whether the second sentence follows from the first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C891-E48C-B945-90FD-C5989348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98D4C-A835-9741-B830-8DD88135E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Objective</a:t>
                </a:r>
                <a:r>
                  <a:rPr lang="en-US" dirty="0"/>
                  <a:t>: take autoregressive language modeling for simplicity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Stochastic gradient descent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Take a mini-batch of samples</a:t>
                </a:r>
              </a:p>
              <a:p>
                <a:pPr lvl="1"/>
                <a:r>
                  <a:rPr lang="en-US" dirty="0"/>
                  <a:t>Compute the gradient of the objective on the mini-batch, using backpropagation</a:t>
                </a:r>
              </a:p>
              <a:p>
                <a:pPr lvl="1"/>
                <a:r>
                  <a:rPr lang="en-US" dirty="0"/>
                  <a:t>Apply one gradient descent step with a learning rate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98D4C-A835-9741-B830-8DD88135E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4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7423-172D-D14E-A905-278A548A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optimization: Hessian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CFCA6-FF5A-264D-856E-09C84B90B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Quadratic approximation: In addition to the gradient, take Hessian into the Taylor’s expansion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Definition (Hessian matrix)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function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Hessian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entry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CFCA6-FF5A-264D-856E-09C84B90B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0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7FCB-06E8-884B-AFF9-9E9E9BB6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8C54-4765-984C-B916-11C4F6464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Quadratic approximation: In addition to the gradient, take Hessian into the Taylor’s expansion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Taylor’s expansion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gradient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, and Hessian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8C54-4765-984C-B916-11C4F6464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563B045-7855-F940-A6F5-05A254EF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48" y="3386758"/>
            <a:ext cx="7161503" cy="9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2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08BB-0CA8-2E47-BAD3-B5C35B9B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Hessian-based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90150-CC0D-BC4C-8233-713021AE0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Matrix notation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Key step in Hessian-based optimization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Minimize the above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Setting the gradient to zero </a:t>
                </a:r>
                <a:r>
                  <a:rPr lang="en-US" dirty="0">
                    <a:solidFill>
                      <a:srgbClr val="FF0000"/>
                    </a:solidFill>
                  </a:rPr>
                  <a:t>leads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90150-CC0D-BC4C-8233-713021AE0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E0ECDE2-6E60-5F49-91E7-6242F730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32" y="1483377"/>
            <a:ext cx="6922059" cy="29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5441-EF6F-9B44-8281-0ED7AC3F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C2741-93AB-974D-9065-8090DF6D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Pseudocode for Newton’s method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Set a step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number of epochs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Choose an initialization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C2741-93AB-974D-9065-8090DF6D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6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493-17B0-2F40-8E5B-EBB3D39A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3A5E-72D1-484E-97A4-957E8C15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Momentum</a:t>
            </a:r>
            <a:r>
              <a:rPr lang="en-US" dirty="0"/>
              <a:t> follows a similar idea while avoiding computing the Hessian and its inverse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FB9594-3006-2841-A02D-ACAFD6AE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7" y="2224424"/>
            <a:ext cx="7076426" cy="32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CA2-E765-3E4F-A3BC-14C5883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Momentum-based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89A0B-2174-354E-A233-13B46F171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Formulation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A momentum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A momentum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Implementation of momentum-based gradient descent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Update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Update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Example: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is the cumulative sum of previous gradients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89A0B-2174-354E-A233-13B46F171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7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86A0-BC94-2349-9134-2659595A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C04F-AEA3-8248-8E63-3AB21E53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Adaptive gradient </a:t>
            </a:r>
            <a:r>
              <a:rPr lang="en-US" dirty="0">
                <a:solidFill>
                  <a:srgbClr val="0070C0"/>
                </a:solidFill>
              </a:rPr>
              <a:t>is an adaptive learning rate scheme for performing stochastic gradient descent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Idea: </a:t>
            </a:r>
            <a:r>
              <a:rPr lang="en-US" dirty="0">
                <a:solidFill>
                  <a:srgbClr val="0070C0"/>
                </a:solidFill>
              </a:rPr>
              <a:t>Perform smaller updates (i.e. smaller step sizes) for parameters associated with frequently occurring features, and larger updates (i.e. higher step sizes) for parameters associated with infrequently occurring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D4071B-EEA4-764D-A53C-295342A4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2"/>
          <a:stretch/>
        </p:blipFill>
        <p:spPr>
          <a:xfrm>
            <a:off x="3442614" y="4452736"/>
            <a:ext cx="1177235" cy="1379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9E7CFC-9AAA-BE4C-A8C5-91889B634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"/>
          <a:stretch/>
        </p:blipFill>
        <p:spPr>
          <a:xfrm>
            <a:off x="4621469" y="4469756"/>
            <a:ext cx="1325716" cy="1376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412C2-D68C-4843-A631-FC4A156FD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2"/>
          <a:stretch/>
        </p:blipFill>
        <p:spPr>
          <a:xfrm>
            <a:off x="2124811" y="4452736"/>
            <a:ext cx="1177235" cy="1379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48C58-18F9-FD4C-9EA8-72386FFC1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2"/>
          <a:stretch/>
        </p:blipFill>
        <p:spPr>
          <a:xfrm>
            <a:off x="7228399" y="4440939"/>
            <a:ext cx="1177235" cy="1379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20DAA-B6BB-D44C-A673-53E670379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2"/>
          <a:stretch/>
        </p:blipFill>
        <p:spPr>
          <a:xfrm>
            <a:off x="807008" y="4444698"/>
            <a:ext cx="1177235" cy="1379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F1E21B-68F8-2D4F-BBDA-D7E0B41EF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2"/>
          <a:stretch/>
        </p:blipFill>
        <p:spPr>
          <a:xfrm>
            <a:off x="5804589" y="4440938"/>
            <a:ext cx="1177235" cy="1379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A7637D-8B26-9D49-A450-655A57AFC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"/>
          <a:stretch/>
        </p:blipFill>
        <p:spPr>
          <a:xfrm>
            <a:off x="8405634" y="4504210"/>
            <a:ext cx="1325716" cy="1376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57A555-23C4-0847-A954-EBD773506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2"/>
          <a:stretch/>
        </p:blipFill>
        <p:spPr>
          <a:xfrm>
            <a:off x="9790936" y="4501196"/>
            <a:ext cx="1177235" cy="1379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0E1D1-7457-0E41-B1C4-DAE9A18E724D}"/>
                  </a:ext>
                </a:extLst>
              </p:cNvPr>
              <p:cNvSpPr txBox="1"/>
              <p:nvPr/>
            </p:nvSpPr>
            <p:spPr>
              <a:xfrm>
                <a:off x="960793" y="4027135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0E1D1-7457-0E41-B1C4-DAE9A18E7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3" y="4027135"/>
                <a:ext cx="1164018" cy="369332"/>
              </a:xfrm>
              <a:prstGeom prst="rect">
                <a:avLst/>
              </a:prstGeom>
              <a:blipFill>
                <a:blip r:embed="rId4"/>
                <a:stretch>
                  <a:fillRect l="-43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4159DA-6F95-5A40-92EC-332BADAAE7A1}"/>
                  </a:ext>
                </a:extLst>
              </p:cNvPr>
              <p:cNvSpPr txBox="1"/>
              <p:nvPr/>
            </p:nvSpPr>
            <p:spPr>
              <a:xfrm>
                <a:off x="2285166" y="4027135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4159DA-6F95-5A40-92EC-332BADAA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6" y="4027135"/>
                <a:ext cx="1164018" cy="369332"/>
              </a:xfrm>
              <a:prstGeom prst="rect">
                <a:avLst/>
              </a:prstGeom>
              <a:blipFill>
                <a:blip r:embed="rId5"/>
                <a:stretch>
                  <a:fillRect l="-543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853918-602C-8749-B702-248111002BEB}"/>
                  </a:ext>
                </a:extLst>
              </p:cNvPr>
              <p:cNvSpPr txBox="1"/>
              <p:nvPr/>
            </p:nvSpPr>
            <p:spPr>
              <a:xfrm>
                <a:off x="3617649" y="4027135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853918-602C-8749-B702-248111002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49" y="4027135"/>
                <a:ext cx="1164018" cy="369332"/>
              </a:xfrm>
              <a:prstGeom prst="rect">
                <a:avLst/>
              </a:prstGeom>
              <a:blipFill>
                <a:blip r:embed="rId6"/>
                <a:stretch>
                  <a:fillRect l="-430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36F901-ADA9-C04E-91CC-8F3DB31F9135}"/>
                  </a:ext>
                </a:extLst>
              </p:cNvPr>
              <p:cNvSpPr txBox="1"/>
              <p:nvPr/>
            </p:nvSpPr>
            <p:spPr>
              <a:xfrm>
                <a:off x="4830296" y="4027135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36F901-ADA9-C04E-91CC-8F3DB31F9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296" y="4027135"/>
                <a:ext cx="1164018" cy="369332"/>
              </a:xfrm>
              <a:prstGeom prst="rect">
                <a:avLst/>
              </a:prstGeom>
              <a:blipFill>
                <a:blip r:embed="rId7"/>
                <a:stretch>
                  <a:fillRect l="-32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AA0518-1FF1-A04A-88B8-2DFE1AFEB533}"/>
                  </a:ext>
                </a:extLst>
              </p:cNvPr>
              <p:cNvSpPr txBox="1"/>
              <p:nvPr/>
            </p:nvSpPr>
            <p:spPr>
              <a:xfrm>
                <a:off x="6020611" y="4027135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AA0518-1FF1-A04A-88B8-2DFE1AFE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1" y="4027135"/>
                <a:ext cx="1164018" cy="369332"/>
              </a:xfrm>
              <a:prstGeom prst="rect">
                <a:avLst/>
              </a:prstGeom>
              <a:blipFill>
                <a:blip r:embed="rId5"/>
                <a:stretch>
                  <a:fillRect l="-430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89F9E0-E824-694F-927D-5F96F01DF239}"/>
                  </a:ext>
                </a:extLst>
              </p:cNvPr>
              <p:cNvSpPr txBox="1"/>
              <p:nvPr/>
            </p:nvSpPr>
            <p:spPr>
              <a:xfrm>
                <a:off x="7344156" y="4021014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89F9E0-E824-694F-927D-5F96F01D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56" y="4021014"/>
                <a:ext cx="1164018" cy="369332"/>
              </a:xfrm>
              <a:prstGeom prst="rect">
                <a:avLst/>
              </a:prstGeom>
              <a:blipFill>
                <a:blip r:embed="rId8"/>
                <a:stretch>
                  <a:fillRect l="-32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C128EA-130F-6F41-82FC-CD40728D0552}"/>
                  </a:ext>
                </a:extLst>
              </p:cNvPr>
              <p:cNvSpPr txBox="1"/>
              <p:nvPr/>
            </p:nvSpPr>
            <p:spPr>
              <a:xfrm>
                <a:off x="8715489" y="4021014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C128EA-130F-6F41-82FC-CD40728D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489" y="4021014"/>
                <a:ext cx="1164018" cy="369332"/>
              </a:xfrm>
              <a:prstGeom prst="rect">
                <a:avLst/>
              </a:prstGeom>
              <a:blipFill>
                <a:blip r:embed="rId9"/>
                <a:stretch>
                  <a:fillRect l="-32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937547-2662-5744-B0D8-F10277A0F5E0}"/>
                  </a:ext>
                </a:extLst>
              </p:cNvPr>
              <p:cNvSpPr txBox="1"/>
              <p:nvPr/>
            </p:nvSpPr>
            <p:spPr>
              <a:xfrm>
                <a:off x="9880545" y="4022028"/>
                <a:ext cx="11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937547-2662-5744-B0D8-F10277A0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45" y="4022028"/>
                <a:ext cx="1164018" cy="369332"/>
              </a:xfrm>
              <a:prstGeom prst="rect">
                <a:avLst/>
              </a:prstGeom>
              <a:blipFill>
                <a:blip r:embed="rId5"/>
                <a:stretch>
                  <a:fillRect l="-430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2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D464-2F6A-43FB-2FDA-F5745B74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43C19-1E4C-05A4-AF8D-FEFBCC8A7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a language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probability distribution over a </a:t>
                </a:r>
                <a:r>
                  <a:rPr lang="en-US" b="1" dirty="0"/>
                  <a:t>sequence of tokens </a:t>
                </a:r>
                <a:r>
                  <a:rPr lang="en-US" dirty="0"/>
                  <a:t>where each token comes from some vocabulary, e.g., {the, mouse, ate, the, cheese}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tokenizer</a:t>
                </a:r>
                <a:r>
                  <a:rPr lang="en-US" dirty="0"/>
                  <a:t> converts any string into a sequence of tokens</a:t>
                </a:r>
              </a:p>
              <a:p>
                <a:pPr lvl="1"/>
                <a:r>
                  <a:rPr lang="en-US" dirty="0"/>
                  <a:t>the mouse ate the cheese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[the, mouse, ate, the, cheese]</a:t>
                </a:r>
              </a:p>
              <a:p>
                <a:pPr lvl="1"/>
                <a:r>
                  <a:rPr lang="en-US" dirty="0"/>
                  <a:t>Replace each word with a word vector</a:t>
                </a:r>
              </a:p>
              <a:p>
                <a:r>
                  <a:rPr lang="en-US" b="1" dirty="0"/>
                  <a:t>Word embeddings</a:t>
                </a:r>
                <a:r>
                  <a:rPr lang="en-US" dirty="0"/>
                  <a:t>: vectors for word representation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43C19-1E4C-05A4-AF8D-FEFBCC8A7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0A7D-16E7-4A4C-B25D-90F3FBA1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4CD-9A72-9744-A5D5-35AD7026D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Formulation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be a function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matrix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Implementation for adaptive gradient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after setting its non-diagonal entries to zero</a:t>
                </a: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a small perturbation</a:t>
                </a: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Contrast with gradient descent</a:t>
                </a:r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4CD-9A72-9744-A5D5-35AD7026D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2847-DC7A-FA4D-874B-A7CC00A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DE10-81B5-564A-BC81-6A80C7F9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7450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21AC-DC0F-F942-8074-557ACDE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adapt the language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31B2-9743-6A40-8A6B-D9B214E9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models are trained in a task-agnostic way</a:t>
            </a:r>
          </a:p>
          <a:p>
            <a:r>
              <a:rPr lang="en-US" dirty="0"/>
              <a:t>However, downstream tasks can be very different from language modeling on the Pile</a:t>
            </a:r>
          </a:p>
          <a:p>
            <a:r>
              <a:rPr lang="en-US" dirty="0"/>
              <a:t>Consider natural language inference (NLI) task</a:t>
            </a:r>
          </a:p>
          <a:p>
            <a:pPr lvl="1"/>
            <a:r>
              <a:rPr lang="en-US" b="1" dirty="0"/>
              <a:t>Premise</a:t>
            </a:r>
            <a:r>
              <a:rPr lang="en-US" dirty="0"/>
              <a:t>: I have never seen an apple that is not red</a:t>
            </a:r>
          </a:p>
          <a:p>
            <a:pPr lvl="1"/>
            <a:r>
              <a:rPr lang="en-US" b="1" dirty="0"/>
              <a:t>Hypothesis</a:t>
            </a:r>
            <a:r>
              <a:rPr lang="en-US" dirty="0"/>
              <a:t>: I have never seen an apple</a:t>
            </a:r>
          </a:p>
          <a:p>
            <a:pPr lvl="1"/>
            <a:r>
              <a:rPr lang="en-US" b="1" dirty="0"/>
              <a:t>Correct output</a:t>
            </a:r>
            <a:r>
              <a:rPr lang="en-US" dirty="0"/>
              <a:t>: Not entailment</a:t>
            </a:r>
          </a:p>
          <a:p>
            <a:r>
              <a:rPr lang="en-US" dirty="0"/>
              <a:t>Ways downstream tasks can be different</a:t>
            </a:r>
          </a:p>
          <a:p>
            <a:pPr lvl="1"/>
            <a:r>
              <a:rPr lang="en-US" b="1" dirty="0"/>
              <a:t>Topic shift</a:t>
            </a:r>
            <a:r>
              <a:rPr lang="en-US" dirty="0"/>
              <a:t>: the downstream task is focused on a new or specific topic</a:t>
            </a:r>
          </a:p>
          <a:p>
            <a:pPr lvl="1"/>
            <a:r>
              <a:rPr lang="en-US" b="1" dirty="0"/>
              <a:t>Temporal shift</a:t>
            </a:r>
            <a:r>
              <a:rPr lang="en-US" dirty="0"/>
              <a:t>: the downstream task requires new knowledge that is unavailable during pre-training</a:t>
            </a:r>
          </a:p>
        </p:txBody>
      </p:sp>
    </p:spTree>
    <p:extLst>
      <p:ext uri="{BB962C8B-B14F-4D97-AF65-F5344CB8AC3E}">
        <p14:creationId xmlns:p14="http://schemas.microsoft.com/office/powerpoint/2010/main" val="9777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6C77-6B28-BB4D-BDC5-D931A1CF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EA5B-F7C6-5046-9D7D-2E4C936E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probe (or prediction head) from the last layer representations of the language model to the output (e.g., class label)</a:t>
            </a:r>
          </a:p>
        </p:txBody>
      </p:sp>
      <p:pic>
        <p:nvPicPr>
          <p:cNvPr id="3074" name="Picture 2" descr="CLS token">
            <a:extLst>
              <a:ext uri="{FF2B5EF4-FFF2-40B4-BE49-F238E27FC236}">
                <a16:creationId xmlns:a16="http://schemas.microsoft.com/office/drawing/2014/main" id="{9F801252-856C-8ADC-E196-5F1205AC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7" y="1852864"/>
            <a:ext cx="4975225" cy="449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38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FF23-3769-D443-989A-0055559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A4D2-CF83-DC4C-AFBB-53D9B6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entire language model parameters as the initialization or base model for optimization</a:t>
            </a:r>
          </a:p>
          <a:p>
            <a:endParaRPr lang="en-US" dirty="0"/>
          </a:p>
          <a:p>
            <a:r>
              <a:rPr lang="en-US" dirty="0"/>
              <a:t>Usually, fine-tuning will produce a model that is fairly close to the base model</a:t>
            </a:r>
          </a:p>
          <a:p>
            <a:endParaRPr lang="en-US" dirty="0"/>
          </a:p>
          <a:p>
            <a:r>
              <a:rPr lang="en-US" dirty="0"/>
              <a:t>Low-rank adapters and quantized adapters optimize the number of bits per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6787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55FA-E499-D24E-A1EC-B684A416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preference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4A05-1A4E-544F-B8A8-779DA80C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human-written demonstrations of desired behavior</a:t>
            </a:r>
          </a:p>
          <a:p>
            <a:r>
              <a:rPr lang="en-US" dirty="0"/>
              <a:t>Performance supervised fine-tuning on the demonstrations</a:t>
            </a:r>
          </a:p>
          <a:p>
            <a:r>
              <a:rPr lang="en-US" dirty="0"/>
              <a:t>On a set of instructions, sample outputs from the language model for each instruction, then gather human preferences for which sampled output is most preferred</a:t>
            </a:r>
          </a:p>
          <a:p>
            <a:r>
              <a:rPr lang="en-US" dirty="0"/>
              <a:t>Fine-tune the model with a reinforcement learning objective to maximize human preference reward</a:t>
            </a:r>
          </a:p>
        </p:txBody>
      </p:sp>
    </p:spTree>
    <p:extLst>
      <p:ext uri="{BB962C8B-B14F-4D97-AF65-F5344CB8AC3E}">
        <p14:creationId xmlns:p14="http://schemas.microsoft.com/office/powerpoint/2010/main" val="4000967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1DA8-2FC3-6E4A-93FA-655C5548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3F83-9259-C24A-A0EA-CBF2C443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adapt language models to a diverse array of downstream tasks, which may be different from pretraining task</a:t>
            </a:r>
          </a:p>
          <a:p>
            <a:r>
              <a:rPr lang="en-US" dirty="0"/>
              <a:t>Probing trains a task-specific prediction head on top of a frozen language model, treating the model as a good representation extractor</a:t>
            </a:r>
          </a:p>
          <a:p>
            <a:r>
              <a:rPr lang="en-US" dirty="0"/>
              <a:t>Fine-tuning treats the model parameters as initialization for further training on a downstream task</a:t>
            </a:r>
          </a:p>
          <a:p>
            <a:r>
              <a:rPr lang="en-US" dirty="0"/>
              <a:t>Lightweight fine-tuning strikes a balance between probing and fine-tuning by optimizing only a few parameters</a:t>
            </a:r>
          </a:p>
        </p:txBody>
      </p:sp>
    </p:spTree>
    <p:extLst>
      <p:ext uri="{BB962C8B-B14F-4D97-AF65-F5344CB8AC3E}">
        <p14:creationId xmlns:p14="http://schemas.microsoft.com/office/powerpoint/2010/main" val="253343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2ECD-82B7-5640-F103-A4E2D81B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3FC5-4B29-DC0F-F382-C047EE3C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HW3 grades will be released this afternoon (almost there)</a:t>
            </a:r>
          </a:p>
          <a:p>
            <a:r>
              <a:rPr lang="en-US" dirty="0"/>
              <a:t>We will also release HW4 as well (this homework will be much lighter to account for final course project)</a:t>
            </a:r>
          </a:p>
          <a:p>
            <a:r>
              <a:rPr lang="en-US" dirty="0"/>
              <a:t>Further reading</a:t>
            </a:r>
          </a:p>
          <a:p>
            <a:pPr lvl="1"/>
            <a:r>
              <a:rPr lang="en-US" b="0" i="0" u="none" strike="noStrike" dirty="0">
                <a:solidFill>
                  <a:srgbClr val="7253ED"/>
                </a:solidFill>
                <a:effectLst/>
                <a:latin typeface="system-ui"/>
                <a:hlinkClick r:id="rId2"/>
              </a:rPr>
              <a:t>Multitask Prompted Training Enables Zero-Shot Task Generalization</a:t>
            </a:r>
            <a:endParaRPr lang="en-US" b="0" i="0" u="none" strike="noStrike" dirty="0">
              <a:solidFill>
                <a:srgbClr val="7253ED"/>
              </a:solidFill>
              <a:effectLst/>
              <a:latin typeface="system-ui"/>
            </a:endParaRPr>
          </a:p>
          <a:p>
            <a:pPr lvl="1"/>
            <a:r>
              <a:rPr lang="en-US" b="0" i="0" u="none" strike="noStrike" dirty="0">
                <a:solidFill>
                  <a:srgbClr val="7253ED"/>
                </a:solidFill>
                <a:effectLst/>
                <a:latin typeface="system-ui"/>
                <a:hlinkClick r:id="rId3"/>
              </a:rPr>
              <a:t>Finetuned Language Models Are Zero-Shot Learners</a:t>
            </a:r>
            <a:endParaRPr lang="en-US" b="0" i="0" u="none" strike="noStrike" dirty="0">
              <a:solidFill>
                <a:srgbClr val="7253ED"/>
              </a:solidFill>
              <a:effectLst/>
              <a:latin typeface="system-ui"/>
            </a:endParaRPr>
          </a:p>
          <a:p>
            <a:pPr lvl="1"/>
            <a:r>
              <a:rPr lang="en-US" b="0" i="0" u="none" strike="noStrike" dirty="0">
                <a:solidFill>
                  <a:srgbClr val="7253ED"/>
                </a:solidFill>
                <a:effectLst/>
                <a:latin typeface="system-ui"/>
                <a:hlinkClick r:id="rId4"/>
              </a:rPr>
              <a:t>Towards a Unified View of Parameter-Efficient Transfer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FF2D-ACBC-65DE-D696-85597197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embeddings can indicate linear substructures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E134-06D1-6057-A71A-42301D1D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vs. female relationship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F731E3-1D65-E693-2D79-6AD5DD67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9292"/>
            <a:ext cx="5147603" cy="398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B08B83-C843-6E94-5C08-A04A9B71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66" y="1559292"/>
            <a:ext cx="5134674" cy="398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98F4C-95B1-4952-BF77-C566BD8DD039}"/>
              </a:ext>
            </a:extLst>
          </p:cNvPr>
          <p:cNvSpPr txBox="1">
            <a:spLocks/>
          </p:cNvSpPr>
          <p:nvPr/>
        </p:nvSpPr>
        <p:spPr>
          <a:xfrm>
            <a:off x="6617677" y="919213"/>
            <a:ext cx="10515600" cy="500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Comparative - superlative</a:t>
            </a:r>
          </a:p>
        </p:txBody>
      </p:sp>
    </p:spTree>
    <p:extLst>
      <p:ext uri="{BB962C8B-B14F-4D97-AF65-F5344CB8AC3E}">
        <p14:creationId xmlns:p14="http://schemas.microsoft.com/office/powerpoint/2010/main" val="23566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A65-DC0D-0352-A60C-D3CDDDD9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tokenizer?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230D6-0536-BCFA-2206-0CBF1B4E4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Split by spaces: </a:t>
                </a:r>
                <a:r>
                  <a:rPr lang="en-US" dirty="0" err="1"/>
                  <a:t>text.split</a:t>
                </a:r>
                <a:r>
                  <a:rPr lang="en-US" dirty="0"/>
                  <a:t>(‘ ’)</a:t>
                </a:r>
              </a:p>
              <a:p>
                <a:pPr lvl="1"/>
                <a:r>
                  <a:rPr lang="en-US" dirty="0"/>
                  <a:t>However, this doesn’t work for Chinese</a:t>
                </a:r>
              </a:p>
              <a:p>
                <a:pPr lvl="1"/>
                <a:r>
                  <a:rPr lang="en-US" dirty="0"/>
                  <a:t>There are hyphenated words (e.g., fine-tuning) and contractions (e.g., don’t)</a:t>
                </a:r>
              </a:p>
              <a:p>
                <a:r>
                  <a:rPr lang="en-US" b="1" dirty="0"/>
                  <a:t>Learning the tokenizer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b="1" dirty="0"/>
                  <a:t>Intuition</a:t>
                </a:r>
                <a:r>
                  <a:rPr lang="en-US" dirty="0"/>
                  <a:t>: start with each character as its own token and combine tokens that co-occur a lot</a:t>
                </a:r>
              </a:p>
              <a:p>
                <a:pPr lvl="1"/>
                <a:r>
                  <a:rPr lang="en-US" b="1" dirty="0"/>
                  <a:t>Input</a:t>
                </a:r>
                <a:r>
                  <a:rPr lang="en-US" dirty="0"/>
                  <a:t>: a training corpus (sequence of characters)</a:t>
                </a:r>
              </a:p>
              <a:p>
                <a:pPr lvl="1"/>
                <a:r>
                  <a:rPr lang="en-US" b="1" dirty="0"/>
                  <a:t>Procedure</a:t>
                </a:r>
              </a:p>
              <a:p>
                <a:pPr lvl="2"/>
                <a:r>
                  <a:rPr lang="en-US" dirty="0"/>
                  <a:t>Find the pair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co-occur the most number of times</a:t>
                </a:r>
              </a:p>
              <a:p>
                <a:pPr lvl="2"/>
                <a:r>
                  <a:rPr lang="en-US" dirty="0"/>
                  <a:t>Replace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a new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Repeat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230D6-0536-BCFA-2206-0CBF1B4E4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CB44-5D6F-F74F-CE09-4E37244B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838A-D024-2592-C8D8-D0C7FC47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[t, h, e, _, c, a, r], [t, h, e, _, c, a, t], [t, h, e, _, r, a, t]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th</a:t>
            </a:r>
            <a:r>
              <a:rPr lang="en-US" dirty="0"/>
              <a:t>, e, _, c, a, r], [</a:t>
            </a:r>
            <a:r>
              <a:rPr lang="en-US" dirty="0" err="1"/>
              <a:t>th</a:t>
            </a:r>
            <a:r>
              <a:rPr lang="en-US" dirty="0"/>
              <a:t>, e, _, c, a, t], [</a:t>
            </a:r>
            <a:r>
              <a:rPr lang="en-US" dirty="0" err="1"/>
              <a:t>th</a:t>
            </a:r>
            <a:r>
              <a:rPr lang="en-US" dirty="0"/>
              <a:t>, e, _, r, a, t] (</a:t>
            </a:r>
            <a:r>
              <a:rPr lang="en-US" dirty="0" err="1"/>
              <a:t>th</a:t>
            </a:r>
            <a:r>
              <a:rPr lang="en-US" dirty="0"/>
              <a:t> occurs 3x)</a:t>
            </a:r>
          </a:p>
          <a:p>
            <a:pPr lvl="1"/>
            <a:r>
              <a:rPr lang="en-US" dirty="0"/>
              <a:t>[the, _, c, a, r], [the, _, c, a, t], [the, _, r, a, t] (the occurs 3x)</a:t>
            </a:r>
          </a:p>
          <a:p>
            <a:pPr lvl="1"/>
            <a:r>
              <a:rPr lang="en-US" dirty="0"/>
              <a:t>[the, _, ca, r], [the, _, ca, t], [the, _, r, a, t] (ca occurs 2x)</a:t>
            </a:r>
          </a:p>
        </p:txBody>
      </p:sp>
    </p:spTree>
    <p:extLst>
      <p:ext uri="{BB962C8B-B14F-4D97-AF65-F5344CB8AC3E}">
        <p14:creationId xmlns:p14="http://schemas.microsoft.com/office/powerpoint/2010/main" val="329165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7240-55F6-3A2A-404F-BF865DC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5B8D3-6CAF-9DC8-B03F-1D9A222AF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Unigram model</a:t>
                </a:r>
                <a:r>
                  <a:rPr lang="en-US" dirty="0"/>
                  <a:t>: rather than just splitting by “frequency,” a more “principled” approach is to define an objective function that captures what a good tokenization look like</a:t>
                </a:r>
              </a:p>
              <a:p>
                <a:pPr lvl="1"/>
                <a:r>
                  <a:rPr lang="en-US" dirty="0"/>
                  <a:t>Given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a tokenization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set of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Example</a:t>
                </a:r>
              </a:p>
              <a:p>
                <a:pPr lvl="2"/>
                <a:r>
                  <a:rPr lang="en-US" b="1" dirty="0"/>
                  <a:t>Input</a:t>
                </a:r>
                <a:r>
                  <a:rPr lang="en-US" dirty="0"/>
                  <a:t>: </a:t>
                </a:r>
                <a:r>
                  <a:rPr lang="en-US" dirty="0" err="1"/>
                  <a:t>ababc</a:t>
                </a:r>
                <a:endParaRPr lang="en-US" dirty="0"/>
              </a:p>
              <a:p>
                <a:pPr lvl="2"/>
                <a:r>
                  <a:rPr lang="en-US" b="1" dirty="0"/>
                  <a:t>Tokenization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5,5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Algorithm</a:t>
                </a:r>
                <a:r>
                  <a:rPr lang="en-US" dirty="0"/>
                  <a:t>: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with alternative update (expectation-maximization)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5B8D3-6CAF-9DC8-B03F-1D9A222AF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467C-857A-D4B1-5BB5-B8B0354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5E5F-89B9-93F8-07C2-382CDAE7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types of language models</a:t>
            </a:r>
          </a:p>
          <a:p>
            <a:pPr lvl="1"/>
            <a:r>
              <a:rPr lang="en-US" dirty="0"/>
              <a:t>Encoder-only (</a:t>
            </a:r>
            <a:r>
              <a:rPr lang="en-US" b="1" dirty="0"/>
              <a:t>BERT</a:t>
            </a:r>
            <a:r>
              <a:rPr lang="en-US" dirty="0"/>
              <a:t>, </a:t>
            </a:r>
            <a:r>
              <a:rPr lang="en-US" dirty="0" err="1"/>
              <a:t>RoBERTa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Decoder-only (GPT-2, </a:t>
            </a:r>
            <a:r>
              <a:rPr lang="en-US" b="1" dirty="0"/>
              <a:t>GPT-3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Encoder-decoder (BART, </a:t>
            </a:r>
            <a:r>
              <a:rPr lang="en-US" b="1" dirty="0"/>
              <a:t>T5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5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0AF2-60FA-9CEB-9797-8855CBB2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1A231-393E-1476-29BD-3787910B0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These language models produce contextual embeddings but cannot be used directly to generate text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contextual embeddings can be used for classification tasks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b="1" dirty="0"/>
                  <a:t>sentiment classification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[[CLS], the, movie, was, great]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b="1" dirty="0"/>
                  <a:t>natural language inference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[[CLS], all, animals, breathe, [SEP], cats, breathe]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entailment</a:t>
                </a:r>
              </a:p>
              <a:p>
                <a:pPr lvl="1"/>
                <a:r>
                  <a:rPr lang="en-US" dirty="0"/>
                  <a:t>Contextual embeddings can depend </a:t>
                </a:r>
                <a:r>
                  <a:rPr lang="en-US" b="1" dirty="0"/>
                  <a:t>bidirectionally</a:t>
                </a:r>
                <a:r>
                  <a:rPr lang="en-US" dirty="0"/>
                  <a:t> on both left/right context, however, they cannot naturally </a:t>
                </a:r>
                <a:r>
                  <a:rPr lang="en-US" b="1" dirty="0"/>
                  <a:t>generate</a:t>
                </a:r>
                <a:r>
                  <a:rPr lang="en-US" dirty="0"/>
                  <a:t> completions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1A231-393E-1476-29BD-3787910B0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3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CB5C65-48E4-4D4D-AB41-BF2FE9085B09}" vid="{F5839372-0ACD-7142-876C-04A73A7A42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1977</Words>
  <Application>Microsoft Macintosh PowerPoint</Application>
  <PresentationFormat>Widescreen</PresentationFormat>
  <Paragraphs>242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system-ui</vt:lpstr>
      <vt:lpstr>Arial</vt:lpstr>
      <vt:lpstr>Calibri</vt:lpstr>
      <vt:lpstr>Cambria Math</vt:lpstr>
      <vt:lpstr>Garamond</vt:lpstr>
      <vt:lpstr>Office Theme</vt:lpstr>
      <vt:lpstr>Supervised Machine Learning and Learning Theory  Lecture 21: Foundation models II</vt:lpstr>
      <vt:lpstr>Lecture plan</vt:lpstr>
      <vt:lpstr>Tokenization</vt:lpstr>
      <vt:lpstr>Word embeddings can indicate linear substructures</vt:lpstr>
      <vt:lpstr>What makes a good tokenizer?</vt:lpstr>
      <vt:lpstr>Tokenizer example</vt:lpstr>
      <vt:lpstr>Unigram model</vt:lpstr>
      <vt:lpstr>Models</vt:lpstr>
      <vt:lpstr>Encoder-only</vt:lpstr>
      <vt:lpstr>Decoder-only</vt:lpstr>
      <vt:lpstr>Encoder-decoder</vt:lpstr>
      <vt:lpstr>Models</vt:lpstr>
      <vt:lpstr>Recurrent neural networks</vt:lpstr>
      <vt:lpstr>Transformers</vt:lpstr>
      <vt:lpstr>Self-attention and multi-head attention</vt:lpstr>
      <vt:lpstr>Various tricks to improve training</vt:lpstr>
      <vt:lpstr>Positional embeddings</vt:lpstr>
      <vt:lpstr>Lecture plan</vt:lpstr>
      <vt:lpstr>Objective functions</vt:lpstr>
      <vt:lpstr>Decoder-only models</vt:lpstr>
      <vt:lpstr>Encoder-only models</vt:lpstr>
      <vt:lpstr>Optimization algorithms</vt:lpstr>
      <vt:lpstr>Second-order optimization: Hessian matrix</vt:lpstr>
      <vt:lpstr>Quadratic approximation</vt:lpstr>
      <vt:lpstr>Hessian-based optimization</vt:lpstr>
      <vt:lpstr>Newton’s method</vt:lpstr>
      <vt:lpstr>Momentum-based gradient descent</vt:lpstr>
      <vt:lpstr>Momentum-based gradient descent</vt:lpstr>
      <vt:lpstr>Adaptive gradient</vt:lpstr>
      <vt:lpstr>Adaptive gradient</vt:lpstr>
      <vt:lpstr>Lecture plan</vt:lpstr>
      <vt:lpstr>Why adapt the language model?</vt:lpstr>
      <vt:lpstr>Probing</vt:lpstr>
      <vt:lpstr>Fine-tuning</vt:lpstr>
      <vt:lpstr>Human preference alignment</vt:lpstr>
      <vt:lpstr>Summary</vt:lpstr>
      <vt:lpstr>Announcements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TRANSFORMERS UNIVERSAL APPROXIMATORS OF SEQUENCE-TO-SEQUENCE FUNCTIONS? </dc:title>
  <dc:creator>Mohammed Furqan Rahamath Mahammada</dc:creator>
  <cp:lastModifiedBy>Zhang, Hongyang</cp:lastModifiedBy>
  <cp:revision>222</cp:revision>
  <dcterms:created xsi:type="dcterms:W3CDTF">2021-03-26T05:36:53Z</dcterms:created>
  <dcterms:modified xsi:type="dcterms:W3CDTF">2024-11-15T05:09:32Z</dcterms:modified>
</cp:coreProperties>
</file>