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artel Sans" pitchFamily="2" charset="77"/>
      <p:regular r:id="rId15"/>
    </p:embeddedFont>
    <p:embeddedFont>
      <p:font typeface="Martel Sans Bold" pitchFamily="2" charset="77"/>
      <p:regular r:id="rId16"/>
      <p:bold r:id="rId17"/>
    </p:embeddedFont>
    <p:embeddedFont>
      <p:font typeface="Red Hat Display" panose="02010503040201060303" pitchFamily="2" charset="77"/>
      <p:regular r:id="rId18"/>
    </p:embeddedFont>
    <p:embeddedFont>
      <p:font typeface="Red Hat Display Bold" panose="02010803040201060303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01" autoAdjust="0"/>
  </p:normalViewPr>
  <p:slideViewPr>
    <p:cSldViewPr>
      <p:cViewPr>
        <p:scale>
          <a:sx n="76" d="100"/>
          <a:sy n="76" d="100"/>
        </p:scale>
        <p:origin x="624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me-credit-default-risk/overview" TargetMode="External"/><Relationship Id="rId2" Type="http://schemas.openxmlformats.org/officeDocument/2006/relationships/hyperlink" Target="https://github.com/zankhana46/Home-Credit-Default-Ris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kaggle.com/code/sutariyasmit01/home-credit-default-risk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513155"/>
            <a:ext cx="18288000" cy="762117"/>
            <a:chOff x="0" y="0"/>
            <a:chExt cx="4816593" cy="200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0722"/>
            </a:xfrm>
            <a:custGeom>
              <a:avLst/>
              <a:gdLst/>
              <a:ahLst/>
              <a:cxnLst/>
              <a:rect l="l" t="t" r="r" b="b"/>
              <a:pathLst>
                <a:path w="4816592" h="200722">
                  <a:moveTo>
                    <a:pt x="0" y="0"/>
                  </a:moveTo>
                  <a:lnTo>
                    <a:pt x="4816592" y="0"/>
                  </a:lnTo>
                  <a:lnTo>
                    <a:pt x="4816592" y="200722"/>
                  </a:lnTo>
                  <a:lnTo>
                    <a:pt x="0" y="200722"/>
                  </a:lnTo>
                  <a:close/>
                </a:path>
              </a:pathLst>
            </a:custGeom>
            <a:solidFill>
              <a:srgbClr val="213A6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38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689785" y="5067367"/>
            <a:ext cx="6908430" cy="613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9"/>
              </a:lnSpc>
            </a:pPr>
            <a:r>
              <a:rPr lang="en-US" sz="3962">
                <a:solidFill>
                  <a:srgbClr val="272D45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Take Home Assessment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60210" y="8687521"/>
            <a:ext cx="9367581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2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Zankhana Mehta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35227" y="3738871"/>
            <a:ext cx="13417546" cy="1076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7"/>
              </a:lnSpc>
            </a:pPr>
            <a:r>
              <a:rPr lang="en-US" sz="6777" b="1">
                <a:solidFill>
                  <a:srgbClr val="272D45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HOME CREDIT DEFAULT RISK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71925" y="2791138"/>
            <a:ext cx="9734420" cy="6266533"/>
          </a:xfrm>
          <a:custGeom>
            <a:avLst/>
            <a:gdLst/>
            <a:ahLst/>
            <a:cxnLst/>
            <a:rect l="l" t="t" r="r" b="b"/>
            <a:pathLst>
              <a:path w="9734420" h="6266533">
                <a:moveTo>
                  <a:pt x="0" y="0"/>
                </a:moveTo>
                <a:lnTo>
                  <a:pt x="9734420" y="0"/>
                </a:lnTo>
                <a:lnTo>
                  <a:pt x="9734420" y="6266532"/>
                </a:lnTo>
                <a:lnTo>
                  <a:pt x="0" y="626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35822" y="7988315"/>
            <a:ext cx="7233489" cy="2043461"/>
          </a:xfrm>
          <a:custGeom>
            <a:avLst/>
            <a:gdLst/>
            <a:ahLst/>
            <a:cxnLst/>
            <a:rect l="l" t="t" r="r" b="b"/>
            <a:pathLst>
              <a:path w="7233489" h="2043461">
                <a:moveTo>
                  <a:pt x="0" y="0"/>
                </a:moveTo>
                <a:lnTo>
                  <a:pt x="7233488" y="0"/>
                </a:lnTo>
                <a:lnTo>
                  <a:pt x="7233488" y="2043461"/>
                </a:lnTo>
                <a:lnTo>
                  <a:pt x="0" y="2043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183457" y="1000125"/>
            <a:ext cx="11921085" cy="772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7"/>
              </a:lnSpc>
            </a:pPr>
            <a:r>
              <a:rPr lang="en-US" sz="4893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Model training and Evaluation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479932"/>
            <a:ext cx="6840610" cy="6299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Models Tried: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      Random Forest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      XGBoost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      CatBoost (Best performer)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      LightGBM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Evaluation Metric: Prescision, Recall, F1 score,ROC AUC</a:t>
            </a:r>
          </a:p>
          <a:p>
            <a:pPr algn="l">
              <a:lnSpc>
                <a:spcPts val="2940"/>
              </a:lnSpc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Validation: StratifiedKFold (5-fold)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l">
              <a:lnSpc>
                <a:spcPts val="2940"/>
              </a:lnSpc>
              <a:spcBef>
                <a:spcPct val="0"/>
              </a:spcBef>
              <a:buFont typeface="Arial"/>
              <a:buChar char="•"/>
            </a:pPr>
            <a:r>
              <a:rPr lang="en-US" sz="2100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Optimization approaches: Stratified CV, Training on top 50 features, Hyperparameter tuning using GridSearchCV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13A63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73669"/>
            <a:chOff x="0" y="0"/>
            <a:chExt cx="4816593" cy="2301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56" y="9413331"/>
            <a:ext cx="18288000" cy="873669"/>
            <a:chOff x="0" y="0"/>
            <a:chExt cx="4816593" cy="230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007405" y="914400"/>
            <a:ext cx="14300902" cy="99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5834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460433"/>
            <a:ext cx="16571981" cy="332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1. </a:t>
            </a:r>
            <a:r>
              <a:rPr lang="en-US" sz="2100" b="1">
                <a:solidFill>
                  <a:srgbClr val="FFFF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Performance Improved with Preprocessing + Feature Selection</a:t>
            </a: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: All models improved after applying proper preprocessing (handling missing values, encoding), feature engineering (ratios, aggregations) and feature selection (based on importance and correlation)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2. </a:t>
            </a:r>
            <a:r>
              <a:rPr lang="en-US" sz="2100" b="1">
                <a:solidFill>
                  <a:srgbClr val="FFFF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CatBoost Achieved the Best Overall ROC AUC:</a:t>
            </a: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 Even though XGBoost performed best in the baseline, CatBoost outperformed all others after full preprocessing and optimization.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3. </a:t>
            </a:r>
            <a:r>
              <a:rPr lang="en-US" sz="2100" b="1">
                <a:solidFill>
                  <a:srgbClr val="FFFF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Optimization slightly Boosted Performance: </a:t>
            </a: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This also confirmed the model is sensitive to tuning and that using all important features is better than truncating too early.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07405" y="914400"/>
            <a:ext cx="14300902" cy="99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5834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91999"/>
            <a:ext cx="15696542" cy="30521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 err="1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Github</a:t>
            </a:r>
            <a:r>
              <a:rPr lang="en-US" sz="2400" dirty="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 link: </a:t>
            </a:r>
            <a:r>
              <a:rPr lang="en-US" sz="2400" u="sng" dirty="0">
                <a:solidFill>
                  <a:schemeClr val="bg1"/>
                </a:solidFill>
                <a:latin typeface="Martel Sans"/>
                <a:ea typeface="Martel Sans"/>
                <a:cs typeface="Martel Sans"/>
                <a:sym typeface="Martel Sans"/>
                <a:hlinkClick r:id="rId2" tooltip="https://github.com/zankhana46/Home-Credit-Default-Ri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https://github.com/zankhana46/Home-Credit-Default-Risk</a:t>
            </a:r>
            <a:endParaRPr lang="en-US" sz="2400" u="sng" dirty="0">
              <a:solidFill>
                <a:schemeClr val="bg1"/>
              </a:solidFill>
              <a:latin typeface="Martel Sans"/>
              <a:ea typeface="Martel Sans"/>
              <a:cs typeface="Martel Sans"/>
              <a:sym typeface="Martel Sans"/>
              <a:hlinkClick r:id="rId2" tooltip="https://github.com/zankhana46/Home-Credit-Default-Risk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3359"/>
              </a:lnSpc>
            </a:pPr>
            <a:endParaRPr lang="en-US" sz="2400" u="sng" dirty="0">
              <a:solidFill>
                <a:srgbClr val="0000FF"/>
              </a:solidFill>
              <a:latin typeface="Martel Sans"/>
              <a:ea typeface="Martel Sans"/>
              <a:cs typeface="Martel Sans"/>
              <a:sym typeface="Martel Sans"/>
              <a:hlinkClick r:id="rId2" tooltip="https://github.com/zankhana46/Home-Credit-Default-Risk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Kaggle Dataset: </a:t>
            </a:r>
            <a:r>
              <a:rPr lang="en-US" sz="2400" u="sng" dirty="0">
                <a:solidFill>
                  <a:schemeClr val="bg1"/>
                </a:solidFill>
                <a:latin typeface="Martel Sans"/>
                <a:ea typeface="Martel Sans"/>
                <a:cs typeface="Martel Sans"/>
                <a:sym typeface="Martel Sans"/>
                <a:hlinkClick r:id="rId3" tooltip="https://www.kaggle.com/competitions/home-credit-default-risk/overvie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https://www.kaggle.com/competitions/home-credit-default-risk/overview</a:t>
            </a:r>
            <a:endParaRPr lang="en-US" sz="2400" u="sng" dirty="0">
              <a:solidFill>
                <a:schemeClr val="bg1"/>
              </a:solidFill>
              <a:latin typeface="Martel Sans"/>
              <a:ea typeface="Martel Sans"/>
              <a:cs typeface="Martel Sans"/>
              <a:sym typeface="Martel Sans"/>
              <a:hlinkClick r:id="rId3" tooltip="https://www.kaggle.com/competitions/home-credit-default-risk/overview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3359"/>
              </a:lnSpc>
            </a:pPr>
            <a:endParaRPr lang="en-US" sz="2400" u="sng" dirty="0">
              <a:solidFill>
                <a:srgbClr val="0000FF"/>
              </a:solidFill>
              <a:latin typeface="Martel Sans"/>
              <a:ea typeface="Martel Sans"/>
              <a:cs typeface="Martel Sans"/>
              <a:sym typeface="Martel Sans"/>
              <a:hlinkClick r:id="rId3" tooltip="https://www.kaggle.com/competitions/home-credit-default-risk/overview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Starter Notebook for reference: </a:t>
            </a:r>
            <a:r>
              <a:rPr lang="en-US" sz="2400" u="sng" dirty="0">
                <a:solidFill>
                  <a:schemeClr val="bg1"/>
                </a:solidFill>
                <a:latin typeface="Martel Sans"/>
                <a:ea typeface="Martel Sans"/>
                <a:cs typeface="Martel Sans"/>
                <a:sym typeface="Martel Sans"/>
                <a:hlinkClick r:id="rId4" tooltip="https://www.kaggle.com/code/sutariyasmit01/home-credit-default-risk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https://www.kaggle.com/code/sutariyasmit01/home-credit-default-risk</a:t>
            </a:r>
          </a:p>
          <a:p>
            <a:pPr algn="l">
              <a:lnSpc>
                <a:spcPts val="3359"/>
              </a:lnSpc>
            </a:pPr>
            <a:endParaRPr lang="en-US" sz="2400" u="sng" dirty="0">
              <a:solidFill>
                <a:srgbClr val="0000FF"/>
              </a:solidFill>
              <a:latin typeface="Martel Sans"/>
              <a:ea typeface="Martel Sans"/>
              <a:cs typeface="Martel Sans"/>
              <a:sym typeface="Martel Sans"/>
              <a:hlinkClick r:id="rId4" tooltip="https://www.kaggle.com/code/sutariyasmit01/home-credit-default-risk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>
              <a:lnSpc>
                <a:spcPts val="3359"/>
              </a:lnSpc>
              <a:spcBef>
                <a:spcPct val="0"/>
              </a:spcBef>
            </a:pPr>
            <a:endParaRPr lang="en-US" sz="2400" u="sng" dirty="0">
              <a:solidFill>
                <a:srgbClr val="0000FF"/>
              </a:solidFill>
              <a:latin typeface="Martel Sans"/>
              <a:ea typeface="Martel Sans"/>
              <a:cs typeface="Martel Sans"/>
              <a:sym typeface="Martel Sans"/>
              <a:hlinkClick r:id="rId4" tooltip="https://www.kaggle.com/code/sutariyasmit01/home-credit-default-risk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3549" y="4588948"/>
            <a:ext cx="14300902" cy="99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68"/>
              </a:lnSpc>
            </a:pPr>
            <a:r>
              <a:rPr lang="en-US" sz="5834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1213" y="2161053"/>
            <a:ext cx="7121683" cy="1474061"/>
            <a:chOff x="0" y="0"/>
            <a:chExt cx="9495577" cy="1965415"/>
          </a:xfrm>
        </p:grpSpPr>
        <p:grpSp>
          <p:nvGrpSpPr>
            <p:cNvPr id="3" name="Group 3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57150"/>
                <a:ext cx="1918984" cy="342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919"/>
                  </a:lnSpc>
                </a:pPr>
                <a:r>
                  <a:rPr lang="en-US" sz="2799" b="1">
                    <a:solidFill>
                      <a:srgbClr val="213A63"/>
                    </a:solidFill>
                    <a:latin typeface="Martel Sans Bold"/>
                    <a:ea typeface="Martel Sans Bold"/>
                    <a:cs typeface="Martel Sans Bold"/>
                    <a:sym typeface="Martel Sans Bold"/>
                  </a:rPr>
                  <a:t>Problem Statement</a:t>
                </a:r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0"/>
                <a:ext cx="660400" cy="7366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79"/>
                  </a:lnSpc>
                </a:pPr>
                <a:r>
                  <a:rPr lang="en-US" sz="4199" b="1">
                    <a:solidFill>
                      <a:srgbClr val="000000"/>
                    </a:solidFill>
                    <a:latin typeface="Martel Sans Bold"/>
                    <a:ea typeface="Martel Sans Bold"/>
                    <a:cs typeface="Martel Sans Bold"/>
                    <a:sym typeface="Martel Sans Bold"/>
                  </a:rPr>
                  <a:t>1</a:t>
                </a:r>
              </a:p>
            </p:txBody>
          </p:sp>
        </p:grpSp>
      </p:grpSp>
      <p:sp>
        <p:nvSpPr>
          <p:cNvPr id="9" name="TextBox 9"/>
          <p:cNvSpPr txBox="1"/>
          <p:nvPr/>
        </p:nvSpPr>
        <p:spPr>
          <a:xfrm>
            <a:off x="1993549" y="933450"/>
            <a:ext cx="14300902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Content structure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81213" y="5455494"/>
            <a:ext cx="7121683" cy="1474061"/>
            <a:chOff x="0" y="0"/>
            <a:chExt cx="9495577" cy="1965415"/>
          </a:xfrm>
        </p:grpSpPr>
        <p:grpSp>
          <p:nvGrpSpPr>
            <p:cNvPr id="11" name="Group 11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1181213" y="3809983"/>
            <a:ext cx="7121683" cy="1474061"/>
            <a:chOff x="0" y="0"/>
            <a:chExt cx="9495577" cy="1965415"/>
          </a:xfrm>
        </p:grpSpPr>
        <p:grpSp>
          <p:nvGrpSpPr>
            <p:cNvPr id="18" name="Group 18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1181213" y="7101005"/>
            <a:ext cx="7121683" cy="1474061"/>
            <a:chOff x="0" y="0"/>
            <a:chExt cx="9495577" cy="1965415"/>
          </a:xfrm>
        </p:grpSpPr>
        <p:grpSp>
          <p:nvGrpSpPr>
            <p:cNvPr id="25" name="Group 25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-10800000">
            <a:off x="8786643" y="2827257"/>
            <a:ext cx="7121683" cy="1474061"/>
            <a:chOff x="0" y="0"/>
            <a:chExt cx="9495577" cy="1965415"/>
          </a:xfrm>
        </p:grpSpPr>
        <p:grpSp>
          <p:nvGrpSpPr>
            <p:cNvPr id="32" name="Group 32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35" name="Group 35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38" name="Group 38"/>
          <p:cNvGrpSpPr/>
          <p:nvPr/>
        </p:nvGrpSpPr>
        <p:grpSpPr>
          <a:xfrm rot="-10800000">
            <a:off x="8786643" y="4476187"/>
            <a:ext cx="7121683" cy="1474061"/>
            <a:chOff x="0" y="0"/>
            <a:chExt cx="9495577" cy="1965415"/>
          </a:xfrm>
        </p:grpSpPr>
        <p:grpSp>
          <p:nvGrpSpPr>
            <p:cNvPr id="39" name="Group 39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TextBox 4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45" name="Group 45"/>
          <p:cNvGrpSpPr/>
          <p:nvPr/>
        </p:nvGrpSpPr>
        <p:grpSpPr>
          <a:xfrm rot="-10800000">
            <a:off x="8786643" y="6293148"/>
            <a:ext cx="7121683" cy="1474061"/>
            <a:chOff x="0" y="0"/>
            <a:chExt cx="9495577" cy="1965415"/>
          </a:xfrm>
        </p:grpSpPr>
        <p:grpSp>
          <p:nvGrpSpPr>
            <p:cNvPr id="46" name="Group 46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52" name="Group 52"/>
          <p:cNvGrpSpPr/>
          <p:nvPr/>
        </p:nvGrpSpPr>
        <p:grpSpPr>
          <a:xfrm rot="-10800000">
            <a:off x="8786643" y="8045631"/>
            <a:ext cx="7121683" cy="1474061"/>
            <a:chOff x="0" y="0"/>
            <a:chExt cx="9495577" cy="1965415"/>
          </a:xfrm>
        </p:grpSpPr>
        <p:grpSp>
          <p:nvGrpSpPr>
            <p:cNvPr id="53" name="Group 53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54" name="Freeform 54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TextBox 55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56" name="Group 56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Box 5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grpSp>
        <p:nvGrpSpPr>
          <p:cNvPr id="59" name="Group 59"/>
          <p:cNvGrpSpPr/>
          <p:nvPr/>
        </p:nvGrpSpPr>
        <p:grpSpPr>
          <a:xfrm>
            <a:off x="1181213" y="8746516"/>
            <a:ext cx="7121683" cy="1474061"/>
            <a:chOff x="0" y="0"/>
            <a:chExt cx="9495577" cy="1965415"/>
          </a:xfrm>
        </p:grpSpPr>
        <p:grpSp>
          <p:nvGrpSpPr>
            <p:cNvPr id="60" name="Group 60"/>
            <p:cNvGrpSpPr/>
            <p:nvPr/>
          </p:nvGrpSpPr>
          <p:grpSpPr>
            <a:xfrm>
              <a:off x="1262058" y="370732"/>
              <a:ext cx="8233519" cy="1223950"/>
              <a:chOff x="0" y="0"/>
              <a:chExt cx="1918984" cy="285266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1918984" cy="285266"/>
              </a:xfrm>
              <a:custGeom>
                <a:avLst/>
                <a:gdLst/>
                <a:ahLst/>
                <a:cxnLst/>
                <a:rect l="l" t="t" r="r" b="b"/>
                <a:pathLst>
                  <a:path w="1918984" h="285266">
                    <a:moveTo>
                      <a:pt x="37612" y="0"/>
                    </a:moveTo>
                    <a:lnTo>
                      <a:pt x="1881372" y="0"/>
                    </a:lnTo>
                    <a:cubicBezTo>
                      <a:pt x="1891348" y="0"/>
                      <a:pt x="1900914" y="3963"/>
                      <a:pt x="1907968" y="11016"/>
                    </a:cubicBezTo>
                    <a:cubicBezTo>
                      <a:pt x="1915021" y="18070"/>
                      <a:pt x="1918984" y="27636"/>
                      <a:pt x="1918984" y="37612"/>
                    </a:cubicBezTo>
                    <a:lnTo>
                      <a:pt x="1918984" y="247654"/>
                    </a:lnTo>
                    <a:cubicBezTo>
                      <a:pt x="1918984" y="257629"/>
                      <a:pt x="1915021" y="267196"/>
                      <a:pt x="1907968" y="274250"/>
                    </a:cubicBezTo>
                    <a:cubicBezTo>
                      <a:pt x="1900914" y="281303"/>
                      <a:pt x="1891348" y="285266"/>
                      <a:pt x="1881372" y="285266"/>
                    </a:cubicBezTo>
                    <a:lnTo>
                      <a:pt x="37612" y="285266"/>
                    </a:lnTo>
                    <a:cubicBezTo>
                      <a:pt x="27636" y="285266"/>
                      <a:pt x="18070" y="281303"/>
                      <a:pt x="11016" y="274250"/>
                    </a:cubicBezTo>
                    <a:cubicBezTo>
                      <a:pt x="3963" y="267196"/>
                      <a:pt x="0" y="257629"/>
                      <a:pt x="0" y="247654"/>
                    </a:cubicBezTo>
                    <a:lnTo>
                      <a:pt x="0" y="37612"/>
                    </a:lnTo>
                    <a:cubicBezTo>
                      <a:pt x="0" y="27636"/>
                      <a:pt x="3963" y="18070"/>
                      <a:pt x="11016" y="11016"/>
                    </a:cubicBezTo>
                    <a:cubicBezTo>
                      <a:pt x="18070" y="3963"/>
                      <a:pt x="27636" y="0"/>
                      <a:pt x="37612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Box 62"/>
              <p:cNvSpPr txBox="1"/>
              <p:nvPr/>
            </p:nvSpPr>
            <p:spPr>
              <a:xfrm>
                <a:off x="0" y="-38100"/>
                <a:ext cx="1918984" cy="3233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0" y="0"/>
              <a:ext cx="1965415" cy="1965415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TextBox 6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01"/>
                  </a:lnSpc>
                </a:pPr>
                <a:endParaRPr/>
              </a:p>
            </p:txBody>
          </p:sp>
        </p:grpSp>
      </p:grpSp>
      <p:sp>
        <p:nvSpPr>
          <p:cNvPr id="66" name="TextBox 66"/>
          <p:cNvSpPr txBox="1"/>
          <p:nvPr/>
        </p:nvSpPr>
        <p:spPr>
          <a:xfrm>
            <a:off x="5770556" y="3375731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Dataset Overview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832874" y="3228360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2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500675" y="4272743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3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4832874" y="4877290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4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500675" y="5856597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5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4832874" y="6713301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6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500675" y="7567730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7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4832874" y="8446734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8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500675" y="9183764"/>
            <a:ext cx="749531" cy="652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4"/>
              </a:lnSpc>
            </a:pPr>
            <a:r>
              <a:rPr lang="en-US" sz="42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9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-673483" y="4410850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Methodology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5770556" y="5054664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Exploratory Data Analysis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-673483" y="5940723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Baseline Model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5770556" y="6829952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Feature engineering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-673483" y="7642980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Model Training &amp; Evaluation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5770556" y="8565541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Conclusion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-673483" y="9262770"/>
            <a:ext cx="11921085" cy="43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3"/>
              </a:lnSpc>
            </a:pPr>
            <a:r>
              <a:rPr lang="en-US" sz="2799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3607" y="4350638"/>
            <a:ext cx="4987682" cy="2652106"/>
            <a:chOff x="0" y="0"/>
            <a:chExt cx="1233909" cy="6561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33909" cy="656108"/>
            </a:xfrm>
            <a:custGeom>
              <a:avLst/>
              <a:gdLst/>
              <a:ahLst/>
              <a:cxnLst/>
              <a:rect l="l" t="t" r="r" b="b"/>
              <a:pathLst>
                <a:path w="1233909" h="656108">
                  <a:moveTo>
                    <a:pt x="0" y="0"/>
                  </a:moveTo>
                  <a:lnTo>
                    <a:pt x="1233909" y="0"/>
                  </a:lnTo>
                  <a:lnTo>
                    <a:pt x="1233909" y="656108"/>
                  </a:lnTo>
                  <a:lnTo>
                    <a:pt x="0" y="656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33909" cy="694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686688" y="4350638"/>
            <a:ext cx="4987682" cy="2652106"/>
            <a:chOff x="0" y="0"/>
            <a:chExt cx="1233909" cy="6561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3909" cy="656108"/>
            </a:xfrm>
            <a:custGeom>
              <a:avLst/>
              <a:gdLst/>
              <a:ahLst/>
              <a:cxnLst/>
              <a:rect l="l" t="t" r="r" b="b"/>
              <a:pathLst>
                <a:path w="1233909" h="656108">
                  <a:moveTo>
                    <a:pt x="0" y="0"/>
                  </a:moveTo>
                  <a:lnTo>
                    <a:pt x="1233909" y="0"/>
                  </a:lnTo>
                  <a:lnTo>
                    <a:pt x="1233909" y="656108"/>
                  </a:lnTo>
                  <a:lnTo>
                    <a:pt x="0" y="656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33909" cy="694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30116" y="4350638"/>
            <a:ext cx="4987682" cy="2652106"/>
            <a:chOff x="0" y="0"/>
            <a:chExt cx="1233909" cy="6561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33909" cy="656108"/>
            </a:xfrm>
            <a:custGeom>
              <a:avLst/>
              <a:gdLst/>
              <a:ahLst/>
              <a:cxnLst/>
              <a:rect l="l" t="t" r="r" b="b"/>
              <a:pathLst>
                <a:path w="1233909" h="656108">
                  <a:moveTo>
                    <a:pt x="0" y="0"/>
                  </a:moveTo>
                  <a:lnTo>
                    <a:pt x="1233909" y="0"/>
                  </a:lnTo>
                  <a:lnTo>
                    <a:pt x="1233909" y="656108"/>
                  </a:lnTo>
                  <a:lnTo>
                    <a:pt x="0" y="6561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33909" cy="6942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93515" y="3965961"/>
            <a:ext cx="4487867" cy="769353"/>
            <a:chOff x="0" y="0"/>
            <a:chExt cx="2370652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70652" cy="406400"/>
            </a:xfrm>
            <a:custGeom>
              <a:avLst/>
              <a:gdLst/>
              <a:ahLst/>
              <a:cxnLst/>
              <a:rect l="l" t="t" r="r" b="b"/>
              <a:pathLst>
                <a:path w="2370652" h="406400">
                  <a:moveTo>
                    <a:pt x="2167452" y="0"/>
                  </a:moveTo>
                  <a:cubicBezTo>
                    <a:pt x="2279676" y="0"/>
                    <a:pt x="2370652" y="90976"/>
                    <a:pt x="2370652" y="203200"/>
                  </a:cubicBezTo>
                  <a:cubicBezTo>
                    <a:pt x="2370652" y="315424"/>
                    <a:pt x="2279676" y="406400"/>
                    <a:pt x="21674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37065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936596" y="3965961"/>
            <a:ext cx="4487867" cy="769353"/>
            <a:chOff x="0" y="0"/>
            <a:chExt cx="2370652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70652" cy="406400"/>
            </a:xfrm>
            <a:custGeom>
              <a:avLst/>
              <a:gdLst/>
              <a:ahLst/>
              <a:cxnLst/>
              <a:rect l="l" t="t" r="r" b="b"/>
              <a:pathLst>
                <a:path w="2370652" h="406400">
                  <a:moveTo>
                    <a:pt x="2167452" y="0"/>
                  </a:moveTo>
                  <a:cubicBezTo>
                    <a:pt x="2279676" y="0"/>
                    <a:pt x="2370652" y="90976"/>
                    <a:pt x="2370652" y="203200"/>
                  </a:cubicBezTo>
                  <a:cubicBezTo>
                    <a:pt x="2370652" y="315424"/>
                    <a:pt x="2279676" y="406400"/>
                    <a:pt x="21674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37065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380024" y="3965961"/>
            <a:ext cx="4487867" cy="769353"/>
            <a:chOff x="0" y="0"/>
            <a:chExt cx="2370652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70652" cy="406400"/>
            </a:xfrm>
            <a:custGeom>
              <a:avLst/>
              <a:gdLst/>
              <a:ahLst/>
              <a:cxnLst/>
              <a:rect l="l" t="t" r="r" b="b"/>
              <a:pathLst>
                <a:path w="2370652" h="406400">
                  <a:moveTo>
                    <a:pt x="2167452" y="0"/>
                  </a:moveTo>
                  <a:cubicBezTo>
                    <a:pt x="2279676" y="0"/>
                    <a:pt x="2370652" y="90976"/>
                    <a:pt x="2370652" y="203200"/>
                  </a:cubicBezTo>
                  <a:cubicBezTo>
                    <a:pt x="2370652" y="315424"/>
                    <a:pt x="2279676" y="406400"/>
                    <a:pt x="21674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370652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0" y="0"/>
            <a:ext cx="18288000" cy="873669"/>
            <a:chOff x="0" y="0"/>
            <a:chExt cx="4816593" cy="23010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56" y="9413331"/>
            <a:ext cx="18288000" cy="873669"/>
            <a:chOff x="0" y="0"/>
            <a:chExt cx="4816593" cy="23010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2007405" y="1413011"/>
            <a:ext cx="14300902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Problem statement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23680" y="5195929"/>
            <a:ext cx="3827537" cy="131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8"/>
              </a:lnSpc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Predict whether a loan applicant is likely to default on their payment.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001927" y="5195929"/>
            <a:ext cx="4422535" cy="1764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682" lvl="1" indent="-241341" algn="l">
              <a:lnSpc>
                <a:spcPts val="3518"/>
              </a:lnSpc>
              <a:buFont typeface="Arial"/>
              <a:buChar char="•"/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Improve risk-based loan pricing</a:t>
            </a:r>
          </a:p>
          <a:p>
            <a:pPr marL="482682" lvl="1" indent="-241341" algn="l">
              <a:lnSpc>
                <a:spcPts val="3518"/>
              </a:lnSpc>
              <a:buFont typeface="Arial"/>
              <a:buChar char="•"/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Reduce losses and improve approval quality</a:t>
            </a:r>
          </a:p>
          <a:p>
            <a:pPr algn="l">
              <a:lnSpc>
                <a:spcPts val="3518"/>
              </a:lnSpc>
            </a:pPr>
            <a:endParaRPr lang="en-US" sz="2235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2445039" y="5195929"/>
            <a:ext cx="4347908" cy="1318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2682" lvl="1" indent="-241341" algn="l">
              <a:lnSpc>
                <a:spcPts val="3518"/>
              </a:lnSpc>
              <a:buFont typeface="Arial"/>
              <a:buChar char="•"/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Imbalanced data</a:t>
            </a:r>
          </a:p>
          <a:p>
            <a:pPr marL="482682" lvl="1" indent="-241341" algn="l">
              <a:lnSpc>
                <a:spcPts val="3518"/>
              </a:lnSpc>
              <a:buFont typeface="Arial"/>
              <a:buChar char="•"/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Heterogeneous client profiles</a:t>
            </a:r>
          </a:p>
          <a:p>
            <a:pPr marL="482682" lvl="1" indent="-241341" algn="l">
              <a:lnSpc>
                <a:spcPts val="3518"/>
              </a:lnSpc>
              <a:buFont typeface="Arial"/>
              <a:buChar char="•"/>
            </a:pPr>
            <a:r>
              <a:rPr lang="en-US" sz="2235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Multiple Data sources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97913" y="4112373"/>
            <a:ext cx="5017532" cy="42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2555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Goal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671763" y="4112374"/>
            <a:ext cx="5017532" cy="42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2555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Business context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100266" y="4112373"/>
            <a:ext cx="5017532" cy="428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7"/>
              </a:lnSpc>
            </a:pPr>
            <a:r>
              <a:rPr lang="en-US" sz="2555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Challenge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10005" y="2813313"/>
            <a:ext cx="10919283" cy="6797253"/>
          </a:xfrm>
          <a:custGeom>
            <a:avLst/>
            <a:gdLst/>
            <a:ahLst/>
            <a:cxnLst/>
            <a:rect l="l" t="t" r="r" b="b"/>
            <a:pathLst>
              <a:path w="10919283" h="6797253">
                <a:moveTo>
                  <a:pt x="0" y="0"/>
                </a:moveTo>
                <a:lnTo>
                  <a:pt x="10919283" y="0"/>
                </a:lnTo>
                <a:lnTo>
                  <a:pt x="10919283" y="6797253"/>
                </a:lnTo>
                <a:lnTo>
                  <a:pt x="0" y="6797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183457" y="1112431"/>
            <a:ext cx="11921085" cy="85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6"/>
              </a:lnSpc>
            </a:pPr>
            <a:r>
              <a:rPr lang="en-US" sz="5600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Dataset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7242" y="3441942"/>
            <a:ext cx="7674786" cy="5928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Main Dataset: application_train.csv (~307,000 records, 122 features)</a:t>
            </a:r>
          </a:p>
          <a:p>
            <a:pPr algn="l">
              <a:lnSpc>
                <a:spcPts val="2940"/>
              </a:lnSpc>
            </a:pPr>
            <a:endParaRPr lang="en-US" sz="2100" b="1">
              <a:solidFill>
                <a:srgbClr val="213A63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Target Variable: TARGET → 1 = default, 0 = non-default</a:t>
            </a:r>
          </a:p>
          <a:p>
            <a:pPr algn="l">
              <a:lnSpc>
                <a:spcPts val="2940"/>
              </a:lnSpc>
            </a:pPr>
            <a:endParaRPr lang="en-US" sz="2100" b="1">
              <a:solidFill>
                <a:srgbClr val="213A63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Additional Datasets (external sources): bureau.csv, previous_application.csv, POS_CASH_balance.csv, credit_card_balance.csv, installments_payments.csv</a:t>
            </a:r>
          </a:p>
          <a:p>
            <a:pPr algn="l">
              <a:lnSpc>
                <a:spcPts val="2940"/>
              </a:lnSpc>
            </a:pPr>
            <a:endParaRPr lang="en-US" sz="2100" b="1">
              <a:solidFill>
                <a:srgbClr val="213A63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Test Set: application_test.csv (~48,000 records, no TARGET)</a:t>
            </a:r>
          </a:p>
          <a:p>
            <a:pPr algn="l">
              <a:lnSpc>
                <a:spcPts val="2940"/>
              </a:lnSpc>
            </a:pPr>
            <a:endParaRPr lang="en-US" sz="2100" b="1">
              <a:solidFill>
                <a:srgbClr val="213A63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Meta Data: HomeCredit_columns_description.csv provided field-level descriptions</a:t>
            </a:r>
          </a:p>
          <a:p>
            <a:pPr algn="l">
              <a:lnSpc>
                <a:spcPts val="2940"/>
              </a:lnSpc>
            </a:pPr>
            <a:endParaRPr lang="en-US" sz="2100" b="1">
              <a:solidFill>
                <a:srgbClr val="213A63"/>
              </a:solidFill>
              <a:latin typeface="Martel Sans Bold"/>
              <a:ea typeface="Martel Sans Bold"/>
              <a:cs typeface="Martel Sans Bold"/>
              <a:sym typeface="Martel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9353" y="3397873"/>
            <a:ext cx="1740330" cy="174033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83457" y="1350556"/>
            <a:ext cx="11921085" cy="85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6"/>
              </a:lnSpc>
            </a:pPr>
            <a:r>
              <a:rPr lang="en-US" sz="56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Methodology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34318" y="6502429"/>
            <a:ext cx="2070401" cy="99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9"/>
              </a:lnSpc>
            </a:pPr>
            <a:r>
              <a:rPr lang="en-US" sz="172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Analyzed target distribution</a:t>
            </a:r>
          </a:p>
          <a:p>
            <a:pPr algn="ctr">
              <a:lnSpc>
                <a:spcPts val="2709"/>
              </a:lnSpc>
            </a:pPr>
            <a:endParaRPr lang="en-US" sz="1721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63589" y="5529159"/>
            <a:ext cx="2611859" cy="780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3"/>
              </a:lnSpc>
            </a:pPr>
            <a:r>
              <a:rPr lang="en-US" sz="2259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Exploratory Data Analysis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17850"/>
            <a:ext cx="2681636" cy="11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2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1</a:t>
            </a:r>
          </a:p>
        </p:txBody>
      </p:sp>
      <p:sp>
        <p:nvSpPr>
          <p:cNvPr id="9" name="Freeform 9"/>
          <p:cNvSpPr/>
          <p:nvPr/>
        </p:nvSpPr>
        <p:spPr>
          <a:xfrm>
            <a:off x="17233851" y="9373959"/>
            <a:ext cx="797456" cy="765558"/>
          </a:xfrm>
          <a:custGeom>
            <a:avLst/>
            <a:gdLst/>
            <a:ahLst/>
            <a:cxnLst/>
            <a:rect l="l" t="t" r="r" b="b"/>
            <a:pathLst>
              <a:path w="797456" h="765558">
                <a:moveTo>
                  <a:pt x="0" y="0"/>
                </a:moveTo>
                <a:lnTo>
                  <a:pt x="797456" y="0"/>
                </a:lnTo>
                <a:lnTo>
                  <a:pt x="797456" y="765558"/>
                </a:lnTo>
                <a:lnTo>
                  <a:pt x="0" y="7655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334318" y="7273901"/>
            <a:ext cx="2070401" cy="886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  <a:spcBef>
                <a:spcPct val="0"/>
              </a:spcBef>
            </a:pPr>
            <a:r>
              <a:rPr lang="en-US" sz="172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Identified key risk indicators using visualizations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5794464" y="3419806"/>
            <a:ext cx="1740330" cy="174033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323811" y="3639784"/>
            <a:ext cx="2681636" cy="11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2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9471120" y="5567259"/>
            <a:ext cx="3015398" cy="2364405"/>
            <a:chOff x="0" y="0"/>
            <a:chExt cx="4020530" cy="3152540"/>
          </a:xfrm>
        </p:grpSpPr>
        <p:sp>
          <p:nvSpPr>
            <p:cNvPr id="16" name="TextBox 16"/>
            <p:cNvSpPr txBox="1"/>
            <p:nvPr/>
          </p:nvSpPr>
          <p:spPr>
            <a:xfrm>
              <a:off x="643664" y="1361018"/>
              <a:ext cx="2760535" cy="859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9"/>
                </a:lnSpc>
              </a:pPr>
              <a:r>
                <a:rPr lang="en-US" sz="172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Basic pre-processing steps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20530" cy="1027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63"/>
                </a:lnSpc>
              </a:pPr>
              <a:r>
                <a:rPr lang="en-US" sz="2259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Data Preprocessing/ Feature Engineering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643664" y="2380123"/>
              <a:ext cx="2760535" cy="772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10"/>
                </a:lnSpc>
                <a:spcBef>
                  <a:spcPct val="0"/>
                </a:spcBef>
              </a:pPr>
              <a:r>
                <a:rPr lang="en-US" sz="172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Merged auxiliary tables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108654" y="3441739"/>
            <a:ext cx="1740330" cy="174033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358699" y="5567259"/>
            <a:ext cx="2611859" cy="2003690"/>
            <a:chOff x="0" y="0"/>
            <a:chExt cx="3482479" cy="2671586"/>
          </a:xfrm>
        </p:grpSpPr>
        <p:sp>
          <p:nvSpPr>
            <p:cNvPr id="23" name="TextBox 23"/>
            <p:cNvSpPr txBox="1"/>
            <p:nvPr/>
          </p:nvSpPr>
          <p:spPr>
            <a:xfrm>
              <a:off x="360972" y="1361018"/>
              <a:ext cx="2760535" cy="13105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09"/>
                </a:lnSpc>
              </a:pPr>
              <a:r>
                <a:rPr lang="en-US" sz="172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Used training set for initial analysis and baseline modelling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482479" cy="1027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63"/>
                </a:lnSpc>
              </a:pPr>
              <a:r>
                <a:rPr lang="en-US" sz="2259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Baseline Modeling</a:t>
              </a:r>
            </a:p>
            <a:p>
              <a:pPr algn="ctr">
                <a:lnSpc>
                  <a:spcPts val="3163"/>
                </a:lnSpc>
              </a:pPr>
              <a:r>
                <a:rPr lang="en-US" sz="2259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for Benchmark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9638000" y="3661717"/>
            <a:ext cx="2681636" cy="11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2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3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14403765" y="3463672"/>
            <a:ext cx="1740330" cy="174033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4238729" y="6649701"/>
            <a:ext cx="2376019" cy="999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9"/>
              </a:lnSpc>
            </a:pPr>
            <a:r>
              <a:rPr lang="en-US" sz="172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Trained Random Forest, XGBoost, CatBoost, and LightGBM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919039" y="5529159"/>
            <a:ext cx="3015398" cy="780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63"/>
              </a:lnSpc>
            </a:pPr>
            <a:r>
              <a:rPr lang="en-US" sz="2259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Advanced Modeling &amp; Evaluation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933111" y="3683650"/>
            <a:ext cx="2681636" cy="116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52"/>
              </a:lnSpc>
            </a:pPr>
            <a:r>
              <a:rPr lang="en-US" sz="6822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180415" y="7836684"/>
            <a:ext cx="2492646" cy="588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  <a:spcBef>
                <a:spcPct val="0"/>
              </a:spcBef>
            </a:pPr>
            <a:r>
              <a:rPr lang="en-US" sz="1721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Applied different optimization approaches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873669"/>
            <a:chOff x="0" y="0"/>
            <a:chExt cx="4816593" cy="2301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856" y="9422856"/>
            <a:ext cx="18288000" cy="873669"/>
            <a:chOff x="0" y="0"/>
            <a:chExt cx="4816593" cy="2301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94799" y="2974991"/>
            <a:ext cx="7261734" cy="5364638"/>
          </a:xfrm>
          <a:custGeom>
            <a:avLst/>
            <a:gdLst/>
            <a:ahLst/>
            <a:cxnLst/>
            <a:rect l="l" t="t" r="r" b="b"/>
            <a:pathLst>
              <a:path w="7261734" h="5364638">
                <a:moveTo>
                  <a:pt x="0" y="0"/>
                </a:moveTo>
                <a:lnTo>
                  <a:pt x="7261734" y="0"/>
                </a:lnTo>
                <a:lnTo>
                  <a:pt x="7261734" y="5364637"/>
                </a:lnTo>
                <a:lnTo>
                  <a:pt x="0" y="5364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993549" y="1155081"/>
            <a:ext cx="14300902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Exploratory data analysis(EDA)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21422" y="8584533"/>
            <a:ext cx="4208487" cy="307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1"/>
              </a:lnSpc>
              <a:spcBef>
                <a:spcPct val="0"/>
              </a:spcBef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Imbalance in TARGET: ~8% default rate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22969" y="2936891"/>
            <a:ext cx="417148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Numerical Feature Insights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17715" y="3413509"/>
            <a:ext cx="7409958" cy="1878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Income-related features (AMT_INCOME_TOTAL, AMT_CREDIT, etc.) are right-skewed</a:t>
            </a:r>
          </a:p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High missing values in housing-related features (APARTMENTS_AVG, YEARS_BUILD_*)</a:t>
            </a:r>
          </a:p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DAYS_EMPLOYED contains anomalous placeholder value (365243) → indicates unemployment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233988" y="6129732"/>
            <a:ext cx="4301412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Categorical Feature 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417715" y="6602172"/>
            <a:ext cx="7409958" cy="1564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Majority loan type: Cash loans</a:t>
            </a:r>
          </a:p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More female applicants than male; rare 'XNA' entries in gender</a:t>
            </a:r>
          </a:p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Most applicants: Working, Married, with Secondary education, living in House/apartment</a:t>
            </a:r>
          </a:p>
          <a:p>
            <a:pPr marL="385786" lvl="1" indent="-192893" algn="l">
              <a:lnSpc>
                <a:spcPts val="2501"/>
              </a:lnSpc>
              <a:buFont typeface="Arial"/>
              <a:buChar char="•"/>
            </a:pPr>
            <a:r>
              <a:rPr lang="en-US" sz="1786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Common occupations: Laborers, Sales staff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08969" y="3687628"/>
            <a:ext cx="5670061" cy="4158687"/>
          </a:xfrm>
          <a:custGeom>
            <a:avLst/>
            <a:gdLst/>
            <a:ahLst/>
            <a:cxnLst/>
            <a:rect l="l" t="t" r="r" b="b"/>
            <a:pathLst>
              <a:path w="5670061" h="4158687">
                <a:moveTo>
                  <a:pt x="0" y="0"/>
                </a:moveTo>
                <a:lnTo>
                  <a:pt x="5670062" y="0"/>
                </a:lnTo>
                <a:lnTo>
                  <a:pt x="5670062" y="4158687"/>
                </a:lnTo>
                <a:lnTo>
                  <a:pt x="0" y="415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259971" y="3747129"/>
            <a:ext cx="5765298" cy="4205656"/>
          </a:xfrm>
          <a:custGeom>
            <a:avLst/>
            <a:gdLst/>
            <a:ahLst/>
            <a:cxnLst/>
            <a:rect l="l" t="t" r="r" b="b"/>
            <a:pathLst>
              <a:path w="5765298" h="4205656">
                <a:moveTo>
                  <a:pt x="0" y="0"/>
                </a:moveTo>
                <a:lnTo>
                  <a:pt x="5765298" y="0"/>
                </a:lnTo>
                <a:lnTo>
                  <a:pt x="5765298" y="4205655"/>
                </a:lnTo>
                <a:lnTo>
                  <a:pt x="0" y="4205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46028" y="3773262"/>
            <a:ext cx="5686716" cy="4179522"/>
          </a:xfrm>
          <a:custGeom>
            <a:avLst/>
            <a:gdLst/>
            <a:ahLst/>
            <a:cxnLst/>
            <a:rect l="l" t="t" r="r" b="b"/>
            <a:pathLst>
              <a:path w="5686716" h="4179522">
                <a:moveTo>
                  <a:pt x="0" y="0"/>
                </a:moveTo>
                <a:lnTo>
                  <a:pt x="5686716" y="0"/>
                </a:lnTo>
                <a:lnTo>
                  <a:pt x="5686716" y="4179522"/>
                </a:lnTo>
                <a:lnTo>
                  <a:pt x="0" y="41795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183457" y="1112431"/>
            <a:ext cx="11921085" cy="854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66"/>
              </a:lnSpc>
            </a:pPr>
            <a:r>
              <a:rPr lang="en-US" sz="5600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Exploratory data analysis (EDA)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06896" y="2650065"/>
            <a:ext cx="3698504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213A63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Bivariate Relationships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3096" y="8378836"/>
            <a:ext cx="3514130" cy="307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1"/>
              </a:lnSpc>
              <a:spcBef>
                <a:spcPct val="0"/>
              </a:spcBef>
            </a:pPr>
            <a:r>
              <a:rPr lang="en-US" sz="1786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Defaulters are generally younger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18102" y="8221674"/>
            <a:ext cx="4705499" cy="62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1"/>
              </a:lnSpc>
              <a:spcBef>
                <a:spcPct val="0"/>
              </a:spcBef>
            </a:pPr>
            <a:r>
              <a:rPr lang="en-US" sz="1786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Higher default rates among specific job types (e.g., low-skill laborers)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12388" y="8221674"/>
            <a:ext cx="4220615" cy="621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1"/>
              </a:lnSpc>
              <a:spcBef>
                <a:spcPct val="0"/>
              </a:spcBef>
            </a:pPr>
            <a:r>
              <a:rPr lang="en-US" sz="1786">
                <a:solidFill>
                  <a:srgbClr val="213A63"/>
                </a:solidFill>
                <a:latin typeface="Martel Sans"/>
                <a:ea typeface="Martel Sans"/>
                <a:cs typeface="Martel Sans"/>
                <a:sym typeface="Martel Sans"/>
              </a:rPr>
              <a:t>Defaulters often take out lower to medium loans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93549" y="1024282"/>
            <a:ext cx="14300902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Baseline model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91388" y="2700840"/>
            <a:ext cx="3540213" cy="1046091"/>
            <a:chOff x="0" y="0"/>
            <a:chExt cx="1990886" cy="58828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90886" cy="588283"/>
            </a:xfrm>
            <a:custGeom>
              <a:avLst/>
              <a:gdLst/>
              <a:ahLst/>
              <a:cxnLst/>
              <a:rect l="l" t="t" r="r" b="b"/>
              <a:pathLst>
                <a:path w="1990886" h="588283">
                  <a:moveTo>
                    <a:pt x="1787686" y="0"/>
                  </a:moveTo>
                  <a:cubicBezTo>
                    <a:pt x="1899910" y="0"/>
                    <a:pt x="1990886" y="131692"/>
                    <a:pt x="1990886" y="294142"/>
                  </a:cubicBezTo>
                  <a:cubicBezTo>
                    <a:pt x="1990886" y="456592"/>
                    <a:pt x="1899910" y="588283"/>
                    <a:pt x="1787686" y="588283"/>
                  </a:cubicBezTo>
                  <a:lnTo>
                    <a:pt x="203200" y="588283"/>
                  </a:lnTo>
                  <a:cubicBezTo>
                    <a:pt x="90976" y="588283"/>
                    <a:pt x="0" y="456592"/>
                    <a:pt x="0" y="294142"/>
                  </a:cubicBezTo>
                  <a:cubicBezTo>
                    <a:pt x="0" y="1316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990886" cy="626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27107" y="2700840"/>
            <a:ext cx="3540213" cy="1046091"/>
            <a:chOff x="0" y="0"/>
            <a:chExt cx="1990886" cy="58828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990886" cy="588283"/>
            </a:xfrm>
            <a:custGeom>
              <a:avLst/>
              <a:gdLst/>
              <a:ahLst/>
              <a:cxnLst/>
              <a:rect l="l" t="t" r="r" b="b"/>
              <a:pathLst>
                <a:path w="1990886" h="588283">
                  <a:moveTo>
                    <a:pt x="1787686" y="0"/>
                  </a:moveTo>
                  <a:cubicBezTo>
                    <a:pt x="1899910" y="0"/>
                    <a:pt x="1990886" y="131692"/>
                    <a:pt x="1990886" y="294142"/>
                  </a:cubicBezTo>
                  <a:cubicBezTo>
                    <a:pt x="1990886" y="456592"/>
                    <a:pt x="1899910" y="588283"/>
                    <a:pt x="1787686" y="588283"/>
                  </a:cubicBezTo>
                  <a:lnTo>
                    <a:pt x="203200" y="588283"/>
                  </a:lnTo>
                  <a:cubicBezTo>
                    <a:pt x="90976" y="588283"/>
                    <a:pt x="0" y="456592"/>
                    <a:pt x="0" y="294142"/>
                  </a:cubicBezTo>
                  <a:cubicBezTo>
                    <a:pt x="0" y="1316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990886" cy="626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716234" y="2700840"/>
            <a:ext cx="3540213" cy="1046091"/>
            <a:chOff x="0" y="0"/>
            <a:chExt cx="1990886" cy="58828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990886" cy="588283"/>
            </a:xfrm>
            <a:custGeom>
              <a:avLst/>
              <a:gdLst/>
              <a:ahLst/>
              <a:cxnLst/>
              <a:rect l="l" t="t" r="r" b="b"/>
              <a:pathLst>
                <a:path w="1990886" h="588283">
                  <a:moveTo>
                    <a:pt x="1787686" y="0"/>
                  </a:moveTo>
                  <a:cubicBezTo>
                    <a:pt x="1899910" y="0"/>
                    <a:pt x="1990886" y="131692"/>
                    <a:pt x="1990886" y="294142"/>
                  </a:cubicBezTo>
                  <a:cubicBezTo>
                    <a:pt x="1990886" y="456592"/>
                    <a:pt x="1899910" y="588283"/>
                    <a:pt x="1787686" y="588283"/>
                  </a:cubicBezTo>
                  <a:lnTo>
                    <a:pt x="203200" y="588283"/>
                  </a:lnTo>
                  <a:cubicBezTo>
                    <a:pt x="90976" y="588283"/>
                    <a:pt x="0" y="456592"/>
                    <a:pt x="0" y="294142"/>
                  </a:cubicBezTo>
                  <a:cubicBezTo>
                    <a:pt x="0" y="1316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990886" cy="6263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56964" y="4022404"/>
            <a:ext cx="4009060" cy="465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Loaded data from: application_train.csv</a:t>
            </a:r>
          </a:p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Checked and summarized missing values</a:t>
            </a:r>
          </a:p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Dropped columns with &gt;60% missing data</a:t>
            </a:r>
          </a:p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Numerical features: Imputed with median values</a:t>
            </a:r>
          </a:p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Categorical features: Imputed with mode</a:t>
            </a:r>
          </a:p>
          <a:p>
            <a:pPr marL="431799" lvl="1" indent="-215899" algn="l">
              <a:lnSpc>
                <a:spcPts val="3147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Ensured no remaining null values post-cleaning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27107" y="4022404"/>
            <a:ext cx="4031802" cy="465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Features like CREDIT_INCOME_RATIO, ANNUITY_INCOME_RATIO , CREDIT_TERM, EMPLOYED_BIRTH_RATIO</a:t>
            </a:r>
          </a:p>
          <a:p>
            <a:pPr marL="431801" lvl="1" indent="-215900" algn="l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Label Encoding: Converted object-type categorical features into numeric using LabelEncoder</a:t>
            </a:r>
          </a:p>
          <a:p>
            <a:pPr marL="431801" lvl="1" indent="-215900" algn="l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Final shape train (246008, 125), validation (61503, 125)</a:t>
            </a:r>
          </a:p>
          <a:p>
            <a:pPr algn="ctr">
              <a:lnSpc>
                <a:spcPts val="3148"/>
              </a:lnSpc>
            </a:pPr>
            <a:endParaRPr lang="en-US" sz="200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99910" y="4109335"/>
            <a:ext cx="3494540" cy="3095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just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Trained 4 enseble models </a:t>
            </a:r>
          </a:p>
          <a:p>
            <a:pPr marL="431801" lvl="1" indent="-215900" algn="just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ROC-AUC results</a:t>
            </a:r>
          </a:p>
          <a:p>
            <a:pPr algn="just">
              <a:lnSpc>
                <a:spcPts val="3148"/>
              </a:lnSpc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Random forest: 0.7119</a:t>
            </a:r>
          </a:p>
          <a:p>
            <a:pPr algn="just">
              <a:lnSpc>
                <a:spcPts val="3148"/>
              </a:lnSpc>
            </a:pPr>
            <a:r>
              <a:rPr lang="en-US" sz="2000" b="1">
                <a:solidFill>
                  <a:srgbClr val="7ED957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XGBoost: 0.7646</a:t>
            </a:r>
          </a:p>
          <a:p>
            <a:pPr algn="just">
              <a:lnSpc>
                <a:spcPts val="3148"/>
              </a:lnSpc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LightGBM: 0.7641</a:t>
            </a:r>
          </a:p>
          <a:p>
            <a:pPr algn="just">
              <a:lnSpc>
                <a:spcPts val="3148"/>
              </a:lnSpc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CatBoost: 0.7589</a:t>
            </a:r>
          </a:p>
          <a:p>
            <a:pPr marL="431801" lvl="1" indent="-215900" algn="just">
              <a:lnSpc>
                <a:spcPts val="3148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XGBoost performs well than the others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91790" y="2797166"/>
            <a:ext cx="2939407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Loading and Initial Cleanup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97176" y="2797166"/>
            <a:ext cx="2200074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Feature Engineering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286080" y="2797166"/>
            <a:ext cx="240052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Model training and evaluation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0" y="0"/>
            <a:ext cx="18288000" cy="873669"/>
            <a:chOff x="0" y="0"/>
            <a:chExt cx="4816593" cy="23010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0" y="9413331"/>
            <a:ext cx="18288000" cy="873669"/>
            <a:chOff x="0" y="0"/>
            <a:chExt cx="4816593" cy="23010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816592" cy="230102"/>
            </a:xfrm>
            <a:custGeom>
              <a:avLst/>
              <a:gdLst/>
              <a:ahLst/>
              <a:cxnLst/>
              <a:rect l="l" t="t" r="r" b="b"/>
              <a:pathLst>
                <a:path w="4816592" h="230102">
                  <a:moveTo>
                    <a:pt x="0" y="0"/>
                  </a:moveTo>
                  <a:lnTo>
                    <a:pt x="4816592" y="0"/>
                  </a:lnTo>
                  <a:lnTo>
                    <a:pt x="4816592" y="230102"/>
                  </a:lnTo>
                  <a:lnTo>
                    <a:pt x="0" y="2301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816593" cy="2682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A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0838" y="1494488"/>
            <a:ext cx="8622741" cy="7763812"/>
            <a:chOff x="0" y="0"/>
            <a:chExt cx="1036244" cy="9330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36244" cy="933021"/>
            </a:xfrm>
            <a:custGeom>
              <a:avLst/>
              <a:gdLst/>
              <a:ahLst/>
              <a:cxnLst/>
              <a:rect l="l" t="t" r="r" b="b"/>
              <a:pathLst>
                <a:path w="1036244" h="933021">
                  <a:moveTo>
                    <a:pt x="0" y="0"/>
                  </a:moveTo>
                  <a:lnTo>
                    <a:pt x="1036244" y="0"/>
                  </a:lnTo>
                  <a:lnTo>
                    <a:pt x="1036244" y="933021"/>
                  </a:lnTo>
                  <a:lnTo>
                    <a:pt x="0" y="933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36244" cy="971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354421" y="1494488"/>
            <a:ext cx="8622741" cy="7763812"/>
            <a:chOff x="0" y="0"/>
            <a:chExt cx="1036244" cy="93302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36244" cy="933021"/>
            </a:xfrm>
            <a:custGeom>
              <a:avLst/>
              <a:gdLst/>
              <a:ahLst/>
              <a:cxnLst/>
              <a:rect l="l" t="t" r="r" b="b"/>
              <a:pathLst>
                <a:path w="1036244" h="933021">
                  <a:moveTo>
                    <a:pt x="0" y="0"/>
                  </a:moveTo>
                  <a:lnTo>
                    <a:pt x="1036244" y="0"/>
                  </a:lnTo>
                  <a:lnTo>
                    <a:pt x="1036244" y="933021"/>
                  </a:lnTo>
                  <a:lnTo>
                    <a:pt x="0" y="9330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36244" cy="9711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42880" y="743393"/>
            <a:ext cx="7758656" cy="1175784"/>
            <a:chOff x="0" y="0"/>
            <a:chExt cx="1990886" cy="3017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90886" cy="301708"/>
            </a:xfrm>
            <a:custGeom>
              <a:avLst/>
              <a:gdLst/>
              <a:ahLst/>
              <a:cxnLst/>
              <a:rect l="l" t="t" r="r" b="b"/>
              <a:pathLst>
                <a:path w="1990886" h="301708">
                  <a:moveTo>
                    <a:pt x="1787686" y="0"/>
                  </a:moveTo>
                  <a:cubicBezTo>
                    <a:pt x="1899910" y="0"/>
                    <a:pt x="1990886" y="67540"/>
                    <a:pt x="1990886" y="150854"/>
                  </a:cubicBezTo>
                  <a:cubicBezTo>
                    <a:pt x="1990886" y="234169"/>
                    <a:pt x="1899910" y="301708"/>
                    <a:pt x="1787686" y="301708"/>
                  </a:cubicBezTo>
                  <a:lnTo>
                    <a:pt x="203200" y="301708"/>
                  </a:lnTo>
                  <a:cubicBezTo>
                    <a:pt x="90976" y="301708"/>
                    <a:pt x="0" y="234169"/>
                    <a:pt x="0" y="150854"/>
                  </a:cubicBezTo>
                  <a:cubicBezTo>
                    <a:pt x="0" y="675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90886" cy="339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86464" y="743393"/>
            <a:ext cx="7758656" cy="1175784"/>
            <a:chOff x="0" y="0"/>
            <a:chExt cx="1990886" cy="3017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90886" cy="301708"/>
            </a:xfrm>
            <a:custGeom>
              <a:avLst/>
              <a:gdLst/>
              <a:ahLst/>
              <a:cxnLst/>
              <a:rect l="l" t="t" r="r" b="b"/>
              <a:pathLst>
                <a:path w="1990886" h="301708">
                  <a:moveTo>
                    <a:pt x="1787686" y="0"/>
                  </a:moveTo>
                  <a:cubicBezTo>
                    <a:pt x="1899910" y="0"/>
                    <a:pt x="1990886" y="67540"/>
                    <a:pt x="1990886" y="150854"/>
                  </a:cubicBezTo>
                  <a:cubicBezTo>
                    <a:pt x="1990886" y="234169"/>
                    <a:pt x="1899910" y="301708"/>
                    <a:pt x="1787686" y="301708"/>
                  </a:cubicBezTo>
                  <a:lnTo>
                    <a:pt x="203200" y="301708"/>
                  </a:lnTo>
                  <a:cubicBezTo>
                    <a:pt x="90976" y="301708"/>
                    <a:pt x="0" y="234169"/>
                    <a:pt x="0" y="150854"/>
                  </a:cubicBezTo>
                  <a:cubicBezTo>
                    <a:pt x="0" y="675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990886" cy="3398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0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843602" y="924498"/>
            <a:ext cx="5557212" cy="709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8"/>
              </a:lnSpc>
            </a:pPr>
            <a:r>
              <a:rPr lang="en-US" sz="4198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Feature engineering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43793" y="924498"/>
            <a:ext cx="6243998" cy="709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8"/>
              </a:lnSpc>
            </a:pPr>
            <a:r>
              <a:rPr lang="en-US" sz="4198" b="1">
                <a:solidFill>
                  <a:srgbClr val="213A63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Data pre-processing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42880" y="3258140"/>
            <a:ext cx="7758656" cy="369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Aggregated data from other tables 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Used SK_ID_BUREAU ,SK_ID_CURR as the keys to perform the joins.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Created domain-specific features: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CREDIT_TO_INCOME_RATIO, ANNUITY_TO_INCOME_RATIO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Used groupby().agg() combinations for numerical summarization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Final shape for train (307511, 167) and test (48744, 166)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958420" y="3072403"/>
            <a:ext cx="7414743" cy="4813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Missing Values: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Dropped features with &gt;60% missing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Imputed numeric features with median, categorical with mode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Removed low variance features: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Features with low variance do not help model learn much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Correlation analysis: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Removed features with high correlation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FFFFFF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Re-aligned train and test columns</a:t>
            </a:r>
          </a:p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artel Sans"/>
                <a:ea typeface="Martel Sans"/>
                <a:cs typeface="Martel Sans"/>
                <a:sym typeface="Martel Sans"/>
              </a:rPr>
              <a:t>Final shape for train (307511, 90) and test(48744, 89)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837</Words>
  <Application>Microsoft Macintosh PowerPoint</Application>
  <PresentationFormat>Custom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Martel Sans</vt:lpstr>
      <vt:lpstr>Red Hat Display</vt:lpstr>
      <vt:lpstr>Martel Sans Bold</vt:lpstr>
      <vt:lpstr>Red Hat Display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credit default</dc:title>
  <cp:lastModifiedBy>Zankhana Pratik Mehta</cp:lastModifiedBy>
  <cp:revision>2</cp:revision>
  <dcterms:created xsi:type="dcterms:W3CDTF">2006-08-16T00:00:00Z</dcterms:created>
  <dcterms:modified xsi:type="dcterms:W3CDTF">2025-07-07T16:56:18Z</dcterms:modified>
  <dc:identifier>DAGscQNthNY</dc:identifier>
</cp:coreProperties>
</file>