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42" r:id="rId4"/>
    <p:sldId id="337" r:id="rId5"/>
    <p:sldId id="312" r:id="rId6"/>
    <p:sldId id="260" r:id="rId7"/>
    <p:sldId id="343" r:id="rId8"/>
    <p:sldId id="261" r:id="rId9"/>
    <p:sldId id="339" r:id="rId10"/>
    <p:sldId id="335" r:id="rId11"/>
    <p:sldId id="334" r:id="rId12"/>
    <p:sldId id="263" r:id="rId13"/>
    <p:sldId id="352" r:id="rId14"/>
    <p:sldId id="336" r:id="rId15"/>
    <p:sldId id="344" r:id="rId16"/>
    <p:sldId id="314" r:id="rId17"/>
    <p:sldId id="264" r:id="rId18"/>
    <p:sldId id="316" r:id="rId19"/>
    <p:sldId id="345" r:id="rId20"/>
    <p:sldId id="315" r:id="rId21"/>
    <p:sldId id="268" r:id="rId22"/>
    <p:sldId id="340" r:id="rId23"/>
    <p:sldId id="269" r:id="rId24"/>
    <p:sldId id="346" r:id="rId25"/>
    <p:sldId id="266" r:id="rId26"/>
    <p:sldId id="319" r:id="rId27"/>
    <p:sldId id="271" r:id="rId28"/>
    <p:sldId id="347" r:id="rId29"/>
    <p:sldId id="308" r:id="rId30"/>
    <p:sldId id="341" r:id="rId31"/>
    <p:sldId id="321" r:id="rId32"/>
    <p:sldId id="307" r:id="rId33"/>
    <p:sldId id="322" r:id="rId34"/>
    <p:sldId id="309" r:id="rId35"/>
    <p:sldId id="277" r:id="rId36"/>
    <p:sldId id="348" r:id="rId37"/>
    <p:sldId id="278" r:id="rId38"/>
    <p:sldId id="324" r:id="rId39"/>
    <p:sldId id="323" r:id="rId40"/>
    <p:sldId id="310" r:id="rId41"/>
    <p:sldId id="349" r:id="rId42"/>
    <p:sldId id="280" r:id="rId43"/>
    <p:sldId id="350" r:id="rId44"/>
    <p:sldId id="325" r:id="rId45"/>
    <p:sldId id="281" r:id="rId46"/>
    <p:sldId id="326" r:id="rId47"/>
    <p:sldId id="282" r:id="rId48"/>
    <p:sldId id="327" r:id="rId49"/>
    <p:sldId id="283" r:id="rId50"/>
    <p:sldId id="351" r:id="rId51"/>
    <p:sldId id="284" r:id="rId52"/>
    <p:sldId id="330" r:id="rId53"/>
    <p:sldId id="285" r:id="rId54"/>
    <p:sldId id="331" r:id="rId55"/>
    <p:sldId id="333" r:id="rId56"/>
    <p:sldId id="311" r:id="rId57"/>
    <p:sldId id="332"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690" autoAdjust="0"/>
  </p:normalViewPr>
  <p:slideViewPr>
    <p:cSldViewPr snapToGrid="0" snapToObjects="1">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D4C1C669-7077-074F-A3B0-B514EF9C87A0}"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359963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D4C1C669-7077-074F-A3B0-B514EF9C87A0}"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255327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D4C1C669-7077-074F-A3B0-B514EF9C87A0}"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146441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D4C1C669-7077-074F-A3B0-B514EF9C87A0}"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122520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D4C1C669-7077-074F-A3B0-B514EF9C87A0}"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316396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D4C1C669-7077-074F-A3B0-B514EF9C87A0}"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57414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D4C1C669-7077-074F-A3B0-B514EF9C87A0}"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279499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D4C1C669-7077-074F-A3B0-B514EF9C87A0}"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102048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1C669-7077-074F-A3B0-B514EF9C87A0}"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93259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D4C1C669-7077-074F-A3B0-B514EF9C87A0}"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87743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D4C1C669-7077-074F-A3B0-B514EF9C87A0}"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051C-8FBE-7A40-8DC0-D15F31615960}" type="slidenum">
              <a:rPr lang="en-US" smtClean="0"/>
              <a:t>‹#›</a:t>
            </a:fld>
            <a:endParaRPr lang="en-US"/>
          </a:p>
        </p:txBody>
      </p:sp>
    </p:spTree>
    <p:extLst>
      <p:ext uri="{BB962C8B-B14F-4D97-AF65-F5344CB8AC3E}">
        <p14:creationId xmlns:p14="http://schemas.microsoft.com/office/powerpoint/2010/main" val="350237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1C669-7077-074F-A3B0-B514EF9C87A0}" type="datetimeFigureOut">
              <a:rPr lang="en-US" smtClean="0"/>
              <a:t>11/18/2017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051C-8FBE-7A40-8DC0-D15F31615960}" type="slidenum">
              <a:rPr lang="en-US" smtClean="0"/>
              <a:t>‹#›</a:t>
            </a:fld>
            <a:endParaRPr lang="en-US"/>
          </a:p>
        </p:txBody>
      </p:sp>
    </p:spTree>
    <p:extLst>
      <p:ext uri="{BB962C8B-B14F-4D97-AF65-F5344CB8AC3E}">
        <p14:creationId xmlns:p14="http://schemas.microsoft.com/office/powerpoint/2010/main" val="22872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zh.wikipedia.org/wiki/%E7%B4%85%E5%8D%81%E5%AD%97%E6%9C%83%E8%88%87%E7%B4%85%E6%96%B0%E6%9C%88%E6%9C%83%E5%90%8D%E5%96%AE" TargetMode="External"/><Relationship Id="rId2" Type="http://schemas.openxmlformats.org/officeDocument/2006/relationships/hyperlink" Target="https://zh.wikipedia.org/wiki/%E4%BA%BA%E9%81%93%E4%B8%BB%E4%B9%89"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Secondary employment</a:t>
            </a:r>
            <a:r>
              <a:rPr lang="en-AU" dirty="0"/>
              <a:t> </a:t>
            </a:r>
            <a:endParaRPr lang="en-US" dirty="0"/>
          </a:p>
        </p:txBody>
      </p:sp>
      <p:sp>
        <p:nvSpPr>
          <p:cNvPr id="3" name="Subtitle 2"/>
          <p:cNvSpPr>
            <a:spLocks noGrp="1"/>
          </p:cNvSpPr>
          <p:nvPr>
            <p:ph type="subTitle" idx="1"/>
          </p:nvPr>
        </p:nvSpPr>
        <p:spPr>
          <a:xfrm>
            <a:off x="1371600" y="3886200"/>
            <a:ext cx="6400800" cy="646611"/>
          </a:xfrm>
        </p:spPr>
        <p:txBody>
          <a:bodyPr>
            <a:noAutofit/>
          </a:bodyPr>
          <a:lstStyle/>
          <a:p>
            <a:r>
              <a:rPr lang="zh-CN" altLang="en-US" b="1" dirty="0"/>
              <a:t>第二职业</a:t>
            </a:r>
            <a:endParaRPr lang="en-AU" altLang="zh-CN" b="1" dirty="0"/>
          </a:p>
          <a:p>
            <a:r>
              <a:rPr lang="zh-CN" altLang="en-US" dirty="0">
                <a:solidFill>
                  <a:srgbClr val="FF0000"/>
                </a:solidFill>
              </a:rPr>
              <a:t>附带就业、次要就业、第二职位</a:t>
            </a:r>
            <a:r>
              <a:rPr lang="en-AU"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73381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20000"/>
          </a:bodyPr>
          <a:lstStyle/>
          <a:p>
            <a:r>
              <a:rPr lang="en-AU" b="1" dirty="0"/>
              <a:t>Involve: </a:t>
            </a:r>
            <a:r>
              <a:rPr lang="zh-CN" altLang="en-US" dirty="0"/>
              <a:t>包含、牵涉、使参与，围绕 （</a:t>
            </a:r>
            <a:r>
              <a:rPr lang="zh-CN" altLang="en-US" dirty="0">
                <a:highlight>
                  <a:srgbClr val="00FFFF"/>
                </a:highlight>
              </a:rPr>
              <a:t>经常需要根据文意选词）</a:t>
            </a:r>
            <a:endParaRPr lang="en-AU" altLang="zh-CN" dirty="0">
              <a:highlight>
                <a:srgbClr val="00FFFF"/>
              </a:highlight>
            </a:endParaRPr>
          </a:p>
          <a:p>
            <a:pPr marL="0" indent="0">
              <a:buNone/>
            </a:pPr>
            <a:r>
              <a:rPr lang="en-AU" dirty="0" err="1"/>
              <a:t>Eg</a:t>
            </a:r>
            <a:r>
              <a:rPr lang="en-AU" dirty="0"/>
              <a:t>:  A late booking may </a:t>
            </a:r>
            <a:r>
              <a:rPr lang="en-AU" u="sng" dirty="0"/>
              <a:t>involve</a:t>
            </a:r>
            <a:r>
              <a:rPr lang="en-AU" dirty="0"/>
              <a:t> you in extra cost</a:t>
            </a:r>
          </a:p>
          <a:p>
            <a:pPr marL="0" indent="0">
              <a:buNone/>
            </a:pPr>
            <a:r>
              <a:rPr lang="en-AU" dirty="0"/>
              <a:t>        </a:t>
            </a:r>
            <a:r>
              <a:rPr lang="zh-CN" altLang="en-US" dirty="0"/>
              <a:t>预定晚了可能使</a:t>
            </a:r>
            <a:r>
              <a:rPr lang="zh-CN" altLang="en-US" dirty="0">
                <a:highlight>
                  <a:srgbClr val="00FFFF"/>
                </a:highlight>
              </a:rPr>
              <a:t>你要额外花钱</a:t>
            </a:r>
            <a:r>
              <a:rPr lang="zh-CN" altLang="en-US" dirty="0"/>
              <a:t>。</a:t>
            </a:r>
            <a:endParaRPr lang="en-AU" dirty="0"/>
          </a:p>
          <a:p>
            <a:pPr marL="0" indent="0">
              <a:buNone/>
            </a:pPr>
            <a:r>
              <a:rPr lang="en-AU" dirty="0"/>
              <a:t>     This programme will </a:t>
            </a:r>
            <a:r>
              <a:rPr lang="en-AU" u="sng" dirty="0"/>
              <a:t>involve </a:t>
            </a:r>
            <a:r>
              <a:rPr lang="en-AU" dirty="0"/>
              <a:t>a rebranding of the airline</a:t>
            </a:r>
          </a:p>
          <a:p>
            <a:pPr marL="0" indent="0">
              <a:buNone/>
            </a:pPr>
            <a:r>
              <a:rPr lang="en-AU" dirty="0"/>
              <a:t>        </a:t>
            </a:r>
            <a:r>
              <a:rPr lang="zh-CN" altLang="en-US" dirty="0"/>
              <a:t>这个项目将</a:t>
            </a:r>
            <a:r>
              <a:rPr lang="zh-CN" altLang="en-US" dirty="0">
                <a:highlight>
                  <a:srgbClr val="00FFFF"/>
                </a:highlight>
              </a:rPr>
              <a:t>包括</a:t>
            </a:r>
            <a:r>
              <a:rPr lang="en-AU" altLang="zh-CN" dirty="0">
                <a:highlight>
                  <a:srgbClr val="00FFFF"/>
                </a:highlight>
              </a:rPr>
              <a:t>/</a:t>
            </a:r>
            <a:r>
              <a:rPr lang="zh-CN" altLang="en-US" dirty="0">
                <a:highlight>
                  <a:srgbClr val="00FFFF"/>
                </a:highlight>
              </a:rPr>
              <a:t>需要</a:t>
            </a:r>
            <a:r>
              <a:rPr lang="zh-CN" altLang="en-US" dirty="0"/>
              <a:t>重塑航空公司的品牌。</a:t>
            </a:r>
            <a:endParaRPr lang="en-AU" dirty="0"/>
          </a:p>
          <a:p>
            <a:pPr marL="0" indent="0">
              <a:buNone/>
            </a:pPr>
            <a:r>
              <a:rPr lang="en-AU" dirty="0"/>
              <a:t>      A refurbishment may </a:t>
            </a:r>
            <a:r>
              <a:rPr lang="en-AU" u="sng" dirty="0"/>
              <a:t>involve</a:t>
            </a:r>
            <a:r>
              <a:rPr lang="en-AU" dirty="0"/>
              <a:t> putting on new painting on the wall</a:t>
            </a:r>
          </a:p>
          <a:p>
            <a:pPr marL="0" indent="0">
              <a:buNone/>
            </a:pPr>
            <a:r>
              <a:rPr lang="en-AU" dirty="0"/>
              <a:t>       </a:t>
            </a:r>
            <a:r>
              <a:rPr lang="zh-CN" altLang="en-US" dirty="0"/>
              <a:t>装修可能</a:t>
            </a:r>
            <a:r>
              <a:rPr lang="zh-CN" altLang="en-US" dirty="0">
                <a:highlight>
                  <a:srgbClr val="00FFFF"/>
                </a:highlight>
              </a:rPr>
              <a:t>需要</a:t>
            </a:r>
            <a:r>
              <a:rPr lang="zh-CN" altLang="en-US" dirty="0"/>
              <a:t>将墙壁重新粉刷。</a:t>
            </a:r>
            <a:endParaRPr lang="en-AU" dirty="0"/>
          </a:p>
          <a:p>
            <a:pPr marL="0" indent="0">
              <a:buNone/>
            </a:pPr>
            <a:endParaRPr lang="en-AU" dirty="0"/>
          </a:p>
        </p:txBody>
      </p:sp>
    </p:spTree>
    <p:extLst>
      <p:ext uri="{BB962C8B-B14F-4D97-AF65-F5344CB8AC3E}">
        <p14:creationId xmlns:p14="http://schemas.microsoft.com/office/powerpoint/2010/main" val="93226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相关知识点</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句子的补充说明成分：动名词，介词短语，或名词词组，翻译时按照补充成份译，不需要翻译成定语成份</a:t>
            </a:r>
          </a:p>
          <a:p>
            <a:endParaRPr lang="zh-CN" altLang="en-US" dirty="0"/>
          </a:p>
          <a:p>
            <a:r>
              <a:rPr lang="en-US" dirty="0"/>
              <a:t>Diabetes causes impaired functioning of blood capillaries, </a:t>
            </a:r>
            <a:r>
              <a:rPr lang="en-US" u="sng" dirty="0"/>
              <a:t>reducing oxygen supply throughout the body</a:t>
            </a:r>
            <a:endParaRPr lang="zh-CN" altLang="en-US" u="sng" dirty="0"/>
          </a:p>
          <a:p>
            <a:endParaRPr lang="zh-CN" altLang="en-US" dirty="0"/>
          </a:p>
          <a:p>
            <a:r>
              <a:rPr lang="en-AU" altLang="zh-CN" dirty="0"/>
              <a:t>This will generate a lot of impacts, </a:t>
            </a:r>
            <a:r>
              <a:rPr lang="en-AU" altLang="zh-CN" u="sng" dirty="0"/>
              <a:t>both positive and negative.</a:t>
            </a:r>
          </a:p>
          <a:p>
            <a:endParaRPr lang="en-AU" altLang="zh-CN" dirty="0"/>
          </a:p>
          <a:p>
            <a:r>
              <a:rPr lang="en-AU" altLang="zh-CN" dirty="0"/>
              <a:t>This is good for the society in general, </a:t>
            </a:r>
            <a:r>
              <a:rPr lang="en-AU" altLang="zh-CN" u="sng" dirty="0"/>
              <a:t>particularly for new immigrants</a:t>
            </a:r>
            <a:endParaRPr lang="zh-CN" altLang="en-US" u="sng" dirty="0"/>
          </a:p>
          <a:p>
            <a:endParaRPr lang="en-US" dirty="0"/>
          </a:p>
        </p:txBody>
      </p:sp>
    </p:spTree>
    <p:extLst>
      <p:ext uri="{BB962C8B-B14F-4D97-AF65-F5344CB8AC3E}">
        <p14:creationId xmlns:p14="http://schemas.microsoft.com/office/powerpoint/2010/main" val="8898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a:bodyPr>
          <a:lstStyle/>
          <a:p>
            <a:r>
              <a:rPr lang="en-US" u="sng" dirty="0"/>
              <a:t>While</a:t>
            </a:r>
            <a:r>
              <a:rPr lang="en-US" dirty="0"/>
              <a:t> </a:t>
            </a:r>
            <a:r>
              <a:rPr lang="zh-CN" altLang="en-US" dirty="0"/>
              <a:t>（</a:t>
            </a:r>
            <a:r>
              <a:rPr lang="zh-CN" altLang="en-US" dirty="0">
                <a:solidFill>
                  <a:srgbClr val="00B0F0"/>
                </a:solidFill>
              </a:rPr>
              <a:t>引导让步从句</a:t>
            </a:r>
            <a:r>
              <a:rPr lang="zh-CN" altLang="en-US" dirty="0"/>
              <a:t>）</a:t>
            </a:r>
          </a:p>
          <a:p>
            <a:r>
              <a:rPr lang="en-US" dirty="0"/>
              <a:t>it is not </a:t>
            </a:r>
            <a:r>
              <a:rPr lang="en-US" u="sng" dirty="0"/>
              <a:t>inherently</a:t>
            </a:r>
            <a:r>
              <a:rPr lang="en-US" dirty="0"/>
              <a:t> wrong, </a:t>
            </a:r>
            <a:r>
              <a:rPr lang="zh-CN" altLang="en-US" dirty="0"/>
              <a:t>（</a:t>
            </a:r>
            <a:r>
              <a:rPr lang="zh-CN" altLang="en-US" dirty="0">
                <a:highlight>
                  <a:srgbClr val="FFFF00"/>
                </a:highlight>
              </a:rPr>
              <a:t>状语</a:t>
            </a:r>
            <a:r>
              <a:rPr lang="zh-CN" altLang="en-US" dirty="0"/>
              <a:t>）</a:t>
            </a:r>
          </a:p>
          <a:p>
            <a:r>
              <a:rPr lang="en-US" dirty="0"/>
              <a:t>second employment </a:t>
            </a:r>
            <a:r>
              <a:rPr lang="en-US" i="1" u="sng" dirty="0"/>
              <a:t>can</a:t>
            </a:r>
            <a:r>
              <a:rPr lang="en-US" i="1" dirty="0"/>
              <a:t> </a:t>
            </a:r>
            <a:r>
              <a:rPr lang="en-AU" i="1" dirty="0"/>
              <a:t>and</a:t>
            </a:r>
            <a:r>
              <a:rPr lang="en-US" i="1" dirty="0"/>
              <a:t> frequently</a:t>
            </a:r>
            <a:r>
              <a:rPr lang="en-US" i="1" u="sng" dirty="0"/>
              <a:t> </a:t>
            </a:r>
            <a:r>
              <a:rPr lang="en-US" u="sng" dirty="0"/>
              <a:t>does</a:t>
            </a:r>
            <a:r>
              <a:rPr lang="en-US" dirty="0"/>
              <a:t> </a:t>
            </a:r>
            <a:r>
              <a:rPr lang="en-US" u="sng" dirty="0"/>
              <a:t>give rise to</a:t>
            </a:r>
            <a:r>
              <a:rPr lang="en-US" dirty="0"/>
              <a:t> complaints.</a:t>
            </a:r>
            <a:endParaRPr lang="zh-CN" altLang="en-US" dirty="0"/>
          </a:p>
          <a:p>
            <a:r>
              <a:rPr lang="en-US" dirty="0">
                <a:solidFill>
                  <a:srgbClr val="FFC000"/>
                </a:solidFill>
              </a:rPr>
              <a:t>second employment </a:t>
            </a:r>
            <a:r>
              <a:rPr lang="en-US" i="1" u="sng" dirty="0">
                <a:solidFill>
                  <a:srgbClr val="FFC000"/>
                </a:solidFill>
              </a:rPr>
              <a:t>can</a:t>
            </a:r>
            <a:r>
              <a:rPr lang="en-US" i="1" dirty="0">
                <a:solidFill>
                  <a:srgbClr val="FFC000"/>
                </a:solidFill>
              </a:rPr>
              <a:t> frequently</a:t>
            </a:r>
            <a:r>
              <a:rPr lang="en-US" i="1" u="sng" dirty="0">
                <a:solidFill>
                  <a:srgbClr val="FFC000"/>
                </a:solidFill>
              </a:rPr>
              <a:t> </a:t>
            </a:r>
            <a:r>
              <a:rPr lang="en-US" u="sng" dirty="0">
                <a:solidFill>
                  <a:srgbClr val="FFC000"/>
                </a:solidFill>
              </a:rPr>
              <a:t>give rise to</a:t>
            </a:r>
            <a:r>
              <a:rPr lang="en-US" dirty="0">
                <a:solidFill>
                  <a:srgbClr val="FFC000"/>
                </a:solidFill>
              </a:rPr>
              <a:t> complaints</a:t>
            </a:r>
            <a:r>
              <a:rPr lang="en-US" dirty="0"/>
              <a:t>.</a:t>
            </a:r>
            <a:r>
              <a:rPr lang="zh-CN" altLang="en-US" dirty="0"/>
              <a:t> （区别）</a:t>
            </a:r>
          </a:p>
          <a:p>
            <a:r>
              <a:rPr lang="en-AU" altLang="zh-CN" dirty="0">
                <a:solidFill>
                  <a:srgbClr val="00B0F0"/>
                </a:solidFill>
              </a:rPr>
              <a:t>Can </a:t>
            </a:r>
            <a:endParaRPr lang="zh-CN" altLang="en-US" dirty="0">
              <a:solidFill>
                <a:srgbClr val="00B0F0"/>
              </a:solidFill>
            </a:endParaRPr>
          </a:p>
          <a:p>
            <a:r>
              <a:rPr lang="en-AU" altLang="zh-CN" dirty="0">
                <a:solidFill>
                  <a:srgbClr val="00B0F0"/>
                </a:solidFill>
              </a:rPr>
              <a:t>complaints: </a:t>
            </a:r>
            <a:r>
              <a:rPr lang="zh-CN" altLang="en-US" dirty="0">
                <a:solidFill>
                  <a:srgbClr val="00B0F0"/>
                </a:solidFill>
              </a:rPr>
              <a:t>抱怨、投诉</a:t>
            </a:r>
          </a:p>
          <a:p>
            <a:endParaRPr lang="zh-CN" altLang="en-US" dirty="0"/>
          </a:p>
          <a:p>
            <a:endParaRPr lang="en-US" dirty="0"/>
          </a:p>
          <a:p>
            <a:pPr marL="0" indent="0">
              <a:buNone/>
            </a:pPr>
            <a:endParaRPr lang="en-US" dirty="0"/>
          </a:p>
        </p:txBody>
      </p:sp>
    </p:spTree>
    <p:extLst>
      <p:ext uri="{BB962C8B-B14F-4D97-AF65-F5344CB8AC3E}">
        <p14:creationId xmlns:p14="http://schemas.microsoft.com/office/powerpoint/2010/main" val="574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1D5A-1D61-45E3-958D-FF9DC8738F7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3DE4E41-9C94-4A3A-88FB-0DF4B1F1FFE8}"/>
              </a:ext>
            </a:extLst>
          </p:cNvPr>
          <p:cNvSpPr>
            <a:spLocks noGrp="1"/>
          </p:cNvSpPr>
          <p:nvPr>
            <p:ph idx="1"/>
          </p:nvPr>
        </p:nvSpPr>
        <p:spPr/>
        <p:txBody>
          <a:bodyPr>
            <a:normAutofit lnSpcReduction="10000"/>
          </a:bodyPr>
          <a:lstStyle/>
          <a:p>
            <a:r>
              <a:rPr lang="en-AU" altLang="zh-CN" dirty="0"/>
              <a:t>Nature , naturally , inherently , itself </a:t>
            </a:r>
          </a:p>
          <a:p>
            <a:pPr marL="0" indent="0">
              <a:buNone/>
            </a:pPr>
            <a:endParaRPr lang="en-AU" altLang="zh-CN" dirty="0"/>
          </a:p>
          <a:p>
            <a:r>
              <a:rPr lang="zh-CN" altLang="en-US" dirty="0">
                <a:highlight>
                  <a:srgbClr val="FFFF00"/>
                </a:highlight>
              </a:rPr>
              <a:t>本质：内在实质</a:t>
            </a:r>
            <a:endParaRPr lang="en-AU" altLang="zh-CN" dirty="0">
              <a:highlight>
                <a:srgbClr val="FFFF00"/>
              </a:highlight>
            </a:endParaRPr>
          </a:p>
          <a:p>
            <a:r>
              <a:rPr lang="zh-CN" altLang="en-US" dirty="0">
                <a:highlight>
                  <a:srgbClr val="FFFF00"/>
                </a:highlight>
              </a:rPr>
              <a:t>本身： 反身代词</a:t>
            </a:r>
            <a:endParaRPr lang="en-AU" altLang="zh-CN" dirty="0">
              <a:highlight>
                <a:srgbClr val="FFFF00"/>
              </a:highlight>
            </a:endParaRPr>
          </a:p>
          <a:p>
            <a:r>
              <a:rPr lang="zh-CN" altLang="en-US" dirty="0">
                <a:highlight>
                  <a:srgbClr val="FFFF00"/>
                </a:highlight>
              </a:rPr>
              <a:t>天然： 没有人工添加的，污染</a:t>
            </a:r>
            <a:endParaRPr lang="en-AU" altLang="zh-CN" dirty="0">
              <a:highlight>
                <a:srgbClr val="FFFF00"/>
              </a:highlight>
            </a:endParaRPr>
          </a:p>
          <a:p>
            <a:r>
              <a:rPr lang="zh-CN" altLang="en-US" dirty="0">
                <a:highlight>
                  <a:srgbClr val="FFFF00"/>
                </a:highlight>
              </a:rPr>
              <a:t>自然</a:t>
            </a:r>
            <a:r>
              <a:rPr lang="zh-CN" altLang="en-US" dirty="0"/>
              <a:t>：  </a:t>
            </a:r>
            <a:r>
              <a:rPr lang="zh-CN" altLang="en-US" dirty="0">
                <a:highlight>
                  <a:srgbClr val="FFFF00"/>
                </a:highlight>
              </a:rPr>
              <a:t>本来的</a:t>
            </a:r>
            <a:endParaRPr lang="en-AU" altLang="zh-CN" dirty="0">
              <a:highlight>
                <a:srgbClr val="FFFF00"/>
              </a:highlight>
            </a:endParaRPr>
          </a:p>
          <a:p>
            <a:r>
              <a:rPr lang="zh-CN" altLang="en-US" dirty="0"/>
              <a:t>固有</a:t>
            </a:r>
            <a:endParaRPr lang="en-AU" altLang="zh-CN" dirty="0"/>
          </a:p>
          <a:p>
            <a:r>
              <a:rPr lang="zh-CN" altLang="en-US" dirty="0"/>
              <a:t>本性</a:t>
            </a:r>
            <a:endParaRPr lang="en-AU" dirty="0"/>
          </a:p>
        </p:txBody>
      </p:sp>
    </p:spTree>
    <p:extLst>
      <p:ext uri="{BB962C8B-B14F-4D97-AF65-F5344CB8AC3E}">
        <p14:creationId xmlns:p14="http://schemas.microsoft.com/office/powerpoint/2010/main" val="321344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lnSpcReduction="10000"/>
          </a:bodyPr>
          <a:lstStyle/>
          <a:p>
            <a:r>
              <a:rPr lang="en-US" dirty="0"/>
              <a:t>While:  </a:t>
            </a:r>
            <a:r>
              <a:rPr lang="zh-CN" altLang="en-US" dirty="0"/>
              <a:t>让步关系： 尽管</a:t>
            </a:r>
          </a:p>
          <a:p>
            <a:r>
              <a:rPr lang="en-AU" altLang="zh-CN" dirty="0"/>
              <a:t>inherently: </a:t>
            </a:r>
            <a:r>
              <a:rPr lang="zh-CN" altLang="en-US" dirty="0"/>
              <a:t>天性的，固有的（根据文意进行转化</a:t>
            </a:r>
            <a:r>
              <a:rPr lang="en-US" altLang="zh-CN" dirty="0"/>
              <a:t>--</a:t>
            </a:r>
            <a:r>
              <a:rPr lang="zh-CN" altLang="en-US" dirty="0">
                <a:solidFill>
                  <a:srgbClr val="00B0F0"/>
                </a:solidFill>
              </a:rPr>
              <a:t>本身</a:t>
            </a:r>
            <a:r>
              <a:rPr lang="zh-CN" altLang="en-US" dirty="0"/>
              <a:t>）</a:t>
            </a:r>
          </a:p>
          <a:p>
            <a:r>
              <a:rPr lang="zh-CN" altLang="en-US" dirty="0"/>
              <a:t> </a:t>
            </a:r>
            <a:r>
              <a:rPr lang="en-AU" altLang="zh-CN" dirty="0"/>
              <a:t>Do: </a:t>
            </a:r>
            <a:r>
              <a:rPr lang="zh-CN" altLang="en-US" dirty="0"/>
              <a:t>表示强调</a:t>
            </a:r>
          </a:p>
          <a:p>
            <a:r>
              <a:rPr lang="en-US" altLang="zh-CN" dirty="0"/>
              <a:t>  Give rise to</a:t>
            </a:r>
            <a:r>
              <a:rPr lang="en-AU" altLang="zh-CN" dirty="0"/>
              <a:t>/lead</a:t>
            </a:r>
            <a:r>
              <a:rPr lang="zh-CN" altLang="en-US" dirty="0"/>
              <a:t> </a:t>
            </a:r>
            <a:r>
              <a:rPr lang="en-AU" altLang="zh-CN" dirty="0"/>
              <a:t>to/contribute to</a:t>
            </a:r>
            <a:r>
              <a:rPr lang="en-US" altLang="zh-CN" dirty="0"/>
              <a:t> complaints: </a:t>
            </a:r>
            <a:r>
              <a:rPr lang="zh-CN" altLang="en-US" dirty="0">
                <a:solidFill>
                  <a:srgbClr val="FFC000"/>
                </a:solidFill>
              </a:rPr>
              <a:t>引起</a:t>
            </a:r>
            <a:r>
              <a:rPr lang="zh-CN" altLang="en-US" dirty="0"/>
              <a:t>、导致、造成 </a:t>
            </a:r>
            <a:r>
              <a:rPr lang="en-AU" altLang="zh-CN" dirty="0"/>
              <a:t>(</a:t>
            </a:r>
            <a:r>
              <a:rPr lang="zh-CN" altLang="en-US" dirty="0">
                <a:highlight>
                  <a:srgbClr val="00FFFF"/>
                </a:highlight>
              </a:rPr>
              <a:t>根据文意和动宾搭配选词</a:t>
            </a:r>
            <a:r>
              <a:rPr lang="zh-CN" altLang="en-US" dirty="0"/>
              <a:t>）</a:t>
            </a:r>
          </a:p>
          <a:p>
            <a:r>
              <a:rPr lang="en-AU" altLang="zh-CN" dirty="0"/>
              <a:t>  Can : </a:t>
            </a:r>
            <a:r>
              <a:rPr lang="zh-CN" altLang="en-US" dirty="0">
                <a:solidFill>
                  <a:srgbClr val="FFC000"/>
                </a:solidFill>
              </a:rPr>
              <a:t>会</a:t>
            </a:r>
            <a:r>
              <a:rPr lang="en-AU" altLang="zh-CN" dirty="0"/>
              <a:t>(possibility)</a:t>
            </a:r>
            <a:r>
              <a:rPr lang="zh-CN" altLang="en-US" dirty="0"/>
              <a:t>，能（</a:t>
            </a:r>
            <a:r>
              <a:rPr lang="en-AU" altLang="zh-CN" dirty="0"/>
              <a:t>ability</a:t>
            </a:r>
            <a:r>
              <a:rPr lang="zh-CN" altLang="en-US" dirty="0"/>
              <a:t>）， 可以</a:t>
            </a:r>
            <a:r>
              <a:rPr lang="en-AU" altLang="zh-CN" dirty="0"/>
              <a:t>(</a:t>
            </a:r>
            <a:r>
              <a:rPr lang="zh-CN" altLang="en-US" dirty="0"/>
              <a:t> </a:t>
            </a:r>
            <a:r>
              <a:rPr lang="en-AU" altLang="zh-CN" dirty="0"/>
              <a:t>tone, option)</a:t>
            </a:r>
            <a:r>
              <a:rPr lang="zh-CN" altLang="en-US" dirty="0"/>
              <a:t>（根据文意选词）</a:t>
            </a:r>
          </a:p>
          <a:p>
            <a:endParaRPr lang="en-AU" dirty="0"/>
          </a:p>
        </p:txBody>
      </p:sp>
    </p:spTree>
    <p:extLst>
      <p:ext uri="{BB962C8B-B14F-4D97-AF65-F5344CB8AC3E}">
        <p14:creationId xmlns:p14="http://schemas.microsoft.com/office/powerpoint/2010/main" val="266281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翻译演练</a:t>
            </a:r>
            <a:endParaRPr lang="en-US" dirty="0"/>
          </a:p>
        </p:txBody>
      </p:sp>
      <p:sp>
        <p:nvSpPr>
          <p:cNvPr id="3" name="Content Placeholder 2"/>
          <p:cNvSpPr>
            <a:spLocks noGrp="1"/>
          </p:cNvSpPr>
          <p:nvPr>
            <p:ph idx="1"/>
          </p:nvPr>
        </p:nvSpPr>
        <p:spPr/>
        <p:txBody>
          <a:bodyPr/>
          <a:lstStyle/>
          <a:p>
            <a:pPr marL="0" indent="0">
              <a:buNone/>
            </a:pPr>
            <a:r>
              <a:rPr lang="zh-CN" altLang="en-US" dirty="0">
                <a:solidFill>
                  <a:srgbClr val="00B0F0"/>
                </a:solidFill>
              </a:rPr>
              <a:t>尽管第二职业</a:t>
            </a:r>
            <a:r>
              <a:rPr lang="zh-CN" altLang="en-US" dirty="0">
                <a:solidFill>
                  <a:srgbClr val="00B0F0"/>
                </a:solidFill>
                <a:highlight>
                  <a:srgbClr val="FFFF00"/>
                </a:highlight>
              </a:rPr>
              <a:t>本身</a:t>
            </a:r>
            <a:r>
              <a:rPr lang="zh-CN" altLang="en-US" dirty="0">
                <a:solidFill>
                  <a:srgbClr val="00B0F0"/>
                </a:solidFill>
              </a:rPr>
              <a:t>没有错，它会并且</a:t>
            </a:r>
            <a:r>
              <a:rPr lang="zh-CN" altLang="en-US" dirty="0">
                <a:solidFill>
                  <a:srgbClr val="00B0F0"/>
                </a:solidFill>
                <a:highlight>
                  <a:srgbClr val="FFFF00"/>
                </a:highlight>
              </a:rPr>
              <a:t>确实</a:t>
            </a:r>
            <a:r>
              <a:rPr lang="zh-CN" altLang="en-US" dirty="0">
                <a:solidFill>
                  <a:srgbClr val="00B0F0"/>
                </a:solidFill>
              </a:rPr>
              <a:t>常常引起投诉。</a:t>
            </a:r>
            <a:r>
              <a:rPr lang="en-US" altLang="zh-CN" dirty="0">
                <a:solidFill>
                  <a:srgbClr val="00B0F0"/>
                </a:solidFill>
              </a:rPr>
              <a:t>YES</a:t>
            </a:r>
            <a:endParaRPr lang="zh-CN" altLang="en-US" dirty="0">
              <a:solidFill>
                <a:srgbClr val="00B0F0"/>
              </a:solidFill>
            </a:endParaRPr>
          </a:p>
          <a:p>
            <a:pPr marL="0" indent="0">
              <a:buNone/>
            </a:pPr>
            <a:endParaRPr lang="zh-CN" altLang="en-US" dirty="0">
              <a:solidFill>
                <a:srgbClr val="00B0F0"/>
              </a:solidFill>
            </a:endParaRPr>
          </a:p>
          <a:p>
            <a:pPr marL="0" indent="0">
              <a:buNone/>
            </a:pPr>
            <a:r>
              <a:rPr lang="zh-CN" altLang="en-US" dirty="0">
                <a:solidFill>
                  <a:srgbClr val="FF0000"/>
                </a:solidFill>
              </a:rPr>
              <a:t>第二职业确实会并且常常引起投诉，尽管它本身没有错。（强调点不同）</a:t>
            </a:r>
          </a:p>
          <a:p>
            <a:pPr marL="0" indent="0">
              <a:buNone/>
            </a:pPr>
            <a:endParaRPr lang="zh-CN" altLang="en-US" dirty="0">
              <a:solidFill>
                <a:srgbClr val="FF0000"/>
              </a:solidFill>
            </a:endParaRPr>
          </a:p>
          <a:p>
            <a:pPr marL="0" indent="0">
              <a:buNone/>
            </a:pPr>
            <a:r>
              <a:rPr lang="zh-CN" altLang="en-US" dirty="0">
                <a:solidFill>
                  <a:srgbClr val="00B0F0"/>
                </a:solidFill>
              </a:rPr>
              <a:t>尽管第二职业本身没有错，</a:t>
            </a:r>
            <a:r>
              <a:rPr lang="zh-CN" altLang="en-US" dirty="0">
                <a:solidFill>
                  <a:srgbClr val="FF0000"/>
                </a:solidFill>
              </a:rPr>
              <a:t>它会常常引起投诉</a:t>
            </a:r>
            <a:r>
              <a:rPr lang="zh-CN" altLang="en-US" dirty="0">
                <a:solidFill>
                  <a:srgbClr val="00B0F0"/>
                </a:solidFill>
              </a:rPr>
              <a:t>。（漏译）</a:t>
            </a:r>
          </a:p>
          <a:p>
            <a:pPr marL="0" indent="0">
              <a:buNone/>
            </a:pPr>
            <a:endParaRPr lang="en-AU" altLang="zh-CN" dirty="0">
              <a:solidFill>
                <a:srgbClr val="FF0000"/>
              </a:solidFill>
            </a:endParaRPr>
          </a:p>
          <a:p>
            <a:endParaRPr lang="en-US" dirty="0"/>
          </a:p>
        </p:txBody>
      </p:sp>
    </p:spTree>
    <p:extLst>
      <p:ext uri="{BB962C8B-B14F-4D97-AF65-F5344CB8AC3E}">
        <p14:creationId xmlns:p14="http://schemas.microsoft.com/office/powerpoint/2010/main" val="186176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第二职业</a:t>
            </a:r>
            <a:r>
              <a:rPr lang="zh-CN" altLang="en-US" dirty="0">
                <a:highlight>
                  <a:srgbClr val="FFFF00"/>
                </a:highlight>
              </a:rPr>
              <a:t>本身</a:t>
            </a:r>
            <a:r>
              <a:rPr lang="zh-CN" altLang="en-US" dirty="0"/>
              <a:t>并没有什么</a:t>
            </a:r>
            <a:r>
              <a:rPr lang="zh-CN" altLang="en-US" dirty="0">
                <a:highlight>
                  <a:srgbClr val="FFFF00"/>
                </a:highlight>
              </a:rPr>
              <a:t>不妥</a:t>
            </a:r>
            <a:r>
              <a:rPr lang="zh-CN" altLang="en-US" dirty="0"/>
              <a:t>，但是第二职业确实会并且常常引起投诉。</a:t>
            </a:r>
          </a:p>
          <a:p>
            <a:pPr marL="0" indent="0">
              <a:buNone/>
            </a:pPr>
            <a:endParaRPr lang="zh-CN" altLang="en-US" dirty="0"/>
          </a:p>
          <a:p>
            <a:r>
              <a:rPr lang="zh-CN" altLang="en-US" dirty="0"/>
              <a:t>第二职业</a:t>
            </a:r>
            <a:r>
              <a:rPr lang="zh-CN" altLang="en-US" dirty="0">
                <a:highlight>
                  <a:srgbClr val="FFFF00"/>
                </a:highlight>
              </a:rPr>
              <a:t>本身</a:t>
            </a:r>
            <a:r>
              <a:rPr lang="zh-CN" altLang="en-US" dirty="0"/>
              <a:t>并</a:t>
            </a:r>
            <a:r>
              <a:rPr lang="zh-CN" altLang="en-US" dirty="0">
                <a:highlight>
                  <a:srgbClr val="FFFF00"/>
                </a:highlight>
              </a:rPr>
              <a:t>没有错，</a:t>
            </a:r>
            <a:r>
              <a:rPr lang="zh-CN" altLang="en-US" dirty="0"/>
              <a:t>但是第二职业的确会并且经常引起投诉。</a:t>
            </a:r>
            <a:endParaRPr lang="en-AU" b="1" dirty="0"/>
          </a:p>
          <a:p>
            <a:pPr marL="0" indent="0">
              <a:buNone/>
            </a:pPr>
            <a:endParaRPr lang="en-US" dirty="0"/>
          </a:p>
        </p:txBody>
      </p:sp>
    </p:spTree>
    <p:extLst>
      <p:ext uri="{BB962C8B-B14F-4D97-AF65-F5344CB8AC3E}">
        <p14:creationId xmlns:p14="http://schemas.microsoft.com/office/powerpoint/2010/main" val="4524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a:bodyPr>
          <a:lstStyle/>
          <a:p>
            <a:r>
              <a:rPr lang="en-US" b="1" dirty="0"/>
              <a:t>The </a:t>
            </a:r>
            <a:r>
              <a:rPr lang="en-US" b="1" dirty="0" err="1"/>
              <a:t>ICAC（The</a:t>
            </a:r>
            <a:r>
              <a:rPr lang="en-US" b="1" dirty="0"/>
              <a:t> Independent Commission Against </a:t>
            </a:r>
            <a:r>
              <a:rPr lang="en-US" b="1" dirty="0" err="1"/>
              <a:t>Corruption</a:t>
            </a:r>
            <a:r>
              <a:rPr lang="en-US" dirty="0" err="1"/>
              <a:t>）has</a:t>
            </a:r>
            <a:r>
              <a:rPr lang="en-US" dirty="0"/>
              <a:t> received complaints</a:t>
            </a:r>
            <a:r>
              <a:rPr lang="en-AU" dirty="0"/>
              <a:t>/</a:t>
            </a:r>
            <a:r>
              <a:rPr lang="en-US" dirty="0"/>
              <a:t> </a:t>
            </a:r>
            <a:endParaRPr lang="zh-CN" altLang="en-US" dirty="0"/>
          </a:p>
          <a:p>
            <a:r>
              <a:rPr lang="en-US" i="1" u="sng" dirty="0"/>
              <a:t>involving</a:t>
            </a:r>
            <a:r>
              <a:rPr lang="en-US" u="sng" dirty="0"/>
              <a:t> </a:t>
            </a:r>
            <a:r>
              <a:rPr lang="en-US" dirty="0"/>
              <a:t>conflicts of interest and misuse of government resources/ </a:t>
            </a:r>
            <a:r>
              <a:rPr lang="en-US" b="1" u="sng" dirty="0">
                <a:highlight>
                  <a:srgbClr val="FFFF00"/>
                </a:highlight>
              </a:rPr>
              <a:t>when public sector staff have worked in second jobs.</a:t>
            </a:r>
            <a:endParaRPr lang="zh-CN" altLang="en-US" b="1" u="sng" dirty="0">
              <a:highlight>
                <a:srgbClr val="FFFF00"/>
              </a:highlight>
            </a:endParaRPr>
          </a:p>
          <a:p>
            <a:r>
              <a:rPr lang="en-US" altLang="zh-CN" dirty="0"/>
              <a:t>ICAC</a:t>
            </a:r>
            <a:r>
              <a:rPr lang="zh-CN" altLang="en-US" dirty="0"/>
              <a:t>：</a:t>
            </a:r>
            <a:r>
              <a:rPr lang="zh-CN" altLang="en-US" dirty="0">
                <a:solidFill>
                  <a:srgbClr val="FF0000"/>
                </a:solidFill>
              </a:rPr>
              <a:t>廉政公署？ 廉政委员会</a:t>
            </a:r>
            <a:r>
              <a:rPr lang="zh-CN" altLang="en-US" dirty="0"/>
              <a:t>，</a:t>
            </a:r>
            <a:r>
              <a:rPr lang="zh-CN" altLang="en-US" dirty="0">
                <a:solidFill>
                  <a:srgbClr val="00B0F0"/>
                </a:solidFill>
              </a:rPr>
              <a:t>反贪独立委员会</a:t>
            </a:r>
            <a:endParaRPr lang="en-AU" altLang="zh-CN" dirty="0">
              <a:solidFill>
                <a:srgbClr val="00B0F0"/>
              </a:solidFill>
            </a:endParaRPr>
          </a:p>
          <a:p>
            <a:r>
              <a:rPr lang="zh-CN" altLang="en-US" dirty="0">
                <a:solidFill>
                  <a:srgbClr val="00B0F0"/>
                </a:solidFill>
                <a:highlight>
                  <a:srgbClr val="FFFF00"/>
                </a:highlight>
              </a:rPr>
              <a:t>从句状语的位置不要越级调动</a:t>
            </a:r>
            <a:endParaRPr lang="en-US" dirty="0">
              <a:solidFill>
                <a:srgbClr val="00B0F0"/>
              </a:solidFill>
              <a:highlight>
                <a:srgbClr val="FFFF00"/>
              </a:highlight>
            </a:endParaRPr>
          </a:p>
          <a:p>
            <a:endParaRPr lang="en-US" dirty="0"/>
          </a:p>
          <a:p>
            <a:endParaRPr lang="en-US" dirty="0"/>
          </a:p>
          <a:p>
            <a:endParaRPr lang="en-AU" altLang="zh-CN" dirty="0"/>
          </a:p>
          <a:p>
            <a:endParaRPr lang="en-US" dirty="0"/>
          </a:p>
          <a:p>
            <a:pPr marL="0" indent="0">
              <a:buNone/>
            </a:pPr>
            <a:endParaRPr lang="en-US" dirty="0"/>
          </a:p>
        </p:txBody>
      </p:sp>
    </p:spTree>
    <p:extLst>
      <p:ext uri="{BB962C8B-B14F-4D97-AF65-F5344CB8AC3E}">
        <p14:creationId xmlns:p14="http://schemas.microsoft.com/office/powerpoint/2010/main" val="133672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相关知识点</a:t>
            </a:r>
            <a:endParaRPr lang="en-US" dirty="0"/>
          </a:p>
        </p:txBody>
      </p:sp>
      <p:sp>
        <p:nvSpPr>
          <p:cNvPr id="3" name="Content Placeholder 2"/>
          <p:cNvSpPr>
            <a:spLocks noGrp="1"/>
          </p:cNvSpPr>
          <p:nvPr>
            <p:ph idx="1"/>
          </p:nvPr>
        </p:nvSpPr>
        <p:spPr/>
        <p:txBody>
          <a:bodyPr/>
          <a:lstStyle/>
          <a:p>
            <a:r>
              <a:rPr lang="en-US" dirty="0"/>
              <a:t>When : </a:t>
            </a:r>
            <a:r>
              <a:rPr lang="zh-CN" altLang="en-US" dirty="0"/>
              <a:t>（连接词 </a:t>
            </a:r>
            <a:r>
              <a:rPr lang="en-AU" altLang="zh-CN" dirty="0" err="1"/>
              <a:t>conj</a:t>
            </a:r>
            <a:r>
              <a:rPr lang="zh-CN" altLang="en-US" dirty="0"/>
              <a:t>）当</a:t>
            </a:r>
            <a:r>
              <a:rPr lang="mr-IN" altLang="zh-CN" dirty="0"/>
              <a:t>…</a:t>
            </a:r>
            <a:r>
              <a:rPr lang="zh-CN" altLang="en-US" dirty="0"/>
              <a:t>时，</a:t>
            </a:r>
            <a:r>
              <a:rPr lang="zh-CN" altLang="en-US" dirty="0">
                <a:solidFill>
                  <a:srgbClr val="FF0000"/>
                </a:solidFill>
              </a:rPr>
              <a:t>既然，如果</a:t>
            </a:r>
            <a:endParaRPr lang="en-AU" altLang="zh-CN" dirty="0">
              <a:solidFill>
                <a:srgbClr val="FF0000"/>
              </a:solidFill>
            </a:endParaRPr>
          </a:p>
          <a:p>
            <a:pPr marL="0" indent="0">
              <a:buNone/>
            </a:pPr>
            <a:r>
              <a:rPr lang="en-AU" altLang="zh-CN" dirty="0"/>
              <a:t>                  </a:t>
            </a:r>
            <a:r>
              <a:rPr lang="zh-CN" altLang="en-US" dirty="0"/>
              <a:t>（介词 </a:t>
            </a:r>
            <a:r>
              <a:rPr lang="en-AU" altLang="zh-CN" dirty="0"/>
              <a:t>prep</a:t>
            </a:r>
            <a:r>
              <a:rPr lang="zh-CN" altLang="en-US" dirty="0"/>
              <a:t>）什么时候、那时</a:t>
            </a:r>
            <a:endParaRPr lang="en-AU" altLang="zh-CN" dirty="0"/>
          </a:p>
          <a:p>
            <a:pPr marL="0" indent="0">
              <a:buNone/>
            </a:pPr>
            <a:r>
              <a:rPr lang="zh-CN" altLang="en-US" dirty="0">
                <a:highlight>
                  <a:srgbClr val="00FFFF"/>
                </a:highlight>
              </a:rPr>
              <a:t>不是任何时候都需要翻译成“当。。。时”</a:t>
            </a:r>
            <a:endParaRPr lang="en-AU" altLang="zh-CN" dirty="0">
              <a:highlight>
                <a:srgbClr val="00FFFF"/>
              </a:highlight>
            </a:endParaRPr>
          </a:p>
          <a:p>
            <a:r>
              <a:rPr lang="en-AU" altLang="zh-CN" dirty="0"/>
              <a:t>The best thing to do </a:t>
            </a:r>
            <a:r>
              <a:rPr lang="en-AU" altLang="zh-CN" u="sng" dirty="0"/>
              <a:t>when</a:t>
            </a:r>
            <a:r>
              <a:rPr lang="en-AU" altLang="zh-CN" dirty="0"/>
              <a:t> entering unknown territory is smile</a:t>
            </a:r>
          </a:p>
          <a:p>
            <a:pPr marL="0" indent="0">
              <a:buNone/>
            </a:pPr>
            <a:r>
              <a:rPr lang="zh-CN" altLang="en-US" dirty="0"/>
              <a:t>   踏入未知之地最好的对策是微笑</a:t>
            </a:r>
          </a:p>
          <a:p>
            <a:r>
              <a:rPr lang="en-US" dirty="0"/>
              <a:t>I</a:t>
            </a:r>
            <a:r>
              <a:rPr lang="en-AU" dirty="0"/>
              <a:t>involving: </a:t>
            </a:r>
            <a:r>
              <a:rPr lang="zh-CN" altLang="en-US" dirty="0"/>
              <a:t>涉及、牵涉 （引申：有关、包括） </a:t>
            </a:r>
            <a:endParaRPr lang="en-US" dirty="0"/>
          </a:p>
          <a:p>
            <a:endParaRPr lang="en-US" dirty="0"/>
          </a:p>
        </p:txBody>
      </p:sp>
    </p:spTree>
    <p:extLst>
      <p:ext uri="{BB962C8B-B14F-4D97-AF65-F5344CB8AC3E}">
        <p14:creationId xmlns:p14="http://schemas.microsoft.com/office/powerpoint/2010/main" val="7581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翻译演练</a:t>
            </a:r>
            <a:endParaRPr lang="en-US" dirty="0"/>
          </a:p>
        </p:txBody>
      </p:sp>
      <p:sp>
        <p:nvSpPr>
          <p:cNvPr id="3" name="Content Placeholder 2"/>
          <p:cNvSpPr>
            <a:spLocks noGrp="1"/>
          </p:cNvSpPr>
          <p:nvPr>
            <p:ph idx="1"/>
          </p:nvPr>
        </p:nvSpPr>
        <p:spPr/>
        <p:txBody>
          <a:bodyPr/>
          <a:lstStyle/>
          <a:p>
            <a:r>
              <a:rPr lang="zh-CN" altLang="en-US" dirty="0"/>
              <a:t>反腐独立委员会（</a:t>
            </a:r>
            <a:r>
              <a:rPr lang="en-US" altLang="zh-CN" dirty="0"/>
              <a:t>ICAC</a:t>
            </a:r>
            <a:r>
              <a:rPr lang="zh-CN" altLang="en-US" dirty="0"/>
              <a:t>）收到了许多</a:t>
            </a:r>
            <a:r>
              <a:rPr lang="zh-CN" altLang="en-US" dirty="0">
                <a:solidFill>
                  <a:srgbClr val="00B0F0"/>
                </a:solidFill>
              </a:rPr>
              <a:t>有关</a:t>
            </a:r>
            <a:r>
              <a:rPr lang="zh-CN" altLang="en-US" u="sng" dirty="0"/>
              <a:t>公务职员从事第二职业时</a:t>
            </a:r>
            <a:r>
              <a:rPr lang="zh-CN" altLang="en-US" dirty="0">
                <a:solidFill>
                  <a:srgbClr val="00B0F0"/>
                </a:solidFill>
              </a:rPr>
              <a:t>所造成的</a:t>
            </a:r>
            <a:r>
              <a:rPr lang="zh-CN" altLang="en-US" dirty="0"/>
              <a:t>利益冲突和政府资源滥用</a:t>
            </a:r>
            <a:r>
              <a:rPr lang="zh-CN" altLang="en-US" dirty="0">
                <a:solidFill>
                  <a:srgbClr val="00B0F0"/>
                </a:solidFill>
              </a:rPr>
              <a:t>等方面的</a:t>
            </a:r>
            <a:r>
              <a:rPr lang="zh-CN" altLang="en-US" dirty="0"/>
              <a:t>投诉。（</a:t>
            </a:r>
            <a:r>
              <a:rPr lang="zh-CN" altLang="en-US" dirty="0">
                <a:solidFill>
                  <a:srgbClr val="00B0F0"/>
                </a:solidFill>
              </a:rPr>
              <a:t>行文增译</a:t>
            </a:r>
            <a:r>
              <a:rPr lang="zh-CN" altLang="en-US" dirty="0"/>
              <a:t>）</a:t>
            </a:r>
            <a:endParaRPr lang="en-AU" altLang="zh-CN" dirty="0"/>
          </a:p>
          <a:p>
            <a:r>
              <a:rPr lang="zh-CN" altLang="en-US" dirty="0"/>
              <a:t>反腐独立委员会（</a:t>
            </a:r>
            <a:r>
              <a:rPr lang="en-US" altLang="zh-CN" dirty="0"/>
              <a:t>ICAC</a:t>
            </a:r>
            <a:r>
              <a:rPr lang="zh-CN" altLang="en-US" dirty="0"/>
              <a:t>）收到了许多投诉，</a:t>
            </a:r>
            <a:r>
              <a:rPr lang="zh-CN" altLang="en-US" dirty="0">
                <a:solidFill>
                  <a:srgbClr val="00B0F0"/>
                </a:solidFill>
              </a:rPr>
              <a:t>其中包括</a:t>
            </a:r>
            <a:r>
              <a:rPr lang="zh-CN" altLang="en-US" u="sng" dirty="0"/>
              <a:t>公务职员从事第二职业时</a:t>
            </a:r>
            <a:r>
              <a:rPr lang="zh-CN" altLang="en-US" dirty="0">
                <a:solidFill>
                  <a:srgbClr val="00B0F0"/>
                </a:solidFill>
              </a:rPr>
              <a:t>所造成的</a:t>
            </a:r>
            <a:r>
              <a:rPr lang="zh-CN" altLang="en-US" dirty="0"/>
              <a:t>利益冲突和政府资源滥用。</a:t>
            </a:r>
            <a:endParaRPr lang="en-AU" altLang="zh-CN" dirty="0"/>
          </a:p>
          <a:p>
            <a:endParaRPr lang="en-US" dirty="0"/>
          </a:p>
        </p:txBody>
      </p:sp>
    </p:spTree>
    <p:extLst>
      <p:ext uri="{BB962C8B-B14F-4D97-AF65-F5344CB8AC3E}">
        <p14:creationId xmlns:p14="http://schemas.microsoft.com/office/powerpoint/2010/main" val="98054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Secondary employment </a:t>
            </a:r>
            <a:r>
              <a:rPr lang="en-US" dirty="0"/>
              <a:t>is</a:t>
            </a:r>
            <a:r>
              <a:rPr lang="en-US" u="sng" dirty="0"/>
              <a:t> </a:t>
            </a:r>
            <a:r>
              <a:rPr lang="zh-CN" altLang="en-US" u="sng" dirty="0"/>
              <a:t>（</a:t>
            </a:r>
            <a:r>
              <a:rPr lang="zh-CN" altLang="en-US" u="sng" dirty="0">
                <a:solidFill>
                  <a:srgbClr val="00B0F0"/>
                </a:solidFill>
              </a:rPr>
              <a:t>主语／谓语</a:t>
            </a:r>
            <a:r>
              <a:rPr lang="zh-CN" altLang="en-US" u="sng" dirty="0"/>
              <a:t>）</a:t>
            </a:r>
          </a:p>
          <a:p>
            <a:r>
              <a:rPr lang="en-US" u="sng" dirty="0"/>
              <a:t>/when</a:t>
            </a:r>
            <a:r>
              <a:rPr lang="en-US" dirty="0"/>
              <a:t> staff work for one organization </a:t>
            </a:r>
            <a:r>
              <a:rPr lang="en-US" u="sng" dirty="0"/>
              <a:t>but also </a:t>
            </a:r>
            <a:r>
              <a:rPr lang="en-US" dirty="0"/>
              <a:t>do </a:t>
            </a:r>
            <a:r>
              <a:rPr lang="en-US" u="sng" dirty="0"/>
              <a:t>paid</a:t>
            </a:r>
            <a:r>
              <a:rPr lang="en-US" dirty="0"/>
              <a:t> part-time or casual work for another. </a:t>
            </a:r>
            <a:r>
              <a:rPr lang="zh-CN" altLang="en-US" dirty="0"/>
              <a:t>（</a:t>
            </a:r>
            <a:r>
              <a:rPr lang="zh-CN" altLang="en-US" dirty="0">
                <a:solidFill>
                  <a:srgbClr val="00B0F0"/>
                </a:solidFill>
              </a:rPr>
              <a:t>宾语</a:t>
            </a:r>
            <a:r>
              <a:rPr lang="zh-CN" altLang="en-US" dirty="0"/>
              <a:t>）</a:t>
            </a:r>
          </a:p>
          <a:p>
            <a:r>
              <a:rPr lang="en-US" b="1" u="sng" dirty="0"/>
              <a:t>It</a:t>
            </a:r>
            <a:r>
              <a:rPr lang="en-US" dirty="0"/>
              <a:t> includes</a:t>
            </a:r>
            <a:r>
              <a:rPr lang="zh-CN" altLang="en-US" dirty="0"/>
              <a:t> （</a:t>
            </a:r>
            <a:r>
              <a:rPr lang="zh-CN" altLang="en-US" dirty="0">
                <a:solidFill>
                  <a:srgbClr val="00B0F0"/>
                </a:solidFill>
              </a:rPr>
              <a:t>主语／谓语</a:t>
            </a:r>
            <a:r>
              <a:rPr lang="zh-CN" altLang="en-US" dirty="0"/>
              <a:t>）</a:t>
            </a:r>
          </a:p>
          <a:p>
            <a:r>
              <a:rPr lang="en-US" u="sng" dirty="0"/>
              <a:t>/ operating a business</a:t>
            </a:r>
            <a:r>
              <a:rPr lang="en-US" dirty="0"/>
              <a:t> and providing paid consultancy services to </a:t>
            </a:r>
            <a:r>
              <a:rPr lang="en-US" u="sng" dirty="0"/>
              <a:t>another person </a:t>
            </a:r>
            <a:r>
              <a:rPr lang="en-US" dirty="0"/>
              <a:t>or organization.</a:t>
            </a:r>
            <a:r>
              <a:rPr lang="zh-CN" altLang="en-US" dirty="0"/>
              <a:t> （</a:t>
            </a:r>
            <a:r>
              <a:rPr lang="zh-CN" altLang="en-US" dirty="0">
                <a:solidFill>
                  <a:srgbClr val="00B0F0"/>
                </a:solidFill>
              </a:rPr>
              <a:t>宾语</a:t>
            </a:r>
            <a:r>
              <a:rPr lang="zh-CN" altLang="en-US" dirty="0"/>
              <a:t>）</a:t>
            </a:r>
          </a:p>
          <a:p>
            <a:r>
              <a:rPr lang="en-US" altLang="zh-CN" dirty="0">
                <a:solidFill>
                  <a:srgbClr val="00B0F0"/>
                </a:solidFill>
              </a:rPr>
              <a:t>Paid work: </a:t>
            </a:r>
            <a:r>
              <a:rPr lang="zh-CN" altLang="en-US" dirty="0">
                <a:solidFill>
                  <a:srgbClr val="00B0F0"/>
                </a:solidFill>
              </a:rPr>
              <a:t>付薪工作／带薪／有偿</a:t>
            </a:r>
          </a:p>
          <a:p>
            <a:r>
              <a:rPr lang="en-AU" altLang="zh-CN" dirty="0">
                <a:solidFill>
                  <a:srgbClr val="00B0F0"/>
                </a:solidFill>
              </a:rPr>
              <a:t>When: </a:t>
            </a:r>
            <a:r>
              <a:rPr lang="en-AU" altLang="zh-CN" b="1" dirty="0" err="1">
                <a:solidFill>
                  <a:srgbClr val="00B0F0"/>
                </a:solidFill>
              </a:rPr>
              <a:t>conj</a:t>
            </a:r>
            <a:r>
              <a:rPr lang="en-AU" altLang="zh-CN" b="1" dirty="0">
                <a:solidFill>
                  <a:srgbClr val="00B0F0"/>
                </a:solidFill>
              </a:rPr>
              <a:t> </a:t>
            </a:r>
            <a:r>
              <a:rPr lang="zh-CN" altLang="en-US" dirty="0">
                <a:solidFill>
                  <a:srgbClr val="00B0F0"/>
                </a:solidFill>
              </a:rPr>
              <a:t>当。。时候</a:t>
            </a:r>
          </a:p>
          <a:p>
            <a:r>
              <a:rPr lang="en-US" u="sng" dirty="0">
                <a:solidFill>
                  <a:srgbClr val="00B0F0"/>
                </a:solidFill>
              </a:rPr>
              <a:t>operating a business</a:t>
            </a:r>
            <a:r>
              <a:rPr lang="zh-CN" altLang="en-US" u="sng" dirty="0">
                <a:solidFill>
                  <a:srgbClr val="00B0F0"/>
                </a:solidFill>
              </a:rPr>
              <a:t>：运营生意／经营生意？</a:t>
            </a:r>
            <a:endParaRPr lang="en-AU" altLang="zh-CN" u="sng" dirty="0">
              <a:solidFill>
                <a:srgbClr val="00B0F0"/>
              </a:solidFill>
            </a:endParaRPr>
          </a:p>
          <a:p>
            <a:r>
              <a:rPr lang="en-AU" altLang="zh-CN" u="sng" dirty="0">
                <a:solidFill>
                  <a:srgbClr val="00B0F0"/>
                </a:solidFill>
              </a:rPr>
              <a:t>Another :  </a:t>
            </a:r>
            <a:r>
              <a:rPr lang="zh-CN" altLang="en-US" u="sng" dirty="0">
                <a:solidFill>
                  <a:srgbClr val="00B0F0"/>
                </a:solidFill>
              </a:rPr>
              <a:t>另一个、其它</a:t>
            </a:r>
          </a:p>
          <a:p>
            <a:r>
              <a:rPr lang="en-US" altLang="zh-CN" u="sng" dirty="0">
                <a:solidFill>
                  <a:srgbClr val="00B0F0"/>
                </a:solidFill>
              </a:rPr>
              <a:t>O</a:t>
            </a:r>
            <a:r>
              <a:rPr lang="en-AU" altLang="zh-CN" u="sng" dirty="0" err="1">
                <a:solidFill>
                  <a:srgbClr val="00B0F0"/>
                </a:solidFill>
              </a:rPr>
              <a:t>rganization</a:t>
            </a:r>
            <a:r>
              <a:rPr lang="en-AU" altLang="zh-CN" u="sng" dirty="0">
                <a:solidFill>
                  <a:srgbClr val="00B0F0"/>
                </a:solidFill>
              </a:rPr>
              <a:t>:  </a:t>
            </a:r>
            <a:r>
              <a:rPr lang="zh-CN" altLang="en-US" u="sng" dirty="0">
                <a:solidFill>
                  <a:srgbClr val="00B0F0"/>
                </a:solidFill>
              </a:rPr>
              <a:t>组织、机构</a:t>
            </a:r>
          </a:p>
          <a:p>
            <a:r>
              <a:rPr lang="zh-CN" altLang="en-US" u="sng" dirty="0">
                <a:solidFill>
                  <a:srgbClr val="00B0F0"/>
                </a:solidFill>
              </a:rPr>
              <a:t>当主语一致时，可考虑合句翻译</a:t>
            </a:r>
          </a:p>
          <a:p>
            <a:pPr marL="0" indent="0">
              <a:buNone/>
            </a:pPr>
            <a:endParaRPr lang="zh-CN" altLang="en-US" u="sng" dirty="0">
              <a:solidFill>
                <a:srgbClr val="00B0F0"/>
              </a:solidFill>
            </a:endParaRPr>
          </a:p>
          <a:p>
            <a:endParaRPr lang="zh-CN" altLang="en-US" u="sng" dirty="0">
              <a:solidFill>
                <a:srgbClr val="00B0F0"/>
              </a:solidFill>
            </a:endParaRPr>
          </a:p>
          <a:p>
            <a:endParaRPr lang="zh-CN" altLang="en-US" u="sng" dirty="0">
              <a:solidFill>
                <a:srgbClr val="00B0F0"/>
              </a:solidFill>
            </a:endParaRPr>
          </a:p>
          <a:p>
            <a:pPr marL="0" indent="0">
              <a:buNone/>
            </a:pPr>
            <a:endParaRPr lang="zh-CN" altLang="en-US" dirty="0"/>
          </a:p>
          <a:p>
            <a:endParaRPr lang="zh-CN" altLang="en-US" dirty="0"/>
          </a:p>
          <a:p>
            <a:endParaRPr lang="zh-CN" altLang="en-US" dirty="0">
              <a:solidFill>
                <a:srgbClr val="FFC000"/>
              </a:solidFill>
            </a:endParaRPr>
          </a:p>
          <a:p>
            <a:endParaRPr lang="en-US" dirty="0"/>
          </a:p>
          <a:p>
            <a:endParaRPr lang="en-US" dirty="0"/>
          </a:p>
          <a:p>
            <a:endParaRPr lang="en-AU" dirty="0"/>
          </a:p>
        </p:txBody>
      </p:sp>
    </p:spTree>
    <p:extLst>
      <p:ext uri="{BB962C8B-B14F-4D97-AF65-F5344CB8AC3E}">
        <p14:creationId xmlns:p14="http://schemas.microsoft.com/office/powerpoint/2010/main" val="230075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lnSpcReduction="10000"/>
          </a:bodyPr>
          <a:lstStyle/>
          <a:p>
            <a:r>
              <a:rPr lang="zh-CN" altLang="en-US" dirty="0"/>
              <a:t>反腐败独立委员会（</a:t>
            </a:r>
            <a:r>
              <a:rPr lang="en-US" dirty="0"/>
              <a:t>ICAC</a:t>
            </a:r>
            <a:r>
              <a:rPr lang="zh-CN" altLang="en-US" dirty="0"/>
              <a:t>）已收到许多投诉，</a:t>
            </a:r>
            <a:r>
              <a:rPr lang="zh-CN" altLang="en-US" dirty="0">
                <a:highlight>
                  <a:srgbClr val="00FFFF"/>
                </a:highlight>
              </a:rPr>
              <a:t>涉及</a:t>
            </a:r>
            <a:r>
              <a:rPr lang="zh-CN" altLang="en-US" u="sng" dirty="0"/>
              <a:t>从事第二职业的公职人员</a:t>
            </a:r>
            <a:r>
              <a:rPr lang="zh-CN" altLang="en-US" dirty="0">
                <a:solidFill>
                  <a:srgbClr val="00B0F0"/>
                </a:solidFill>
              </a:rPr>
              <a:t>有</a:t>
            </a:r>
            <a:r>
              <a:rPr lang="zh-CN" altLang="en-US" dirty="0"/>
              <a:t>利益冲突和滥用政府资源</a:t>
            </a:r>
            <a:r>
              <a:rPr lang="zh-CN" altLang="en-US" dirty="0">
                <a:solidFill>
                  <a:srgbClr val="00B0F0"/>
                </a:solidFill>
              </a:rPr>
              <a:t>等问题</a:t>
            </a:r>
            <a:r>
              <a:rPr lang="zh-CN" altLang="en-US" dirty="0"/>
              <a:t>。</a:t>
            </a:r>
            <a:r>
              <a:rPr lang="en-AU" altLang="zh-CN" dirty="0">
                <a:solidFill>
                  <a:srgbClr val="00B050"/>
                </a:solidFill>
              </a:rPr>
              <a:t>YES</a:t>
            </a:r>
          </a:p>
          <a:p>
            <a:r>
              <a:rPr lang="zh-CN" altLang="en-US" dirty="0"/>
              <a:t>反腐败独立委员会（</a:t>
            </a:r>
            <a:r>
              <a:rPr lang="en-US" dirty="0"/>
              <a:t>ICAC</a:t>
            </a:r>
            <a:r>
              <a:rPr lang="zh-CN" altLang="en-US" dirty="0"/>
              <a:t>）已收到许多</a:t>
            </a:r>
            <a:r>
              <a:rPr lang="zh-CN" altLang="en-US" dirty="0">
                <a:solidFill>
                  <a:srgbClr val="00B0F0"/>
                </a:solidFill>
              </a:rPr>
              <a:t>有关</a:t>
            </a:r>
            <a:r>
              <a:rPr lang="zh-CN" altLang="en-US" u="sng" dirty="0"/>
              <a:t>第二职业公职人员会</a:t>
            </a:r>
            <a:r>
              <a:rPr lang="zh-CN" altLang="en-US" dirty="0"/>
              <a:t>带来利益冲突和滥用政府资源等方面的投诉。</a:t>
            </a:r>
            <a:r>
              <a:rPr lang="en-AU" altLang="zh-CN" dirty="0">
                <a:solidFill>
                  <a:srgbClr val="00B050"/>
                </a:solidFill>
              </a:rPr>
              <a:t>YES</a:t>
            </a:r>
          </a:p>
          <a:p>
            <a:r>
              <a:rPr lang="zh-CN" altLang="en-US" dirty="0"/>
              <a:t>反腐败独立委员会（</a:t>
            </a:r>
            <a:r>
              <a:rPr lang="en-US" dirty="0"/>
              <a:t>ICAC</a:t>
            </a:r>
            <a:r>
              <a:rPr lang="zh-CN" altLang="en-US" dirty="0"/>
              <a:t>）已收到许多投诉，</a:t>
            </a:r>
            <a:r>
              <a:rPr lang="zh-CN" altLang="en-US" dirty="0">
                <a:solidFill>
                  <a:srgbClr val="00B0F0"/>
                </a:solidFill>
              </a:rPr>
              <a:t>其中包括</a:t>
            </a:r>
            <a:r>
              <a:rPr lang="zh-CN" altLang="en-US" u="sng" dirty="0"/>
              <a:t>公职人员在从事第二职业时</a:t>
            </a:r>
            <a:r>
              <a:rPr lang="zh-CN" altLang="en-US" dirty="0"/>
              <a:t>所造成的利益冲突和政府资源滥用。</a:t>
            </a:r>
            <a:r>
              <a:rPr lang="en-AU" altLang="zh-CN" dirty="0">
                <a:solidFill>
                  <a:srgbClr val="00B050"/>
                </a:solidFill>
              </a:rPr>
              <a:t>Yes</a:t>
            </a:r>
          </a:p>
          <a:p>
            <a:endParaRPr lang="en-AU" dirty="0"/>
          </a:p>
          <a:p>
            <a:endParaRPr lang="en-US" dirty="0"/>
          </a:p>
        </p:txBody>
      </p:sp>
    </p:spTree>
    <p:extLst>
      <p:ext uri="{BB962C8B-B14F-4D97-AF65-F5344CB8AC3E}">
        <p14:creationId xmlns:p14="http://schemas.microsoft.com/office/powerpoint/2010/main" val="190430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85000" lnSpcReduction="20000"/>
          </a:bodyPr>
          <a:lstStyle/>
          <a:p>
            <a:r>
              <a:rPr lang="en-AU" sz="5100" dirty="0"/>
              <a:t> </a:t>
            </a:r>
            <a:r>
              <a:rPr lang="en-US" dirty="0"/>
              <a:t>These complaints, </a:t>
            </a:r>
            <a:r>
              <a:rPr lang="zh-CN" altLang="en-US" dirty="0"/>
              <a:t>（</a:t>
            </a:r>
            <a:r>
              <a:rPr lang="zh-CN" altLang="en-US" dirty="0">
                <a:solidFill>
                  <a:srgbClr val="00B0F0"/>
                </a:solidFill>
              </a:rPr>
              <a:t>主语</a:t>
            </a:r>
            <a:r>
              <a:rPr lang="zh-CN" altLang="en-US" dirty="0"/>
              <a:t>）</a:t>
            </a:r>
          </a:p>
          <a:p>
            <a:r>
              <a:rPr lang="en-US" u="sng" dirty="0"/>
              <a:t>whether verified or not, </a:t>
            </a:r>
            <a:r>
              <a:rPr lang="zh-CN" altLang="en-US" u="sng" dirty="0"/>
              <a:t>（</a:t>
            </a:r>
            <a:r>
              <a:rPr lang="zh-CN" altLang="en-US" u="sng" dirty="0">
                <a:solidFill>
                  <a:srgbClr val="00B0F0"/>
                </a:solidFill>
              </a:rPr>
              <a:t>插入语</a:t>
            </a:r>
            <a:r>
              <a:rPr lang="zh-CN" altLang="en-US" u="sng" dirty="0"/>
              <a:t>）</a:t>
            </a:r>
          </a:p>
          <a:p>
            <a:r>
              <a:rPr lang="en-US" u="sng" dirty="0"/>
              <a:t>adversely</a:t>
            </a:r>
            <a:r>
              <a:rPr lang="en-US" dirty="0"/>
              <a:t> affect </a:t>
            </a:r>
            <a:r>
              <a:rPr lang="zh-CN" altLang="en-US" dirty="0"/>
              <a:t>（</a:t>
            </a:r>
            <a:r>
              <a:rPr lang="zh-CN" altLang="en-US" dirty="0">
                <a:solidFill>
                  <a:srgbClr val="00B0F0"/>
                </a:solidFill>
              </a:rPr>
              <a:t>谓语</a:t>
            </a:r>
            <a:r>
              <a:rPr lang="zh-CN" altLang="en-US" dirty="0"/>
              <a:t>）</a:t>
            </a:r>
          </a:p>
          <a:p>
            <a:r>
              <a:rPr lang="en-US" dirty="0"/>
              <a:t>the image of public sector staff and the </a:t>
            </a:r>
            <a:r>
              <a:rPr lang="en-US" u="sng" dirty="0"/>
              <a:t>integrity</a:t>
            </a:r>
            <a:r>
              <a:rPr lang="en-US" dirty="0"/>
              <a:t> of the agency </a:t>
            </a:r>
            <a:r>
              <a:rPr lang="en-US" u="sng" dirty="0"/>
              <a:t>for which</a:t>
            </a:r>
            <a:r>
              <a:rPr lang="en-US" dirty="0"/>
              <a:t> they primarily work.</a:t>
            </a:r>
            <a:r>
              <a:rPr lang="zh-CN" altLang="en-US" dirty="0"/>
              <a:t> （</a:t>
            </a:r>
            <a:r>
              <a:rPr lang="zh-CN" altLang="en-US" dirty="0">
                <a:solidFill>
                  <a:srgbClr val="00B0F0"/>
                </a:solidFill>
              </a:rPr>
              <a:t>宾语</a:t>
            </a:r>
            <a:r>
              <a:rPr lang="zh-CN" altLang="en-US" dirty="0"/>
              <a:t>）</a:t>
            </a:r>
            <a:endParaRPr lang="en-US" dirty="0"/>
          </a:p>
          <a:p>
            <a:pPr marL="0" indent="0">
              <a:buNone/>
            </a:pPr>
            <a:r>
              <a:rPr lang="zh-CN" altLang="en-US" dirty="0"/>
              <a:t>   </a:t>
            </a:r>
            <a:r>
              <a:rPr lang="en-US" dirty="0">
                <a:solidFill>
                  <a:srgbClr val="00B0F0"/>
                </a:solidFill>
              </a:rPr>
              <a:t>V</a:t>
            </a:r>
            <a:r>
              <a:rPr lang="en-AU" dirty="0" err="1">
                <a:solidFill>
                  <a:srgbClr val="00B0F0"/>
                </a:solidFill>
              </a:rPr>
              <a:t>erify</a:t>
            </a:r>
            <a:r>
              <a:rPr lang="en-AU" dirty="0">
                <a:solidFill>
                  <a:srgbClr val="00B0F0"/>
                </a:solidFill>
              </a:rPr>
              <a:t>:  </a:t>
            </a:r>
            <a:r>
              <a:rPr lang="zh-CN" altLang="en-US" dirty="0">
                <a:solidFill>
                  <a:srgbClr val="00B0F0"/>
                </a:solidFill>
              </a:rPr>
              <a:t>证实，证明 （根据文意转化：</a:t>
            </a:r>
            <a:r>
              <a:rPr lang="zh-CN" altLang="en-US" dirty="0">
                <a:solidFill>
                  <a:srgbClr val="FFC000"/>
                </a:solidFill>
              </a:rPr>
              <a:t>属实</a:t>
            </a:r>
            <a:r>
              <a:rPr lang="zh-CN" altLang="en-US" dirty="0">
                <a:solidFill>
                  <a:srgbClr val="00B0F0"/>
                </a:solidFill>
              </a:rPr>
              <a:t>）</a:t>
            </a:r>
          </a:p>
          <a:p>
            <a:pPr marL="0" indent="0">
              <a:buNone/>
            </a:pPr>
            <a:r>
              <a:rPr lang="zh-CN" altLang="en-US" dirty="0">
                <a:solidFill>
                  <a:srgbClr val="00B0F0"/>
                </a:solidFill>
              </a:rPr>
              <a:t>   </a:t>
            </a:r>
            <a:r>
              <a:rPr lang="en-US" dirty="0">
                <a:solidFill>
                  <a:srgbClr val="00B0F0"/>
                </a:solidFill>
              </a:rPr>
              <a:t>whether</a:t>
            </a:r>
            <a:r>
              <a:rPr lang="en-AU" dirty="0">
                <a:solidFill>
                  <a:srgbClr val="00B0F0"/>
                </a:solidFill>
              </a:rPr>
              <a:t> or not : </a:t>
            </a:r>
            <a:r>
              <a:rPr lang="zh-CN" altLang="en-US" dirty="0">
                <a:solidFill>
                  <a:srgbClr val="00B0F0"/>
                </a:solidFill>
              </a:rPr>
              <a:t>不管，无论</a:t>
            </a:r>
          </a:p>
          <a:p>
            <a:pPr marL="0" indent="0">
              <a:buNone/>
            </a:pPr>
            <a:r>
              <a:rPr lang="zh-CN" altLang="en-US" u="sng" dirty="0">
                <a:solidFill>
                  <a:srgbClr val="00B0F0"/>
                </a:solidFill>
              </a:rPr>
              <a:t>   </a:t>
            </a:r>
            <a:r>
              <a:rPr lang="en-US" u="sng" dirty="0">
                <a:solidFill>
                  <a:srgbClr val="00B0F0"/>
                </a:solidFill>
              </a:rPr>
              <a:t>adversely</a:t>
            </a:r>
            <a:r>
              <a:rPr lang="en-US" dirty="0">
                <a:solidFill>
                  <a:srgbClr val="00B0F0"/>
                </a:solidFill>
              </a:rPr>
              <a:t> affect</a:t>
            </a:r>
            <a:r>
              <a:rPr lang="zh-CN" altLang="en-US" dirty="0">
                <a:solidFill>
                  <a:srgbClr val="00B0F0"/>
                </a:solidFill>
              </a:rPr>
              <a:t>：</a:t>
            </a:r>
            <a:r>
              <a:rPr lang="zh-CN" altLang="en-US" dirty="0">
                <a:solidFill>
                  <a:srgbClr val="FF0000"/>
                </a:solidFill>
              </a:rPr>
              <a:t>负面地影响 </a:t>
            </a:r>
            <a:r>
              <a:rPr lang="zh-CN" altLang="en-US" dirty="0">
                <a:solidFill>
                  <a:srgbClr val="FFC000"/>
                </a:solidFill>
              </a:rPr>
              <a:t>造成负面影响</a:t>
            </a:r>
          </a:p>
          <a:p>
            <a:pPr marL="0" indent="0">
              <a:buNone/>
            </a:pPr>
            <a:r>
              <a:rPr lang="en-US" altLang="zh-CN" dirty="0">
                <a:solidFill>
                  <a:srgbClr val="FFC000"/>
                </a:solidFill>
              </a:rPr>
              <a:t>  </a:t>
            </a:r>
            <a:r>
              <a:rPr lang="en-US" altLang="zh-CN" dirty="0">
                <a:solidFill>
                  <a:srgbClr val="00B0F0"/>
                </a:solidFill>
              </a:rPr>
              <a:t> </a:t>
            </a:r>
            <a:r>
              <a:rPr lang="en-AU" altLang="zh-CN" dirty="0">
                <a:solidFill>
                  <a:srgbClr val="00B0F0"/>
                </a:solidFill>
              </a:rPr>
              <a:t>agency: </a:t>
            </a:r>
            <a:r>
              <a:rPr lang="zh-CN" altLang="en-US" dirty="0">
                <a:solidFill>
                  <a:srgbClr val="00B0F0"/>
                </a:solidFill>
              </a:rPr>
              <a:t>代理、</a:t>
            </a:r>
            <a:r>
              <a:rPr lang="zh-CN" altLang="en-US" dirty="0">
                <a:solidFill>
                  <a:srgbClr val="FFC000"/>
                </a:solidFill>
              </a:rPr>
              <a:t>机构</a:t>
            </a:r>
          </a:p>
          <a:p>
            <a:pPr marL="0" indent="0">
              <a:buNone/>
            </a:pPr>
            <a:r>
              <a:rPr lang="zh-CN" altLang="en-US" u="sng" dirty="0"/>
              <a:t>   </a:t>
            </a:r>
            <a:r>
              <a:rPr lang="en-US" u="sng" dirty="0">
                <a:solidFill>
                  <a:srgbClr val="00B0F0"/>
                </a:solidFill>
              </a:rPr>
              <a:t>integrity</a:t>
            </a:r>
            <a:r>
              <a:rPr lang="zh-CN" altLang="en-US" u="sng" dirty="0">
                <a:solidFill>
                  <a:srgbClr val="00B0F0"/>
                </a:solidFill>
              </a:rPr>
              <a:t>： 信誉、诚信、正直</a:t>
            </a:r>
            <a:endParaRPr lang="en-AU" altLang="zh-CN" dirty="0">
              <a:solidFill>
                <a:srgbClr val="00B0F0"/>
              </a:solidFill>
            </a:endParaRPr>
          </a:p>
          <a:p>
            <a:pPr marL="0" indent="0">
              <a:buNone/>
            </a:pPr>
            <a:endParaRPr lang="en-AU" altLang="zh-CN" dirty="0"/>
          </a:p>
          <a:p>
            <a:pPr marL="0" indent="0">
              <a:buNone/>
            </a:pPr>
            <a:endParaRPr lang="en-AU" altLang="zh-CN" dirty="0"/>
          </a:p>
          <a:p>
            <a:pPr marL="0" indent="0">
              <a:buNone/>
            </a:pPr>
            <a:endParaRPr lang="en-AU" altLang="zh-CN" dirty="0"/>
          </a:p>
          <a:p>
            <a:pPr marL="0" indent="0">
              <a:buNone/>
            </a:pPr>
            <a:endParaRPr lang="en-AU" altLang="zh-CN" dirty="0"/>
          </a:p>
          <a:p>
            <a:pPr marL="0" indent="0">
              <a:buNone/>
            </a:pPr>
            <a:endParaRPr lang="en-AU" altLang="zh-CN" dirty="0"/>
          </a:p>
          <a:p>
            <a:endParaRPr lang="en-AU" dirty="0"/>
          </a:p>
          <a:p>
            <a:pPr marL="0" indent="0">
              <a:buNone/>
            </a:pPr>
            <a:endParaRPr lang="zh-CN" altLang="en-US" dirty="0"/>
          </a:p>
          <a:p>
            <a:pPr marL="0" indent="0">
              <a:buNone/>
            </a:pPr>
            <a:endParaRPr lang="en-US" dirty="0"/>
          </a:p>
        </p:txBody>
      </p:sp>
    </p:spTree>
    <p:extLst>
      <p:ext uri="{BB962C8B-B14F-4D97-AF65-F5344CB8AC3E}">
        <p14:creationId xmlns:p14="http://schemas.microsoft.com/office/powerpoint/2010/main" val="231488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zh-CN" altLang="en-US" dirty="0"/>
              <a:t>这些投诉，不管是否属实，都对公务员的形象和他们所在主要工作单位</a:t>
            </a:r>
            <a:r>
              <a:rPr lang="en-AU" altLang="zh-CN" dirty="0"/>
              <a:t>/</a:t>
            </a:r>
            <a:r>
              <a:rPr lang="zh-CN" altLang="en-US" dirty="0"/>
              <a:t>机构的</a:t>
            </a:r>
            <a:r>
              <a:rPr lang="zh-CN" altLang="en-US" dirty="0">
                <a:solidFill>
                  <a:srgbClr val="00B0F0"/>
                </a:solidFill>
              </a:rPr>
              <a:t>诚信</a:t>
            </a:r>
            <a:r>
              <a:rPr lang="en-AU" altLang="zh-CN" dirty="0">
                <a:solidFill>
                  <a:srgbClr val="00B0F0"/>
                </a:solidFill>
              </a:rPr>
              <a:t>/</a:t>
            </a:r>
            <a:r>
              <a:rPr lang="zh-CN" altLang="en-US" dirty="0">
                <a:solidFill>
                  <a:srgbClr val="00B0F0"/>
                </a:solidFill>
              </a:rPr>
              <a:t>信誉</a:t>
            </a:r>
            <a:r>
              <a:rPr lang="zh-CN" altLang="en-US" dirty="0"/>
              <a:t>造成负面</a:t>
            </a:r>
            <a:r>
              <a:rPr lang="en-AU" altLang="zh-CN" dirty="0"/>
              <a:t>/</a:t>
            </a:r>
            <a:r>
              <a:rPr lang="zh-CN" altLang="en-US" dirty="0"/>
              <a:t>不利影响。</a:t>
            </a:r>
            <a:r>
              <a:rPr lang="en-AU" altLang="zh-CN" dirty="0"/>
              <a:t>YES</a:t>
            </a:r>
          </a:p>
          <a:p>
            <a:pPr marL="0" indent="0">
              <a:buNone/>
            </a:pPr>
            <a:r>
              <a:rPr lang="zh-CN" altLang="en-US" dirty="0"/>
              <a:t>这些投诉，不论是否属实，都会对公务员形象和他们</a:t>
            </a:r>
            <a:r>
              <a:rPr lang="zh-CN" altLang="en-US" b="1" dirty="0"/>
              <a:t>主要</a:t>
            </a:r>
            <a:r>
              <a:rPr lang="zh-CN" altLang="en-US" dirty="0"/>
              <a:t>工作</a:t>
            </a:r>
            <a:r>
              <a:rPr lang="zh-CN" altLang="en-US" dirty="0">
                <a:solidFill>
                  <a:srgbClr val="00B0F0"/>
                </a:solidFill>
              </a:rPr>
              <a:t>机构</a:t>
            </a:r>
            <a:r>
              <a:rPr lang="en-AU" altLang="zh-CN" dirty="0">
                <a:solidFill>
                  <a:srgbClr val="00B0F0"/>
                </a:solidFill>
              </a:rPr>
              <a:t>/</a:t>
            </a:r>
            <a:r>
              <a:rPr lang="zh-CN" altLang="en-US" dirty="0">
                <a:solidFill>
                  <a:srgbClr val="00B0F0"/>
                </a:solidFill>
              </a:rPr>
              <a:t>单位</a:t>
            </a:r>
            <a:r>
              <a:rPr lang="en-AU" altLang="zh-CN" dirty="0">
                <a:solidFill>
                  <a:srgbClr val="00B0F0"/>
                </a:solidFill>
              </a:rPr>
              <a:t>/</a:t>
            </a:r>
            <a:r>
              <a:rPr lang="zh-CN" altLang="en-US" dirty="0">
                <a:solidFill>
                  <a:srgbClr val="00B0F0"/>
                </a:solidFill>
              </a:rPr>
              <a:t>部门</a:t>
            </a:r>
            <a:r>
              <a:rPr lang="zh-CN" altLang="en-US" dirty="0"/>
              <a:t>的诚信</a:t>
            </a:r>
            <a:r>
              <a:rPr lang="en-AU" altLang="zh-CN" dirty="0"/>
              <a:t>/</a:t>
            </a:r>
            <a:r>
              <a:rPr lang="zh-CN" altLang="en-US" dirty="0"/>
              <a:t>信用造成负面</a:t>
            </a:r>
            <a:r>
              <a:rPr lang="en-AU" altLang="zh-CN" dirty="0"/>
              <a:t>/</a:t>
            </a:r>
            <a:r>
              <a:rPr lang="zh-CN" altLang="en-US" dirty="0"/>
              <a:t>不利影响。</a:t>
            </a:r>
            <a:endParaRPr lang="en-AU" altLang="zh-CN" dirty="0"/>
          </a:p>
          <a:p>
            <a:pPr marL="0" indent="0">
              <a:buNone/>
            </a:pPr>
            <a:r>
              <a:rPr lang="zh-CN" altLang="en-US" dirty="0">
                <a:solidFill>
                  <a:srgbClr val="FF0000"/>
                </a:solidFill>
              </a:rPr>
              <a:t>不论这些投诉是否属实，</a:t>
            </a:r>
            <a:r>
              <a:rPr lang="zh-CN" altLang="en-US" dirty="0"/>
              <a:t>都损害了公务员形象和他们</a:t>
            </a:r>
            <a:r>
              <a:rPr lang="zh-CN" altLang="en-US" b="1" dirty="0"/>
              <a:t>主要</a:t>
            </a:r>
            <a:r>
              <a:rPr lang="zh-CN" altLang="en-US" dirty="0"/>
              <a:t>工作机构</a:t>
            </a:r>
            <a:r>
              <a:rPr lang="en-AU" altLang="zh-CN" dirty="0"/>
              <a:t>/</a:t>
            </a:r>
            <a:r>
              <a:rPr lang="zh-CN" altLang="en-US" dirty="0"/>
              <a:t>单位</a:t>
            </a:r>
            <a:r>
              <a:rPr lang="en-AU" altLang="zh-CN" dirty="0"/>
              <a:t>/</a:t>
            </a:r>
            <a:r>
              <a:rPr lang="zh-CN" altLang="en-US" dirty="0"/>
              <a:t>部门的诚信。（</a:t>
            </a:r>
            <a:r>
              <a:rPr lang="zh-CN" altLang="en-US" dirty="0">
                <a:solidFill>
                  <a:srgbClr val="00B0F0"/>
                </a:solidFill>
              </a:rPr>
              <a:t>无主语，插入语作定语</a:t>
            </a:r>
            <a:r>
              <a:rPr lang="zh-CN" altLang="en-US" dirty="0"/>
              <a:t>）</a:t>
            </a:r>
            <a:endParaRPr lang="en-AU" altLang="zh-CN" dirty="0"/>
          </a:p>
          <a:p>
            <a:endParaRPr lang="en-AU" dirty="0"/>
          </a:p>
        </p:txBody>
      </p:sp>
    </p:spTree>
    <p:extLst>
      <p:ext uri="{BB962C8B-B14F-4D97-AF65-F5344CB8AC3E}">
        <p14:creationId xmlns:p14="http://schemas.microsoft.com/office/powerpoint/2010/main" val="37117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lnSpcReduction="10000"/>
          </a:bodyPr>
          <a:lstStyle/>
          <a:p>
            <a:r>
              <a:rPr lang="en-US" u="sng" dirty="0">
                <a:solidFill>
                  <a:srgbClr val="00B050"/>
                </a:solidFill>
              </a:rPr>
              <a:t>It is important that the public </a:t>
            </a:r>
            <a:r>
              <a:rPr lang="en-AU" u="sng" dirty="0">
                <a:solidFill>
                  <a:srgbClr val="00B050"/>
                </a:solidFill>
              </a:rPr>
              <a:t>(</a:t>
            </a:r>
            <a:r>
              <a:rPr lang="en-AU" altLang="zh-CN" u="sng" dirty="0">
                <a:solidFill>
                  <a:srgbClr val="00B050"/>
                </a:solidFill>
              </a:rPr>
              <a:t>should) </a:t>
            </a:r>
            <a:r>
              <a:rPr lang="en-US" u="sng" dirty="0">
                <a:solidFill>
                  <a:srgbClr val="00B050"/>
                </a:solidFill>
              </a:rPr>
              <a:t>be confident that </a:t>
            </a:r>
            <a:endParaRPr lang="zh-CN" altLang="en-US" u="sng" dirty="0">
              <a:solidFill>
                <a:srgbClr val="00B050"/>
              </a:solidFill>
            </a:endParaRPr>
          </a:p>
          <a:p>
            <a:r>
              <a:rPr lang="en-US" dirty="0"/>
              <a:t>government employees </a:t>
            </a:r>
            <a:r>
              <a:rPr lang="en-US" u="sng" dirty="0"/>
              <a:t>always give priority to</a:t>
            </a:r>
            <a:r>
              <a:rPr lang="en-US" dirty="0"/>
              <a:t> their public sector duties </a:t>
            </a:r>
            <a:r>
              <a:rPr lang="en-US" b="1" u="sng" dirty="0"/>
              <a:t>without</a:t>
            </a:r>
            <a:r>
              <a:rPr lang="en-US" dirty="0"/>
              <a:t> using government time, resources or information </a:t>
            </a:r>
            <a:r>
              <a:rPr lang="en-US" b="1" u="sng" dirty="0"/>
              <a:t>in their work for</a:t>
            </a:r>
            <a:r>
              <a:rPr lang="en-US" u="sng" dirty="0"/>
              <a:t> another organization.</a:t>
            </a:r>
          </a:p>
          <a:p>
            <a:r>
              <a:rPr lang="zh-CN" altLang="en-US" dirty="0">
                <a:solidFill>
                  <a:srgbClr val="00B0F0"/>
                </a:solidFill>
              </a:rPr>
              <a:t>表语从句的翻译</a:t>
            </a:r>
          </a:p>
          <a:p>
            <a:r>
              <a:rPr lang="en-US" u="sng" dirty="0">
                <a:solidFill>
                  <a:srgbClr val="00B0F0"/>
                </a:solidFill>
              </a:rPr>
              <a:t>give priority to</a:t>
            </a:r>
            <a:r>
              <a:rPr lang="zh-CN" altLang="en-US" u="sng" dirty="0">
                <a:solidFill>
                  <a:srgbClr val="00B0F0"/>
                </a:solidFill>
              </a:rPr>
              <a:t>：优先考虑</a:t>
            </a:r>
            <a:endParaRPr lang="en-AU" altLang="zh-CN" u="sng" dirty="0">
              <a:solidFill>
                <a:srgbClr val="00B0F0"/>
              </a:solidFill>
            </a:endParaRPr>
          </a:p>
          <a:p>
            <a:r>
              <a:rPr lang="zh-CN" altLang="en-US" u="sng" dirty="0">
                <a:solidFill>
                  <a:srgbClr val="00B0F0"/>
                </a:solidFill>
              </a:rPr>
              <a:t>注意介词短语的断句</a:t>
            </a:r>
            <a:endParaRPr lang="en-US" dirty="0">
              <a:solidFill>
                <a:srgbClr val="00B0F0"/>
              </a:solidFill>
            </a:endParaRPr>
          </a:p>
        </p:txBody>
      </p:sp>
    </p:spTree>
    <p:extLst>
      <p:ext uri="{BB962C8B-B14F-4D97-AF65-F5344CB8AC3E}">
        <p14:creationId xmlns:p14="http://schemas.microsoft.com/office/powerpoint/2010/main" val="8895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highlight>
                  <a:srgbClr val="FFFF00"/>
                </a:highlight>
              </a:rPr>
              <a:t>重要的是：</a:t>
            </a:r>
            <a:r>
              <a:rPr lang="zh-CN" altLang="en-US" dirty="0"/>
              <a:t>公众应该相信政府员工会</a:t>
            </a:r>
            <a:r>
              <a:rPr lang="zh-CN" altLang="en-US" dirty="0">
                <a:solidFill>
                  <a:srgbClr val="00B0F0"/>
                </a:solidFill>
              </a:rPr>
              <a:t>始终优先履行</a:t>
            </a:r>
            <a:r>
              <a:rPr lang="zh-CN" altLang="en-US" dirty="0"/>
              <a:t>他们的公务职责，而不会</a:t>
            </a:r>
            <a:r>
              <a:rPr lang="zh-CN" altLang="en-US" u="sng" dirty="0"/>
              <a:t>在为另一家机构工作的时候</a:t>
            </a:r>
            <a:r>
              <a:rPr lang="zh-CN" altLang="en-US" dirty="0"/>
              <a:t>使用政府工作时间、资源或信息。</a:t>
            </a:r>
            <a:endParaRPr lang="en-AU" altLang="zh-CN" dirty="0"/>
          </a:p>
          <a:p>
            <a:r>
              <a:rPr lang="zh-CN" altLang="en-US" dirty="0"/>
              <a:t>政府员工会</a:t>
            </a:r>
            <a:r>
              <a:rPr lang="zh-CN" altLang="en-US" dirty="0">
                <a:solidFill>
                  <a:srgbClr val="00B0F0"/>
                </a:solidFill>
              </a:rPr>
              <a:t>始终</a:t>
            </a:r>
            <a:r>
              <a:rPr lang="zh-CN" altLang="en-US" dirty="0"/>
              <a:t>优先履行他们的公务职责，而不会</a:t>
            </a:r>
            <a:r>
              <a:rPr lang="zh-CN" altLang="en-US" u="sng" dirty="0"/>
              <a:t>在为另一家机构工作的时候</a:t>
            </a:r>
            <a:r>
              <a:rPr lang="zh-CN" altLang="en-US" dirty="0"/>
              <a:t>使用</a:t>
            </a:r>
            <a:r>
              <a:rPr lang="zh-CN" altLang="en-US" dirty="0">
                <a:solidFill>
                  <a:srgbClr val="00B0F0"/>
                </a:solidFill>
              </a:rPr>
              <a:t>政府工作</a:t>
            </a:r>
            <a:r>
              <a:rPr lang="zh-CN" altLang="en-US" dirty="0"/>
              <a:t>时间、资源或信息，</a:t>
            </a:r>
            <a:r>
              <a:rPr lang="zh-CN" altLang="en-US" dirty="0">
                <a:solidFill>
                  <a:srgbClr val="00B0F0"/>
                </a:solidFill>
                <a:highlight>
                  <a:srgbClr val="FFFF00"/>
                </a:highlight>
              </a:rPr>
              <a:t>公众对此有信心很重要</a:t>
            </a:r>
            <a:r>
              <a:rPr lang="zh-CN" altLang="en-US" dirty="0"/>
              <a:t>。</a:t>
            </a:r>
          </a:p>
          <a:p>
            <a:r>
              <a:rPr lang="zh-CN" altLang="en-US" dirty="0"/>
              <a:t>公众应该相信政府员工会</a:t>
            </a:r>
            <a:r>
              <a:rPr lang="zh-CN" altLang="en-US" dirty="0">
                <a:solidFill>
                  <a:srgbClr val="00B0F0"/>
                </a:solidFill>
              </a:rPr>
              <a:t>始终优先履行</a:t>
            </a:r>
            <a:r>
              <a:rPr lang="zh-CN" altLang="en-US" dirty="0"/>
              <a:t>他们的公务职责，而不会利用</a:t>
            </a:r>
            <a:r>
              <a:rPr lang="zh-CN" altLang="en-US" u="sng" dirty="0">
                <a:solidFill>
                  <a:srgbClr val="FF0000"/>
                </a:solidFill>
              </a:rPr>
              <a:t>其所工作内的</a:t>
            </a:r>
            <a:r>
              <a:rPr lang="zh-CN" altLang="en-US" dirty="0"/>
              <a:t>政府时间、资源或信息为</a:t>
            </a:r>
            <a:r>
              <a:rPr lang="zh-CN" altLang="en-US" u="sng" dirty="0"/>
              <a:t>另一家机构工作 （</a:t>
            </a:r>
            <a:r>
              <a:rPr lang="zh-CN" altLang="en-US" u="sng" dirty="0">
                <a:solidFill>
                  <a:srgbClr val="FF0000"/>
                </a:solidFill>
              </a:rPr>
              <a:t>介词短语位置错误</a:t>
            </a:r>
            <a:r>
              <a:rPr lang="zh-CN" altLang="en-US" u="sng" dirty="0"/>
              <a:t>）</a:t>
            </a:r>
            <a:endParaRPr lang="en-US" dirty="0"/>
          </a:p>
        </p:txBody>
      </p:sp>
    </p:spTree>
    <p:extLst>
      <p:ext uri="{BB962C8B-B14F-4D97-AF65-F5344CB8AC3E}">
        <p14:creationId xmlns:p14="http://schemas.microsoft.com/office/powerpoint/2010/main" val="58581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a:bodyPr>
          <a:lstStyle/>
          <a:p>
            <a:r>
              <a:rPr lang="en-US" dirty="0"/>
              <a:t>Secondary employment can </a:t>
            </a:r>
            <a:r>
              <a:rPr lang="en-US" u="sng" dirty="0"/>
              <a:t>provide opportunities for</a:t>
            </a:r>
            <a:r>
              <a:rPr lang="en-US" dirty="0"/>
              <a:t> corrupt conduct and the misuse of resources and information.</a:t>
            </a:r>
            <a:endParaRPr lang="zh-CN" altLang="en-US" dirty="0"/>
          </a:p>
          <a:p>
            <a:pPr marL="0" indent="0">
              <a:buNone/>
            </a:pPr>
            <a:endParaRPr lang="en-US" dirty="0"/>
          </a:p>
          <a:p>
            <a:pPr marL="0" indent="0">
              <a:buNone/>
            </a:pPr>
            <a:r>
              <a:rPr lang="en-US" altLang="zh-CN" dirty="0"/>
              <a:t> </a:t>
            </a:r>
            <a:r>
              <a:rPr lang="en-AU" altLang="zh-CN" dirty="0">
                <a:solidFill>
                  <a:srgbClr val="00B0F0"/>
                </a:solidFill>
              </a:rPr>
              <a:t>provide opportunities for: </a:t>
            </a:r>
            <a:r>
              <a:rPr lang="zh-CN" altLang="en-US" dirty="0">
                <a:solidFill>
                  <a:srgbClr val="00B0F0"/>
                </a:solidFill>
              </a:rPr>
              <a:t>为。。。带来机会</a:t>
            </a:r>
          </a:p>
          <a:p>
            <a:pPr marL="0" indent="0">
              <a:buNone/>
            </a:pPr>
            <a:r>
              <a:rPr lang="zh-CN" altLang="en-US" dirty="0">
                <a:solidFill>
                  <a:srgbClr val="00B0F0"/>
                </a:solidFill>
              </a:rPr>
              <a:t>  （根据文意选择？</a:t>
            </a:r>
            <a:r>
              <a:rPr lang="zh-CN" altLang="en-US" dirty="0">
                <a:solidFill>
                  <a:srgbClr val="FF0000"/>
                </a:solidFill>
              </a:rPr>
              <a:t>提供机会</a:t>
            </a:r>
            <a:r>
              <a:rPr lang="zh-CN" altLang="en-US" dirty="0">
                <a:solidFill>
                  <a:srgbClr val="00B0F0"/>
                </a:solidFill>
              </a:rPr>
              <a:t>／带来／造成</a:t>
            </a:r>
            <a:r>
              <a:rPr lang="zh-CN" altLang="en-US" dirty="0"/>
              <a:t>）</a:t>
            </a:r>
          </a:p>
          <a:p>
            <a:pPr marL="0" indent="0">
              <a:buNone/>
            </a:pPr>
            <a:r>
              <a:rPr lang="zh-CN" altLang="en-US" dirty="0"/>
              <a:t> </a:t>
            </a:r>
            <a:r>
              <a:rPr lang="en-US" altLang="zh-CN" dirty="0"/>
              <a:t>2.</a:t>
            </a:r>
            <a:r>
              <a:rPr lang="zh-CN" altLang="en-US" dirty="0"/>
              <a:t>   </a:t>
            </a:r>
            <a:r>
              <a:rPr lang="en-US" altLang="zh-CN" dirty="0"/>
              <a:t>V</a:t>
            </a:r>
            <a:r>
              <a:rPr lang="zh-CN" altLang="en-US" dirty="0"/>
              <a:t> </a:t>
            </a:r>
            <a:r>
              <a:rPr lang="en-US" altLang="zh-CN" dirty="0"/>
              <a:t>+</a:t>
            </a:r>
            <a:r>
              <a:rPr lang="zh-CN" altLang="en-US" dirty="0"/>
              <a:t> </a:t>
            </a:r>
            <a:r>
              <a:rPr lang="en-US" altLang="zh-CN" dirty="0"/>
              <a:t>N</a:t>
            </a:r>
            <a:r>
              <a:rPr lang="zh-CN" altLang="en-US" dirty="0"/>
              <a:t> </a:t>
            </a:r>
            <a:r>
              <a:rPr lang="en-US" altLang="zh-CN" dirty="0"/>
              <a:t>+N</a:t>
            </a:r>
            <a:r>
              <a:rPr lang="zh-CN" altLang="en-US" dirty="0"/>
              <a:t>  ：</a:t>
            </a:r>
            <a:r>
              <a:rPr lang="zh-CN" altLang="en-US" dirty="0">
                <a:solidFill>
                  <a:srgbClr val="00B0F0"/>
                </a:solidFill>
              </a:rPr>
              <a:t>两个名词共享一个谓语时，应该考虑到动宾搭配问题 </a:t>
            </a:r>
            <a:endParaRPr lang="en-AU" altLang="zh-CN" dirty="0">
              <a:solidFill>
                <a:srgbClr val="00B0F0"/>
              </a:solidFill>
            </a:endParaRPr>
          </a:p>
          <a:p>
            <a:pPr marL="0" indent="0">
              <a:buNone/>
            </a:pPr>
            <a:endParaRPr lang="zh-CN" altLang="en-US" dirty="0"/>
          </a:p>
        </p:txBody>
      </p:sp>
    </p:spTree>
    <p:extLst>
      <p:ext uri="{BB962C8B-B14F-4D97-AF65-F5344CB8AC3E}">
        <p14:creationId xmlns:p14="http://schemas.microsoft.com/office/powerpoint/2010/main" val="21169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第二职业会</a:t>
            </a:r>
            <a:r>
              <a:rPr lang="zh-CN" altLang="en-US" dirty="0">
                <a:solidFill>
                  <a:srgbClr val="00B0F0"/>
                </a:solidFill>
              </a:rPr>
              <a:t>滋生</a:t>
            </a:r>
            <a:r>
              <a:rPr lang="zh-CN" altLang="en-US" dirty="0"/>
              <a:t>腐败行为以及</a:t>
            </a:r>
            <a:r>
              <a:rPr lang="zh-CN" altLang="en-US" dirty="0">
                <a:solidFill>
                  <a:srgbClr val="00B0F0"/>
                </a:solidFill>
              </a:rPr>
              <a:t>造成</a:t>
            </a:r>
            <a:r>
              <a:rPr lang="zh-CN" altLang="en-US" dirty="0"/>
              <a:t>对资源和信息的滥用。</a:t>
            </a:r>
            <a:r>
              <a:rPr lang="en-AU" dirty="0"/>
              <a:t> </a:t>
            </a:r>
            <a:endParaRPr lang="zh-CN" altLang="en-US" dirty="0"/>
          </a:p>
          <a:p>
            <a:endParaRPr lang="en-AU" altLang="zh-CN" dirty="0"/>
          </a:p>
          <a:p>
            <a:r>
              <a:rPr lang="zh-CN" altLang="en-US" dirty="0"/>
              <a:t>第二职业会给腐败行为和资源信息滥用</a:t>
            </a:r>
            <a:r>
              <a:rPr lang="zh-CN" altLang="en-US" dirty="0">
                <a:solidFill>
                  <a:srgbClr val="00B0F0"/>
                </a:solidFill>
              </a:rPr>
              <a:t>提供温床。</a:t>
            </a:r>
            <a:endParaRPr lang="en-AU" altLang="zh-CN" dirty="0">
              <a:solidFill>
                <a:srgbClr val="00B0F0"/>
              </a:solidFill>
            </a:endParaRPr>
          </a:p>
          <a:p>
            <a:endParaRPr lang="en-AU" altLang="zh-CN" dirty="0">
              <a:solidFill>
                <a:srgbClr val="00B0F0"/>
              </a:solidFill>
            </a:endParaRPr>
          </a:p>
          <a:p>
            <a:r>
              <a:rPr lang="zh-CN" altLang="en-US" dirty="0"/>
              <a:t>第二职业会</a:t>
            </a:r>
            <a:r>
              <a:rPr lang="zh-CN" altLang="en-US" dirty="0">
                <a:solidFill>
                  <a:srgbClr val="00B0F0"/>
                </a:solidFill>
              </a:rPr>
              <a:t>导致</a:t>
            </a:r>
            <a:r>
              <a:rPr lang="zh-CN" altLang="en-US" dirty="0"/>
              <a:t>腐败行为和资源信息滥用。</a:t>
            </a:r>
            <a:endParaRPr lang="en-AU" altLang="zh-CN" dirty="0">
              <a:solidFill>
                <a:srgbClr val="00B0F0"/>
              </a:solidFill>
            </a:endParaRPr>
          </a:p>
          <a:p>
            <a:endParaRPr lang="en-AU" altLang="zh-CN" dirty="0">
              <a:solidFill>
                <a:srgbClr val="00B0F0"/>
              </a:solidFill>
            </a:endParaRPr>
          </a:p>
          <a:p>
            <a:pPr marL="0" indent="0">
              <a:buNone/>
            </a:pPr>
            <a:endParaRPr lang="en-US" dirty="0"/>
          </a:p>
          <a:p>
            <a:endParaRPr lang="en-US" dirty="0"/>
          </a:p>
        </p:txBody>
      </p:sp>
    </p:spTree>
    <p:extLst>
      <p:ext uri="{BB962C8B-B14F-4D97-AF65-F5344CB8AC3E}">
        <p14:creationId xmlns:p14="http://schemas.microsoft.com/office/powerpoint/2010/main" val="192434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a:t>It</a:t>
            </a:r>
            <a:r>
              <a:rPr lang="en-US" dirty="0"/>
              <a:t> can also </a:t>
            </a:r>
            <a:r>
              <a:rPr lang="en-US" b="1" dirty="0"/>
              <a:t>place</a:t>
            </a:r>
            <a:r>
              <a:rPr lang="en-US" dirty="0"/>
              <a:t> staff </a:t>
            </a:r>
            <a:r>
              <a:rPr lang="en-US" u="sng" dirty="0"/>
              <a:t>in difficult and stressful situations</a:t>
            </a:r>
            <a:r>
              <a:rPr lang="en-US" dirty="0"/>
              <a:t> </a:t>
            </a:r>
            <a:r>
              <a:rPr lang="zh-CN" altLang="en-US" dirty="0"/>
              <a:t>（</a:t>
            </a:r>
            <a:r>
              <a:rPr lang="zh-CN" altLang="en-US" dirty="0">
                <a:solidFill>
                  <a:srgbClr val="00B0F0"/>
                </a:solidFill>
              </a:rPr>
              <a:t>主句</a:t>
            </a:r>
            <a:r>
              <a:rPr lang="zh-CN" altLang="en-US" dirty="0"/>
              <a:t>）</a:t>
            </a:r>
          </a:p>
          <a:p>
            <a:r>
              <a:rPr lang="en-US" b="1" dirty="0"/>
              <a:t>if </a:t>
            </a:r>
            <a:r>
              <a:rPr lang="en-US" dirty="0"/>
              <a:t>an </a:t>
            </a:r>
            <a:r>
              <a:rPr lang="en-US" b="1" dirty="0"/>
              <a:t>incident occurs </a:t>
            </a:r>
            <a:r>
              <a:rPr lang="en-US" u="sng" dirty="0"/>
              <a:t>that</a:t>
            </a:r>
            <a:r>
              <a:rPr lang="en-US" dirty="0"/>
              <a:t> is in conflict with their responsibility </a:t>
            </a:r>
            <a:r>
              <a:rPr lang="en-US" u="sng" dirty="0"/>
              <a:t>as</a:t>
            </a:r>
            <a:r>
              <a:rPr lang="en-US" dirty="0"/>
              <a:t> a public sector employee and their secondary job. </a:t>
            </a:r>
            <a:r>
              <a:rPr lang="zh-CN" altLang="en-US" dirty="0"/>
              <a:t>（</a:t>
            </a:r>
            <a:r>
              <a:rPr lang="zh-CN" altLang="en-US" dirty="0">
                <a:solidFill>
                  <a:srgbClr val="00B0F0"/>
                </a:solidFill>
              </a:rPr>
              <a:t>同位解释定义从句）（条件状语</a:t>
            </a:r>
            <a:r>
              <a:rPr lang="zh-CN" altLang="en-US" dirty="0"/>
              <a:t>）</a:t>
            </a:r>
            <a:endParaRPr lang="en-AU" altLang="zh-CN" dirty="0"/>
          </a:p>
          <a:p>
            <a:r>
              <a:rPr lang="en-AU" altLang="zh-CN" dirty="0">
                <a:solidFill>
                  <a:srgbClr val="00B0F0"/>
                </a:solidFill>
              </a:rPr>
              <a:t>of </a:t>
            </a:r>
            <a:r>
              <a:rPr lang="zh-CN" altLang="en-US" dirty="0">
                <a:solidFill>
                  <a:srgbClr val="00B0F0"/>
                </a:solidFill>
              </a:rPr>
              <a:t>短语</a:t>
            </a:r>
            <a:endParaRPr lang="en-AU" altLang="zh-CN" dirty="0">
              <a:solidFill>
                <a:srgbClr val="00B0F0"/>
              </a:solidFill>
            </a:endParaRPr>
          </a:p>
          <a:p>
            <a:r>
              <a:rPr lang="en-AU" dirty="0">
                <a:solidFill>
                  <a:srgbClr val="00B0F0"/>
                </a:solidFill>
              </a:rPr>
              <a:t>Prospect </a:t>
            </a:r>
            <a:r>
              <a:rPr lang="en-AU" u="sng" dirty="0">
                <a:solidFill>
                  <a:srgbClr val="00B0F0"/>
                </a:solidFill>
              </a:rPr>
              <a:t>of</a:t>
            </a:r>
            <a:r>
              <a:rPr lang="en-AU" dirty="0">
                <a:solidFill>
                  <a:srgbClr val="00B0F0"/>
                </a:solidFill>
              </a:rPr>
              <a:t> global climate change </a:t>
            </a:r>
          </a:p>
          <a:p>
            <a:r>
              <a:rPr lang="en-US" dirty="0">
                <a:solidFill>
                  <a:srgbClr val="00B0F0"/>
                </a:solidFill>
              </a:rPr>
              <a:t>Events </a:t>
            </a:r>
            <a:r>
              <a:rPr lang="en-US" u="sng" dirty="0">
                <a:solidFill>
                  <a:srgbClr val="00B0F0"/>
                </a:solidFill>
              </a:rPr>
              <a:t>of</a:t>
            </a:r>
            <a:r>
              <a:rPr lang="en-US" dirty="0">
                <a:solidFill>
                  <a:srgbClr val="00B0F0"/>
                </a:solidFill>
              </a:rPr>
              <a:t> change and loss </a:t>
            </a:r>
          </a:p>
          <a:p>
            <a:r>
              <a:rPr lang="en-US" dirty="0">
                <a:solidFill>
                  <a:srgbClr val="00B0F0"/>
                </a:solidFill>
              </a:rPr>
              <a:t>Notion </a:t>
            </a:r>
            <a:r>
              <a:rPr lang="en-US" u="sng" dirty="0">
                <a:solidFill>
                  <a:srgbClr val="00B0F0"/>
                </a:solidFill>
              </a:rPr>
              <a:t>of </a:t>
            </a:r>
            <a:r>
              <a:rPr lang="en-US" dirty="0">
                <a:solidFill>
                  <a:srgbClr val="00B0F0"/>
                </a:solidFill>
              </a:rPr>
              <a:t>an economy should be based on education ..</a:t>
            </a:r>
          </a:p>
          <a:p>
            <a:endParaRPr lang="en-US" dirty="0">
              <a:solidFill>
                <a:srgbClr val="00B0F0"/>
              </a:solidFill>
            </a:endParaRPr>
          </a:p>
          <a:p>
            <a:endParaRPr lang="en-US" dirty="0"/>
          </a:p>
        </p:txBody>
      </p:sp>
    </p:spTree>
    <p:extLst>
      <p:ext uri="{BB962C8B-B14F-4D97-AF65-F5344CB8AC3E}">
        <p14:creationId xmlns:p14="http://schemas.microsoft.com/office/powerpoint/2010/main" val="203654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u="sng" dirty="0">
                <a:solidFill>
                  <a:srgbClr val="00B0F0"/>
                </a:solidFill>
              </a:rPr>
              <a:t>如果员工的公务职责与他们的第二职业发生冲突（的情况出现时）</a:t>
            </a:r>
            <a:r>
              <a:rPr lang="zh-CN" altLang="en-US" dirty="0">
                <a:solidFill>
                  <a:srgbClr val="00B0F0"/>
                </a:solidFill>
              </a:rPr>
              <a:t>，第二职业会使他们会处境困难、面临压力。（行文减译）</a:t>
            </a:r>
            <a:endParaRPr lang="en-AU" dirty="0">
              <a:solidFill>
                <a:srgbClr val="00B0F0"/>
              </a:solidFill>
            </a:endParaRPr>
          </a:p>
          <a:p>
            <a:r>
              <a:rPr lang="zh-CN" altLang="en-US" dirty="0"/>
              <a:t>如果公职人员的责任与第二职业发生了冲突，那么</a:t>
            </a:r>
            <a:r>
              <a:rPr lang="zh-CN" altLang="en-US" dirty="0">
                <a:solidFill>
                  <a:srgbClr val="FF0000"/>
                </a:solidFill>
              </a:rPr>
              <a:t>第二职业</a:t>
            </a:r>
            <a:r>
              <a:rPr lang="zh-CN" altLang="en-US" dirty="0"/>
              <a:t>会使公职人员陷于充满</a:t>
            </a:r>
            <a:r>
              <a:rPr lang="zh-CN" altLang="en-US" dirty="0">
                <a:solidFill>
                  <a:srgbClr val="FF0000"/>
                </a:solidFill>
              </a:rPr>
              <a:t>压力的困境中。</a:t>
            </a:r>
            <a:endParaRPr lang="en-US" dirty="0">
              <a:solidFill>
                <a:srgbClr val="FF0000"/>
              </a:solidFill>
            </a:endParaRPr>
          </a:p>
          <a:p>
            <a:r>
              <a:rPr lang="zh-CN" altLang="en-US" dirty="0">
                <a:solidFill>
                  <a:srgbClr val="FF0000"/>
                </a:solidFill>
              </a:rPr>
              <a:t>当公务员的职责与第二职业发生冲突时，这会使他们陷于充满压力的困境中。</a:t>
            </a:r>
            <a:endParaRPr lang="en-AU" altLang="zh-CN" dirty="0">
              <a:solidFill>
                <a:srgbClr val="FF0000"/>
              </a:solidFill>
            </a:endParaRPr>
          </a:p>
          <a:p>
            <a:r>
              <a:rPr lang="zh-CN" altLang="en-US" dirty="0"/>
              <a:t>第二职业会使公职人员陷于充满压力的困境中</a:t>
            </a:r>
            <a:r>
              <a:rPr lang="zh-CN" altLang="en-US" dirty="0">
                <a:solidFill>
                  <a:srgbClr val="FF0000"/>
                </a:solidFill>
              </a:rPr>
              <a:t>，</a:t>
            </a:r>
            <a:r>
              <a:rPr lang="zh-CN" altLang="en-US" u="sng" dirty="0">
                <a:solidFill>
                  <a:srgbClr val="FF0000"/>
                </a:solidFill>
              </a:rPr>
              <a:t>如果公职人员的责任与第二职业发生了冲突 </a:t>
            </a:r>
            <a:r>
              <a:rPr lang="zh-CN" altLang="en-US" u="sng" dirty="0"/>
              <a:t>（错误句子结构）</a:t>
            </a:r>
            <a:endParaRPr lang="en-AU" altLang="zh-CN" u="sng" dirty="0">
              <a:solidFill>
                <a:srgbClr val="FF0000"/>
              </a:solidFill>
            </a:endParaRPr>
          </a:p>
          <a:p>
            <a:endParaRPr lang="en-US" dirty="0"/>
          </a:p>
        </p:txBody>
      </p:sp>
    </p:spTree>
    <p:extLst>
      <p:ext uri="{BB962C8B-B14F-4D97-AF65-F5344CB8AC3E}">
        <p14:creationId xmlns:p14="http://schemas.microsoft.com/office/powerpoint/2010/main" val="1769433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some cases, </a:t>
            </a:r>
            <a:r>
              <a:rPr lang="zh-CN" altLang="en-US" dirty="0"/>
              <a:t>（</a:t>
            </a:r>
            <a:r>
              <a:rPr lang="zh-CN" altLang="en-US" dirty="0">
                <a:solidFill>
                  <a:srgbClr val="00B0F0"/>
                </a:solidFill>
              </a:rPr>
              <a:t>状语</a:t>
            </a:r>
            <a:r>
              <a:rPr lang="zh-CN" altLang="en-US" dirty="0"/>
              <a:t>）</a:t>
            </a:r>
          </a:p>
          <a:p>
            <a:r>
              <a:rPr lang="en-US" dirty="0"/>
              <a:t>secondary employment</a:t>
            </a:r>
            <a:r>
              <a:rPr lang="zh-CN" altLang="en-US" dirty="0"/>
              <a:t> （</a:t>
            </a:r>
            <a:r>
              <a:rPr lang="zh-CN" altLang="en-US" dirty="0">
                <a:solidFill>
                  <a:srgbClr val="00B0F0"/>
                </a:solidFill>
              </a:rPr>
              <a:t>主语</a:t>
            </a:r>
            <a:r>
              <a:rPr lang="zh-CN" altLang="en-US" dirty="0"/>
              <a:t>）</a:t>
            </a:r>
          </a:p>
          <a:p>
            <a:r>
              <a:rPr lang="en-US" dirty="0"/>
              <a:t> has been used </a:t>
            </a:r>
            <a:r>
              <a:rPr lang="en-US" b="1" dirty="0"/>
              <a:t>as</a:t>
            </a:r>
            <a:r>
              <a:rPr lang="en-US" dirty="0"/>
              <a:t> a </a:t>
            </a:r>
            <a:r>
              <a:rPr lang="en-US" u="sng" dirty="0"/>
              <a:t>cover</a:t>
            </a:r>
            <a:r>
              <a:rPr lang="en-US" dirty="0"/>
              <a:t> for serious corrupt activities, </a:t>
            </a:r>
            <a:r>
              <a:rPr lang="zh-CN" altLang="en-US" dirty="0"/>
              <a:t>（</a:t>
            </a:r>
            <a:r>
              <a:rPr lang="zh-CN" altLang="en-US" dirty="0">
                <a:solidFill>
                  <a:srgbClr val="00B0F0"/>
                </a:solidFill>
              </a:rPr>
              <a:t>谓语／宾语</a:t>
            </a:r>
            <a:r>
              <a:rPr lang="zh-CN" altLang="en-US" dirty="0"/>
              <a:t>）</a:t>
            </a:r>
          </a:p>
          <a:p>
            <a:r>
              <a:rPr lang="en-US" dirty="0"/>
              <a:t>such as taking bribes and </a:t>
            </a:r>
            <a:r>
              <a:rPr lang="en-US" u="sng" dirty="0"/>
              <a:t>secret commissions</a:t>
            </a:r>
            <a:r>
              <a:rPr lang="en-US" dirty="0"/>
              <a:t>.</a:t>
            </a:r>
            <a:r>
              <a:rPr lang="zh-CN" altLang="en-US" dirty="0"/>
              <a:t> （</a:t>
            </a:r>
            <a:r>
              <a:rPr lang="zh-CN" altLang="en-US" dirty="0">
                <a:solidFill>
                  <a:srgbClr val="00B0F0"/>
                </a:solidFill>
              </a:rPr>
              <a:t>列举说明</a:t>
            </a:r>
            <a:r>
              <a:rPr lang="zh-CN" altLang="en-US" dirty="0"/>
              <a:t>）</a:t>
            </a:r>
            <a:r>
              <a:rPr lang="en-AU" dirty="0"/>
              <a:t> </a:t>
            </a:r>
          </a:p>
          <a:p>
            <a:r>
              <a:rPr lang="en-AU" altLang="zh-CN" dirty="0">
                <a:solidFill>
                  <a:srgbClr val="00B0F0"/>
                </a:solidFill>
              </a:rPr>
              <a:t>Secret</a:t>
            </a:r>
            <a:r>
              <a:rPr lang="en-US" u="sng" dirty="0">
                <a:solidFill>
                  <a:srgbClr val="00B0F0"/>
                </a:solidFill>
              </a:rPr>
              <a:t> commissions</a:t>
            </a:r>
            <a:r>
              <a:rPr lang="en-US" dirty="0"/>
              <a:t>.</a:t>
            </a:r>
            <a:r>
              <a:rPr lang="zh-CN" altLang="en-US" dirty="0">
                <a:solidFill>
                  <a:srgbClr val="00B0F0"/>
                </a:solidFill>
              </a:rPr>
              <a:t>秘密佣金</a:t>
            </a:r>
            <a:endParaRPr lang="en-AU" altLang="zh-CN" dirty="0">
              <a:solidFill>
                <a:srgbClr val="00B0F0"/>
              </a:solidFill>
            </a:endParaRPr>
          </a:p>
          <a:p>
            <a:r>
              <a:rPr lang="en-US" altLang="zh-CN" dirty="0">
                <a:solidFill>
                  <a:srgbClr val="00B0F0"/>
                </a:solidFill>
              </a:rPr>
              <a:t>In some </a:t>
            </a:r>
            <a:r>
              <a:rPr lang="en-AU" altLang="zh-CN" dirty="0">
                <a:solidFill>
                  <a:srgbClr val="00B0F0"/>
                </a:solidFill>
              </a:rPr>
              <a:t>cases: </a:t>
            </a:r>
            <a:r>
              <a:rPr lang="zh-CN" altLang="en-US" dirty="0">
                <a:solidFill>
                  <a:srgbClr val="FF0000"/>
                </a:solidFill>
              </a:rPr>
              <a:t>案例  </a:t>
            </a:r>
            <a:r>
              <a:rPr lang="zh-CN" altLang="en-US" dirty="0">
                <a:solidFill>
                  <a:srgbClr val="00B0F0"/>
                </a:solidFill>
              </a:rPr>
              <a:t>情况  在一些情况下</a:t>
            </a:r>
            <a:endParaRPr lang="en-AU" altLang="zh-CN" dirty="0">
              <a:solidFill>
                <a:srgbClr val="00B0F0"/>
              </a:solidFill>
            </a:endParaRPr>
          </a:p>
          <a:p>
            <a:r>
              <a:rPr lang="en-AU" altLang="zh-CN" dirty="0">
                <a:solidFill>
                  <a:srgbClr val="00B0F0"/>
                </a:solidFill>
              </a:rPr>
              <a:t>Sometimes: </a:t>
            </a:r>
            <a:r>
              <a:rPr lang="zh-CN" altLang="en-US" dirty="0">
                <a:solidFill>
                  <a:srgbClr val="00B0F0"/>
                </a:solidFill>
              </a:rPr>
              <a:t>有时</a:t>
            </a:r>
            <a:endParaRPr lang="en-AU" altLang="zh-CN" dirty="0">
              <a:solidFill>
                <a:srgbClr val="00B0F0"/>
              </a:solidFill>
            </a:endParaRPr>
          </a:p>
          <a:p>
            <a:endParaRPr lang="zh-CN" altLang="en-US" dirty="0">
              <a:solidFill>
                <a:srgbClr val="00B0F0"/>
              </a:solidFill>
            </a:endParaRPr>
          </a:p>
        </p:txBody>
      </p:sp>
    </p:spTree>
    <p:extLst>
      <p:ext uri="{BB962C8B-B14F-4D97-AF65-F5344CB8AC3E}">
        <p14:creationId xmlns:p14="http://schemas.microsoft.com/office/powerpoint/2010/main" val="84150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第二职业是当职员（</a:t>
            </a:r>
            <a:r>
              <a:rPr lang="zh-CN" altLang="en-US" dirty="0">
                <a:solidFill>
                  <a:srgbClr val="FF0000"/>
                </a:solidFill>
              </a:rPr>
              <a:t>工作人员</a:t>
            </a:r>
            <a:r>
              <a:rPr lang="en-AU" altLang="zh-CN" dirty="0">
                <a:solidFill>
                  <a:srgbClr val="FF0000"/>
                </a:solidFill>
              </a:rPr>
              <a:t>/</a:t>
            </a:r>
            <a:r>
              <a:rPr lang="zh-CN" altLang="en-US" dirty="0">
                <a:solidFill>
                  <a:srgbClr val="FF0000"/>
                </a:solidFill>
              </a:rPr>
              <a:t>工人</a:t>
            </a:r>
            <a:r>
              <a:rPr lang="zh-CN" altLang="en-US" dirty="0"/>
              <a:t>）为一个机构工作的同时，也为另一个机构做带薪兼职或临时工作，包括经营生意和为</a:t>
            </a:r>
            <a:r>
              <a:rPr lang="zh-CN" altLang="en-US" dirty="0">
                <a:solidFill>
                  <a:srgbClr val="00B0F0"/>
                </a:solidFill>
              </a:rPr>
              <a:t>他人</a:t>
            </a:r>
            <a:r>
              <a:rPr lang="zh-CN" altLang="en-US" dirty="0"/>
              <a:t>或</a:t>
            </a:r>
            <a:r>
              <a:rPr lang="zh-CN" altLang="en-US" dirty="0">
                <a:solidFill>
                  <a:srgbClr val="00B0F0"/>
                </a:solidFill>
              </a:rPr>
              <a:t>其它机构（</a:t>
            </a:r>
            <a:r>
              <a:rPr lang="zh-CN" altLang="en-US" dirty="0">
                <a:solidFill>
                  <a:srgbClr val="FF0000"/>
                </a:solidFill>
              </a:rPr>
              <a:t>组织</a:t>
            </a:r>
            <a:r>
              <a:rPr lang="zh-CN" altLang="en-US" dirty="0">
                <a:solidFill>
                  <a:srgbClr val="00B0F0"/>
                </a:solidFill>
              </a:rPr>
              <a:t>）</a:t>
            </a:r>
            <a:r>
              <a:rPr lang="zh-CN" altLang="en-US" dirty="0"/>
              <a:t>提供带薪咨询服务。</a:t>
            </a:r>
            <a:endParaRPr lang="en-US" dirty="0"/>
          </a:p>
          <a:p>
            <a:endParaRPr lang="en-US" dirty="0"/>
          </a:p>
        </p:txBody>
      </p:sp>
    </p:spTree>
    <p:extLst>
      <p:ext uri="{BB962C8B-B14F-4D97-AF65-F5344CB8AC3E}">
        <p14:creationId xmlns:p14="http://schemas.microsoft.com/office/powerpoint/2010/main" val="1895308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highlight>
                  <a:srgbClr val="FFFF00"/>
                </a:highlight>
              </a:rPr>
              <a:t>Serious corrupt activities such as ……has caught </a:t>
            </a:r>
            <a:r>
              <a:rPr lang="en-AU" dirty="0" err="1">
                <a:highlight>
                  <a:srgbClr val="FFFF00"/>
                </a:highlight>
              </a:rPr>
              <a:t>goverment’s</a:t>
            </a:r>
            <a:r>
              <a:rPr lang="en-AU" dirty="0">
                <a:highlight>
                  <a:srgbClr val="FFFF00"/>
                </a:highlight>
              </a:rPr>
              <a:t> attention.</a:t>
            </a:r>
          </a:p>
          <a:p>
            <a:r>
              <a:rPr lang="zh-CN" altLang="en-US" dirty="0"/>
              <a:t>诸如。。。。等腐败行为引起了政府的注意。</a:t>
            </a:r>
            <a:endParaRPr lang="en-AU" dirty="0"/>
          </a:p>
        </p:txBody>
      </p:sp>
    </p:spTree>
    <p:extLst>
      <p:ext uri="{BB962C8B-B14F-4D97-AF65-F5344CB8AC3E}">
        <p14:creationId xmlns:p14="http://schemas.microsoft.com/office/powerpoint/2010/main" val="10101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在某些情况下，第二职业被用来</a:t>
            </a:r>
            <a:r>
              <a:rPr lang="zh-CN" altLang="en-US" dirty="0">
                <a:solidFill>
                  <a:srgbClr val="00B0F0"/>
                </a:solidFill>
              </a:rPr>
              <a:t>掩盖</a:t>
            </a:r>
            <a:r>
              <a:rPr lang="zh-CN" altLang="en-US" dirty="0"/>
              <a:t>严重的腐败行为，如受贿和</a:t>
            </a:r>
            <a:r>
              <a:rPr lang="zh-CN" altLang="en-US" dirty="0">
                <a:solidFill>
                  <a:srgbClr val="00B0F0"/>
                </a:solidFill>
              </a:rPr>
              <a:t>私下收取佣金</a:t>
            </a:r>
            <a:r>
              <a:rPr lang="zh-CN" altLang="en-US" dirty="0"/>
              <a:t>等</a:t>
            </a:r>
          </a:p>
          <a:p>
            <a:r>
              <a:rPr lang="zh-CN" altLang="en-US" dirty="0"/>
              <a:t>一些情况下，第二职业被用来掩盖诸如受贿和私自收取佣金</a:t>
            </a:r>
            <a:r>
              <a:rPr lang="zh-CN" altLang="en-US" dirty="0">
                <a:highlight>
                  <a:srgbClr val="FFFF00"/>
                </a:highlight>
              </a:rPr>
              <a:t>等</a:t>
            </a:r>
            <a:r>
              <a:rPr lang="zh-CN" altLang="en-US" dirty="0"/>
              <a:t>严重腐败行为。</a:t>
            </a:r>
            <a:endParaRPr lang="en-AU" altLang="zh-CN" dirty="0"/>
          </a:p>
          <a:p>
            <a:endParaRPr lang="en-US" dirty="0"/>
          </a:p>
        </p:txBody>
      </p:sp>
    </p:spTree>
    <p:extLst>
      <p:ext uri="{BB962C8B-B14F-4D97-AF65-F5344CB8AC3E}">
        <p14:creationId xmlns:p14="http://schemas.microsoft.com/office/powerpoint/2010/main" val="897103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complete ban </a:t>
            </a:r>
            <a:r>
              <a:rPr lang="en-US" b="1" u="sng" dirty="0"/>
              <a:t>on</a:t>
            </a:r>
            <a:r>
              <a:rPr lang="en-US" dirty="0"/>
              <a:t> secondary employment </a:t>
            </a:r>
            <a:r>
              <a:rPr lang="en-US" b="1" u="sng" dirty="0"/>
              <a:t>for</a:t>
            </a:r>
            <a:r>
              <a:rPr lang="en-US" b="1" dirty="0"/>
              <a:t> </a:t>
            </a:r>
            <a:r>
              <a:rPr lang="en-US" dirty="0"/>
              <a:t>public sector staff </a:t>
            </a:r>
            <a:r>
              <a:rPr lang="zh-CN" altLang="en-US" dirty="0"/>
              <a:t>（</a:t>
            </a:r>
            <a:r>
              <a:rPr lang="zh-CN" altLang="en-US" dirty="0">
                <a:solidFill>
                  <a:srgbClr val="00B0F0"/>
                </a:solidFill>
              </a:rPr>
              <a:t>名词词组作主语</a:t>
            </a:r>
            <a:r>
              <a:rPr lang="zh-CN" altLang="en-US" dirty="0"/>
              <a:t>）</a:t>
            </a:r>
          </a:p>
          <a:p>
            <a:r>
              <a:rPr lang="en-US" dirty="0"/>
              <a:t>is not only unreasonable</a:t>
            </a:r>
            <a:r>
              <a:rPr lang="en-US" u="sng" dirty="0"/>
              <a:t> but</a:t>
            </a:r>
            <a:r>
              <a:rPr lang="en-US" dirty="0"/>
              <a:t> an unrealistic </a:t>
            </a:r>
            <a:r>
              <a:rPr lang="en-US" u="sng" dirty="0"/>
              <a:t>option</a:t>
            </a:r>
            <a:r>
              <a:rPr lang="en-US" dirty="0"/>
              <a:t> </a:t>
            </a:r>
            <a:endParaRPr lang="zh-CN" altLang="en-US" dirty="0"/>
          </a:p>
          <a:p>
            <a:r>
              <a:rPr lang="en-US" u="sng" dirty="0"/>
              <a:t>that </a:t>
            </a:r>
            <a:r>
              <a:rPr lang="en-US" dirty="0"/>
              <a:t>would be impossible to monitor.</a:t>
            </a:r>
            <a:r>
              <a:rPr lang="zh-CN" altLang="en-US" dirty="0"/>
              <a:t>（</a:t>
            </a:r>
            <a:r>
              <a:rPr lang="zh-CN" altLang="en-US" dirty="0">
                <a:solidFill>
                  <a:srgbClr val="00B0F0"/>
                </a:solidFill>
              </a:rPr>
              <a:t>定语从句／内在逻辑关系</a:t>
            </a:r>
            <a:r>
              <a:rPr lang="zh-CN" altLang="en-US" dirty="0"/>
              <a:t>）</a:t>
            </a:r>
          </a:p>
          <a:p>
            <a:r>
              <a:rPr lang="zh-CN" altLang="en-US" dirty="0"/>
              <a:t>介词</a:t>
            </a:r>
            <a:r>
              <a:rPr lang="en-AU" altLang="zh-CN" dirty="0"/>
              <a:t>for</a:t>
            </a:r>
            <a:r>
              <a:rPr lang="en-US" altLang="zh-CN" dirty="0"/>
              <a:t>=</a:t>
            </a:r>
            <a:r>
              <a:rPr lang="en-AU" altLang="zh-CN" dirty="0"/>
              <a:t>of : </a:t>
            </a:r>
            <a:r>
              <a:rPr lang="zh-CN" altLang="en-US" dirty="0">
                <a:solidFill>
                  <a:srgbClr val="FF0000"/>
                </a:solidFill>
              </a:rPr>
              <a:t>对公职人员来说</a:t>
            </a:r>
            <a:endParaRPr lang="en-US" dirty="0">
              <a:solidFill>
                <a:srgbClr val="FF0000"/>
              </a:solidFill>
            </a:endParaRPr>
          </a:p>
          <a:p>
            <a:r>
              <a:rPr lang="en-US" altLang="zh-CN" dirty="0"/>
              <a:t>O</a:t>
            </a:r>
            <a:r>
              <a:rPr lang="en-AU" altLang="zh-CN" dirty="0" err="1"/>
              <a:t>ption</a:t>
            </a:r>
            <a:r>
              <a:rPr lang="en-AU" altLang="zh-CN" dirty="0"/>
              <a:t>: </a:t>
            </a:r>
            <a:r>
              <a:rPr lang="zh-CN" altLang="en-US" dirty="0"/>
              <a:t>选择、选项、</a:t>
            </a:r>
            <a:r>
              <a:rPr lang="zh-CN" altLang="en-US" dirty="0">
                <a:solidFill>
                  <a:srgbClr val="00B0F0"/>
                </a:solidFill>
              </a:rPr>
              <a:t>情况</a:t>
            </a:r>
          </a:p>
          <a:p>
            <a:pPr marL="0" indent="0">
              <a:buNone/>
            </a:pPr>
            <a:r>
              <a:rPr lang="en-US" altLang="zh-CN" dirty="0">
                <a:solidFill>
                  <a:srgbClr val="00B0F0"/>
                </a:solidFill>
              </a:rPr>
              <a:t>E</a:t>
            </a:r>
            <a:r>
              <a:rPr lang="en-AU" altLang="zh-CN" dirty="0" err="1">
                <a:solidFill>
                  <a:srgbClr val="00B0F0"/>
                </a:solidFill>
              </a:rPr>
              <a:t>xperience</a:t>
            </a:r>
            <a:r>
              <a:rPr lang="en-AU" altLang="zh-CN" dirty="0">
                <a:solidFill>
                  <a:srgbClr val="00B0F0"/>
                </a:solidFill>
              </a:rPr>
              <a:t>/ level/prospect/option/incident: </a:t>
            </a:r>
            <a:r>
              <a:rPr lang="zh-CN" altLang="en-US" dirty="0">
                <a:solidFill>
                  <a:srgbClr val="00B0F0"/>
                </a:solidFill>
              </a:rPr>
              <a:t>根据文章意思选词，很多情况下可以根据文意不翻出来</a:t>
            </a:r>
            <a:r>
              <a:rPr lang="en-AU" altLang="zh-CN" dirty="0">
                <a:solidFill>
                  <a:srgbClr val="00B0F0"/>
                </a:solidFill>
              </a:rPr>
              <a:t> </a:t>
            </a:r>
          </a:p>
          <a:p>
            <a:endParaRPr lang="en-US" dirty="0"/>
          </a:p>
        </p:txBody>
      </p:sp>
    </p:spTree>
    <p:extLst>
      <p:ext uri="{BB962C8B-B14F-4D97-AF65-F5344CB8AC3E}">
        <p14:creationId xmlns:p14="http://schemas.microsoft.com/office/powerpoint/2010/main" val="241785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fontScale="92500"/>
          </a:bodyPr>
          <a:lstStyle/>
          <a:p>
            <a:r>
              <a:rPr lang="zh-CN" altLang="en-US" dirty="0"/>
              <a:t>完全禁止公职人员从事第二职业不仅是不合理的，而且也是不现实的，</a:t>
            </a:r>
            <a:r>
              <a:rPr lang="zh-CN" altLang="en-US" dirty="0">
                <a:solidFill>
                  <a:srgbClr val="00B0F0"/>
                </a:solidFill>
              </a:rPr>
              <a:t>因为</a:t>
            </a:r>
            <a:r>
              <a:rPr lang="zh-CN" altLang="en-US" dirty="0"/>
              <a:t>要对此进行监管是不可能的。</a:t>
            </a:r>
            <a:r>
              <a:rPr lang="en-AU" dirty="0"/>
              <a:t> </a:t>
            </a:r>
            <a:endParaRPr lang="zh-CN" altLang="en-US" dirty="0"/>
          </a:p>
          <a:p>
            <a:r>
              <a:rPr lang="zh-CN" altLang="en-US" dirty="0"/>
              <a:t>。。。。。不仅不合理，而且不现实，因为无法对此进行监管。</a:t>
            </a:r>
            <a:endParaRPr lang="en-AU" altLang="zh-CN" dirty="0"/>
          </a:p>
          <a:p>
            <a:r>
              <a:rPr lang="zh-CN" altLang="en-US" dirty="0"/>
              <a:t>完全禁止公职人员从事第二职业，不仅是不合理的，也是不实际的，因为对此监管不可能。</a:t>
            </a:r>
            <a:endParaRPr lang="en-AU" altLang="zh-CN" dirty="0"/>
          </a:p>
          <a:p>
            <a:r>
              <a:rPr lang="zh-CN" altLang="en-US" dirty="0">
                <a:solidFill>
                  <a:srgbClr val="FF0000"/>
                </a:solidFill>
              </a:rPr>
              <a:t>对公职人员而言，完全禁止第二职业</a:t>
            </a:r>
            <a:r>
              <a:rPr lang="zh-CN" altLang="en-US" dirty="0"/>
              <a:t>，不光不合理且不切实际，因其难于</a:t>
            </a:r>
            <a:r>
              <a:rPr lang="zh-CN" altLang="en-US" dirty="0">
                <a:solidFill>
                  <a:srgbClr val="FF0000"/>
                </a:solidFill>
              </a:rPr>
              <a:t>管理</a:t>
            </a:r>
            <a:r>
              <a:rPr lang="zh-CN" altLang="en-US" dirty="0"/>
              <a:t>。</a:t>
            </a:r>
            <a:endParaRPr lang="en-AU" dirty="0"/>
          </a:p>
          <a:p>
            <a:endParaRPr lang="en-US" dirty="0"/>
          </a:p>
          <a:p>
            <a:endParaRPr lang="en-US" dirty="0"/>
          </a:p>
        </p:txBody>
      </p:sp>
    </p:spTree>
    <p:extLst>
      <p:ext uri="{BB962C8B-B14F-4D97-AF65-F5344CB8AC3E}">
        <p14:creationId xmlns:p14="http://schemas.microsoft.com/office/powerpoint/2010/main" val="1820364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4000" dirty="0"/>
              <a:t>Article Two</a:t>
            </a:r>
          </a:p>
        </p:txBody>
      </p:sp>
    </p:spTree>
    <p:extLst>
      <p:ext uri="{BB962C8B-B14F-4D97-AF65-F5344CB8AC3E}">
        <p14:creationId xmlns:p14="http://schemas.microsoft.com/office/powerpoint/2010/main" val="1023086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Red Cross Red Crescent Movement</a:t>
            </a:r>
            <a:r>
              <a:rPr lang="en-AU" dirty="0"/>
              <a:t> </a:t>
            </a:r>
          </a:p>
          <a:p>
            <a:pPr marL="0" indent="0" algn="ctr">
              <a:buNone/>
            </a:pPr>
            <a:endParaRPr lang="en-AU" b="1" dirty="0"/>
          </a:p>
          <a:p>
            <a:pPr marL="0" indent="0" algn="ctr">
              <a:buNone/>
            </a:pPr>
            <a:r>
              <a:rPr lang="en-US" b="1" dirty="0"/>
              <a:t>红十字红新月运动</a:t>
            </a:r>
            <a:r>
              <a:rPr lang="en-AU" dirty="0"/>
              <a:t> </a:t>
            </a:r>
            <a:endParaRPr lang="en-US" b="1" dirty="0"/>
          </a:p>
        </p:txBody>
      </p:sp>
    </p:spTree>
    <p:extLst>
      <p:ext uri="{BB962C8B-B14F-4D97-AF65-F5344CB8AC3E}">
        <p14:creationId xmlns:p14="http://schemas.microsoft.com/office/powerpoint/2010/main" val="432335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背景知识</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国际红十字与红新月运动</a:t>
            </a:r>
            <a:r>
              <a:rPr lang="zh-CN" altLang="en-US" dirty="0"/>
              <a:t>是國際性的</a:t>
            </a:r>
            <a:r>
              <a:rPr lang="zh-CN" altLang="en-US" dirty="0">
                <a:hlinkClick r:id="rId2" tooltip="人道主义"/>
              </a:rPr>
              <a:t>人道主义</a:t>
            </a:r>
            <a:r>
              <a:rPr lang="zh-CN" altLang="en-US" dirty="0"/>
              <a:t>運動，在世界各地拥有大约</a:t>
            </a:r>
            <a:r>
              <a:rPr lang="en-US" altLang="zh-CN" dirty="0"/>
              <a:t>9,700</a:t>
            </a:r>
            <a:r>
              <a:rPr lang="zh-CN" altLang="en-US" dirty="0"/>
              <a:t>万名志愿者及工作人员，这一国际人道运动致力于保护人的生命和健康，保障人类尊严，并减轻人类疾苦，不因国籍、种族、宗教信仰、阶级和政治观念而加以任何歧视。</a:t>
            </a:r>
          </a:p>
          <a:p>
            <a:r>
              <a:rPr lang="zh-CN" altLang="en-US" dirty="0"/>
              <a:t>创立于</a:t>
            </a:r>
            <a:r>
              <a:rPr lang="en-US" altLang="zh-CN" dirty="0"/>
              <a:t>1919</a:t>
            </a:r>
            <a:r>
              <a:rPr lang="zh-CN" altLang="en-US" dirty="0"/>
              <a:t>年，它负责在运动内部协调</a:t>
            </a:r>
            <a:r>
              <a:rPr lang="en-US" altLang="zh-CN" dirty="0"/>
              <a:t>189</a:t>
            </a:r>
            <a:r>
              <a:rPr lang="zh-CN" altLang="en-US" dirty="0"/>
              <a:t>个国家红十字会和红新月会的活动。</a:t>
            </a:r>
          </a:p>
          <a:p>
            <a:r>
              <a:rPr lang="zh-CN" altLang="en-US" dirty="0"/>
              <a:t>世界各国上几乎都有自己的</a:t>
            </a:r>
            <a:r>
              <a:rPr lang="zh-CN" altLang="en-US" dirty="0">
                <a:hlinkClick r:id="rId3" tooltip="紅十字會與紅新月會名單"/>
              </a:rPr>
              <a:t>国家红十字会或红新月会</a:t>
            </a:r>
            <a:r>
              <a:rPr lang="zh-CN" altLang="en-US" dirty="0"/>
              <a:t>，</a:t>
            </a:r>
            <a:endParaRPr lang="en-US" dirty="0"/>
          </a:p>
        </p:txBody>
      </p:sp>
    </p:spTree>
    <p:extLst>
      <p:ext uri="{BB962C8B-B14F-4D97-AF65-F5344CB8AC3E}">
        <p14:creationId xmlns:p14="http://schemas.microsoft.com/office/powerpoint/2010/main" val="76624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32500" lnSpcReduction="20000"/>
          </a:bodyPr>
          <a:lstStyle/>
          <a:p>
            <a:r>
              <a:rPr lang="en-US" sz="6700" b="1" dirty="0"/>
              <a:t>Because of </a:t>
            </a:r>
            <a:r>
              <a:rPr lang="en-US" sz="6700" u="sng" dirty="0"/>
              <a:t>its</a:t>
            </a:r>
            <a:r>
              <a:rPr lang="en-US" sz="6700" dirty="0"/>
              <a:t> special </a:t>
            </a:r>
            <a:r>
              <a:rPr lang="en-US" sz="6700" b="1" dirty="0"/>
              <a:t>status</a:t>
            </a:r>
            <a:r>
              <a:rPr lang="en-US" sz="6700" dirty="0"/>
              <a:t> and its </a:t>
            </a:r>
            <a:r>
              <a:rPr lang="en-US" sz="6700" b="1" dirty="0"/>
              <a:t>millions of </a:t>
            </a:r>
            <a:r>
              <a:rPr lang="en-US" sz="6700" dirty="0"/>
              <a:t>volunteers and members </a:t>
            </a:r>
            <a:r>
              <a:rPr lang="en-US" sz="6700" u="sng" dirty="0"/>
              <a:t>all across the world</a:t>
            </a:r>
            <a:r>
              <a:rPr lang="en-US" sz="6700" dirty="0"/>
              <a:t>, </a:t>
            </a:r>
            <a:r>
              <a:rPr lang="zh-CN" altLang="en-US" sz="6700" dirty="0"/>
              <a:t>（</a:t>
            </a:r>
            <a:r>
              <a:rPr lang="zh-CN" altLang="en-US" sz="6700" dirty="0">
                <a:solidFill>
                  <a:srgbClr val="00B0F0"/>
                </a:solidFill>
              </a:rPr>
              <a:t>原因状语</a:t>
            </a:r>
            <a:r>
              <a:rPr lang="zh-CN" altLang="en-US" sz="6700" dirty="0"/>
              <a:t>）</a:t>
            </a:r>
            <a:endParaRPr lang="en-US" sz="6700" dirty="0"/>
          </a:p>
          <a:p>
            <a:r>
              <a:rPr lang="en-US" sz="6700" dirty="0"/>
              <a:t>the Red Cross Red Crescent is </a:t>
            </a:r>
            <a:r>
              <a:rPr lang="zh-CN" altLang="en-US" sz="6700" dirty="0"/>
              <a:t>（</a:t>
            </a:r>
            <a:r>
              <a:rPr lang="zh-CN" altLang="en-US" sz="6700" dirty="0">
                <a:solidFill>
                  <a:srgbClr val="00B0F0"/>
                </a:solidFill>
              </a:rPr>
              <a:t>主语、谓语</a:t>
            </a:r>
            <a:r>
              <a:rPr lang="zh-CN" altLang="en-US" sz="6700" dirty="0"/>
              <a:t>）</a:t>
            </a:r>
            <a:endParaRPr lang="en-US" sz="6700" dirty="0"/>
          </a:p>
          <a:p>
            <a:r>
              <a:rPr lang="en-US" sz="6700" u="sng" dirty="0"/>
              <a:t> in an ideal position</a:t>
            </a:r>
            <a:r>
              <a:rPr lang="en-US" sz="6700" dirty="0"/>
              <a:t> to </a:t>
            </a:r>
            <a:r>
              <a:rPr lang="en-US" sz="6700" u="sng" dirty="0"/>
              <a:t>promote</a:t>
            </a:r>
            <a:r>
              <a:rPr lang="en-US" sz="6700" dirty="0"/>
              <a:t> tolerance and humanitarian values.</a:t>
            </a:r>
            <a:r>
              <a:rPr lang="zh-CN" altLang="en-US" sz="6700" dirty="0"/>
              <a:t>（</a:t>
            </a:r>
            <a:r>
              <a:rPr lang="zh-CN" altLang="en-US" sz="6700" dirty="0">
                <a:solidFill>
                  <a:srgbClr val="00B0F0"/>
                </a:solidFill>
              </a:rPr>
              <a:t>宾语</a:t>
            </a:r>
            <a:r>
              <a:rPr lang="zh-CN" altLang="en-US" sz="6700" dirty="0"/>
              <a:t>）</a:t>
            </a:r>
            <a:endParaRPr lang="en-US" sz="6700" dirty="0"/>
          </a:p>
          <a:p>
            <a:r>
              <a:rPr lang="zh-CN" altLang="en-US" sz="6700" dirty="0">
                <a:solidFill>
                  <a:srgbClr val="00B0F0"/>
                </a:solidFill>
              </a:rPr>
              <a:t>思考：</a:t>
            </a:r>
            <a:endParaRPr lang="en-AU" altLang="zh-CN" sz="6700" dirty="0">
              <a:solidFill>
                <a:srgbClr val="00B0F0"/>
              </a:solidFill>
            </a:endParaRPr>
          </a:p>
          <a:p>
            <a:r>
              <a:rPr lang="zh-CN" altLang="en-US" sz="6700" dirty="0">
                <a:solidFill>
                  <a:srgbClr val="00B0F0"/>
                </a:solidFill>
              </a:rPr>
              <a:t>指代主语</a:t>
            </a:r>
            <a:r>
              <a:rPr lang="en-AU" altLang="zh-CN" sz="6700" dirty="0">
                <a:solidFill>
                  <a:srgbClr val="00B0F0"/>
                </a:solidFill>
              </a:rPr>
              <a:t>its</a:t>
            </a:r>
            <a:r>
              <a:rPr lang="zh-CN" altLang="en-US" sz="6700" dirty="0">
                <a:solidFill>
                  <a:srgbClr val="00B0F0"/>
                </a:solidFill>
              </a:rPr>
              <a:t>需要翻译成“它的”吗？</a:t>
            </a:r>
          </a:p>
          <a:p>
            <a:r>
              <a:rPr lang="zh-CN" altLang="en-US" sz="6700" dirty="0">
                <a:solidFill>
                  <a:srgbClr val="00B0F0"/>
                </a:solidFill>
              </a:rPr>
              <a:t>后置介词短语“</a:t>
            </a:r>
            <a:r>
              <a:rPr lang="en-US" sz="6700" u="sng" dirty="0">
                <a:solidFill>
                  <a:srgbClr val="00B0F0"/>
                </a:solidFill>
              </a:rPr>
              <a:t>all across the world</a:t>
            </a:r>
            <a:r>
              <a:rPr lang="zh-CN" altLang="en-US" sz="6700" u="sng" dirty="0">
                <a:solidFill>
                  <a:srgbClr val="00B0F0"/>
                </a:solidFill>
              </a:rPr>
              <a:t>”修饰谁？</a:t>
            </a:r>
          </a:p>
          <a:p>
            <a:r>
              <a:rPr lang="en-US" sz="6700" u="sng" dirty="0">
                <a:solidFill>
                  <a:srgbClr val="00B0F0"/>
                </a:solidFill>
              </a:rPr>
              <a:t>I</a:t>
            </a:r>
            <a:r>
              <a:rPr lang="en-AU" sz="6700" u="sng" dirty="0">
                <a:solidFill>
                  <a:srgbClr val="00B0F0"/>
                </a:solidFill>
              </a:rPr>
              <a:t>n an ideal position :  </a:t>
            </a:r>
            <a:r>
              <a:rPr lang="zh-CN" altLang="en-US" sz="6700" u="sng" dirty="0">
                <a:solidFill>
                  <a:srgbClr val="FF0000"/>
                </a:solidFill>
              </a:rPr>
              <a:t>理想位置？</a:t>
            </a:r>
          </a:p>
          <a:p>
            <a:r>
              <a:rPr lang="en-AU" sz="6700" u="sng" dirty="0">
                <a:solidFill>
                  <a:srgbClr val="00B0F0"/>
                </a:solidFill>
              </a:rPr>
              <a:t>promote: </a:t>
            </a:r>
            <a:r>
              <a:rPr lang="zh-CN" altLang="en-US" sz="6700" u="sng" dirty="0">
                <a:solidFill>
                  <a:srgbClr val="00B0F0"/>
                </a:solidFill>
              </a:rPr>
              <a:t>促进、提升、？</a:t>
            </a:r>
          </a:p>
          <a:p>
            <a:r>
              <a:rPr lang="en-AU" sz="6700" u="sng" dirty="0">
                <a:solidFill>
                  <a:srgbClr val="00B0F0"/>
                </a:solidFill>
              </a:rPr>
              <a:t>V+N+N</a:t>
            </a:r>
          </a:p>
          <a:p>
            <a:r>
              <a:rPr lang="en-US" sz="6700" dirty="0">
                <a:solidFill>
                  <a:srgbClr val="00B0F0"/>
                </a:solidFill>
              </a:rPr>
              <a:t>Because of :</a:t>
            </a:r>
            <a:r>
              <a:rPr lang="en-US" sz="6700" dirty="0">
                <a:solidFill>
                  <a:srgbClr val="00B0F0"/>
                </a:solidFill>
                <a:highlight>
                  <a:srgbClr val="FFFF00"/>
                </a:highlight>
              </a:rPr>
              <a:t> </a:t>
            </a:r>
            <a:r>
              <a:rPr lang="zh-CN" altLang="en-US" sz="6700" dirty="0">
                <a:solidFill>
                  <a:srgbClr val="00B0F0"/>
                </a:solidFill>
                <a:highlight>
                  <a:srgbClr val="FFFF00"/>
                </a:highlight>
              </a:rPr>
              <a:t>由于</a:t>
            </a:r>
            <a:r>
              <a:rPr lang="zh-CN" altLang="en-US" sz="6700" dirty="0">
                <a:solidFill>
                  <a:srgbClr val="00B0F0"/>
                </a:solidFill>
              </a:rPr>
              <a:t>、因为</a:t>
            </a:r>
            <a:endParaRPr lang="en-US" sz="6700" dirty="0">
              <a:solidFill>
                <a:srgbClr val="00B0F0"/>
              </a:solidFill>
            </a:endParaRPr>
          </a:p>
          <a:p>
            <a:pPr marL="0" indent="0">
              <a:buNone/>
            </a:pPr>
            <a:r>
              <a:rPr lang="en-AU" sz="4000" dirty="0"/>
              <a:t> </a:t>
            </a: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dirty="0"/>
          </a:p>
        </p:txBody>
      </p:sp>
    </p:spTree>
    <p:extLst>
      <p:ext uri="{BB962C8B-B14F-4D97-AF65-F5344CB8AC3E}">
        <p14:creationId xmlns:p14="http://schemas.microsoft.com/office/powerpoint/2010/main" val="2032253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由于</a:t>
            </a:r>
            <a:r>
              <a:rPr lang="zh-CN" altLang="en-US" dirty="0">
                <a:solidFill>
                  <a:srgbClr val="00B0F0"/>
                </a:solidFill>
              </a:rPr>
              <a:t>具有</a:t>
            </a:r>
            <a:r>
              <a:rPr lang="zh-CN" altLang="en-US" dirty="0"/>
              <a:t>特殊的</a:t>
            </a:r>
            <a:r>
              <a:rPr lang="zh-CN" altLang="en-US" dirty="0">
                <a:solidFill>
                  <a:srgbClr val="00B0F0"/>
                </a:solidFill>
              </a:rPr>
              <a:t>地位</a:t>
            </a:r>
            <a:r>
              <a:rPr lang="zh-CN" altLang="en-US" dirty="0"/>
              <a:t>和</a:t>
            </a:r>
            <a:r>
              <a:rPr lang="zh-CN" altLang="en-US" u="sng" dirty="0"/>
              <a:t>世界各地</a:t>
            </a:r>
            <a:r>
              <a:rPr lang="zh-CN" altLang="en-US" dirty="0">
                <a:solidFill>
                  <a:srgbClr val="00B0F0"/>
                </a:solidFill>
              </a:rPr>
              <a:t>拥有</a:t>
            </a:r>
            <a:r>
              <a:rPr lang="zh-CN" altLang="en-US" dirty="0"/>
              <a:t>数百万的志愿者和会员，</a:t>
            </a:r>
            <a:r>
              <a:rPr lang="zh-CN" altLang="en-US" dirty="0">
                <a:solidFill>
                  <a:srgbClr val="00B0F0"/>
                </a:solidFill>
              </a:rPr>
              <a:t>红十字红新月运动非常适合</a:t>
            </a:r>
            <a:r>
              <a:rPr lang="zh-CN" altLang="en-US" dirty="0"/>
              <a:t>来促进宽容和人道主义价值观。</a:t>
            </a:r>
          </a:p>
          <a:p>
            <a:r>
              <a:rPr lang="zh-CN" altLang="en-US" dirty="0"/>
              <a:t>由于</a:t>
            </a:r>
            <a:r>
              <a:rPr lang="zh-CN" altLang="en-US" dirty="0">
                <a:solidFill>
                  <a:srgbClr val="00B0F0"/>
                </a:solidFill>
              </a:rPr>
              <a:t>红十字红新月会</a:t>
            </a:r>
            <a:r>
              <a:rPr lang="zh-CN" altLang="en-US" dirty="0"/>
              <a:t>的特殊地位和世界范围内数百万的志愿者和成员，</a:t>
            </a:r>
            <a:r>
              <a:rPr lang="zh-CN" altLang="en-US" dirty="0">
                <a:solidFill>
                  <a:srgbClr val="00B0F0"/>
                </a:solidFill>
              </a:rPr>
              <a:t>它</a:t>
            </a:r>
            <a:r>
              <a:rPr lang="zh-CN" altLang="en-US" dirty="0"/>
              <a:t>能够</a:t>
            </a:r>
            <a:r>
              <a:rPr lang="zh-CN" altLang="en-US" dirty="0">
                <a:solidFill>
                  <a:srgbClr val="00B0F0"/>
                </a:solidFill>
              </a:rPr>
              <a:t>很好地</a:t>
            </a:r>
            <a:r>
              <a:rPr lang="en-AU" altLang="zh-CN" dirty="0">
                <a:solidFill>
                  <a:srgbClr val="00B0F0"/>
                </a:solidFill>
              </a:rPr>
              <a:t>/</a:t>
            </a:r>
            <a:r>
              <a:rPr lang="zh-CN" altLang="en-US" dirty="0">
                <a:solidFill>
                  <a:srgbClr val="00B0F0"/>
                </a:solidFill>
              </a:rPr>
              <a:t>非常适合促进</a:t>
            </a:r>
            <a:r>
              <a:rPr lang="zh-CN" altLang="en-US" dirty="0"/>
              <a:t>宽容和</a:t>
            </a:r>
            <a:r>
              <a:rPr lang="zh-CN" altLang="en-US" dirty="0">
                <a:solidFill>
                  <a:srgbClr val="00B0F0"/>
                </a:solidFill>
              </a:rPr>
              <a:t>发扬</a:t>
            </a:r>
            <a:r>
              <a:rPr lang="en-AU" altLang="zh-CN" dirty="0">
                <a:solidFill>
                  <a:srgbClr val="00B0F0"/>
                </a:solidFill>
              </a:rPr>
              <a:t>/</a:t>
            </a:r>
            <a:r>
              <a:rPr lang="zh-CN" altLang="en-US" dirty="0">
                <a:solidFill>
                  <a:srgbClr val="00B0F0"/>
                </a:solidFill>
              </a:rPr>
              <a:t>弘扬</a:t>
            </a:r>
            <a:r>
              <a:rPr lang="zh-CN" altLang="en-US" dirty="0"/>
              <a:t>人道主义价值观。</a:t>
            </a:r>
            <a:endParaRPr lang="en-AU" altLang="zh-CN" dirty="0"/>
          </a:p>
          <a:p>
            <a:endParaRPr lang="en-US" dirty="0"/>
          </a:p>
        </p:txBody>
      </p:sp>
    </p:spTree>
    <p:extLst>
      <p:ext uri="{BB962C8B-B14F-4D97-AF65-F5344CB8AC3E}">
        <p14:creationId xmlns:p14="http://schemas.microsoft.com/office/powerpoint/2010/main" val="485457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相关知识点</a:t>
            </a:r>
            <a:endParaRPr lang="en-US" dirty="0"/>
          </a:p>
        </p:txBody>
      </p:sp>
      <p:sp>
        <p:nvSpPr>
          <p:cNvPr id="3" name="Content Placeholder 2"/>
          <p:cNvSpPr>
            <a:spLocks noGrp="1"/>
          </p:cNvSpPr>
          <p:nvPr>
            <p:ph idx="1"/>
          </p:nvPr>
        </p:nvSpPr>
        <p:spPr/>
        <p:txBody>
          <a:bodyPr/>
          <a:lstStyle/>
          <a:p>
            <a:r>
              <a:rPr lang="en-US" dirty="0">
                <a:solidFill>
                  <a:srgbClr val="00B0F0"/>
                </a:solidFill>
              </a:rPr>
              <a:t>in a </a:t>
            </a:r>
            <a:r>
              <a:rPr lang="zh-CN" altLang="en-US" dirty="0">
                <a:solidFill>
                  <a:srgbClr val="00B0F0"/>
                </a:solidFill>
              </a:rPr>
              <a:t>（</a:t>
            </a:r>
            <a:r>
              <a:rPr lang="en-AU" altLang="zh-CN" dirty="0">
                <a:solidFill>
                  <a:srgbClr val="00B0F0"/>
                </a:solidFill>
              </a:rPr>
              <a:t>ideal/perfect/good</a:t>
            </a:r>
            <a:r>
              <a:rPr lang="zh-CN" altLang="en-US" dirty="0">
                <a:solidFill>
                  <a:srgbClr val="00B0F0"/>
                </a:solidFill>
              </a:rPr>
              <a:t>）</a:t>
            </a:r>
            <a:r>
              <a:rPr lang="en-US" u="sng" dirty="0">
                <a:solidFill>
                  <a:srgbClr val="00B0F0"/>
                </a:solidFill>
              </a:rPr>
              <a:t>position</a:t>
            </a:r>
            <a:r>
              <a:rPr lang="en-US" dirty="0">
                <a:solidFill>
                  <a:srgbClr val="00B0F0"/>
                </a:solidFill>
              </a:rPr>
              <a:t> to do something</a:t>
            </a:r>
            <a:r>
              <a:rPr lang="en-US" dirty="0"/>
              <a:t>:</a:t>
            </a:r>
          </a:p>
          <a:p>
            <a:r>
              <a:rPr lang="en-US" dirty="0">
                <a:solidFill>
                  <a:srgbClr val="00B0F0"/>
                </a:solidFill>
              </a:rPr>
              <a:t>Be well-positioned to do something</a:t>
            </a:r>
          </a:p>
          <a:p>
            <a:pPr marL="0" indent="0">
              <a:buNone/>
            </a:pPr>
            <a:r>
              <a:rPr lang="zh-CN" altLang="en-US" dirty="0"/>
              <a:t>    可以，能够作</a:t>
            </a:r>
            <a:r>
              <a:rPr lang="en-AU" altLang="zh-CN" dirty="0"/>
              <a:t>,</a:t>
            </a:r>
          </a:p>
          <a:p>
            <a:pPr marL="0" indent="0">
              <a:buNone/>
            </a:pPr>
            <a:r>
              <a:rPr lang="zh-CN" altLang="en-US" dirty="0">
                <a:solidFill>
                  <a:srgbClr val="00B0F0"/>
                </a:solidFill>
              </a:rPr>
              <a:t>介词短语后置，注意介词的统领范围：</a:t>
            </a:r>
            <a:endParaRPr lang="en-AU" altLang="zh-CN" dirty="0">
              <a:solidFill>
                <a:srgbClr val="00B0F0"/>
              </a:solidFill>
            </a:endParaRPr>
          </a:p>
          <a:p>
            <a:pPr marL="0" indent="0">
              <a:buNone/>
            </a:pPr>
            <a:r>
              <a:rPr lang="en-US" dirty="0"/>
              <a:t>Because of its special status and its millions of volunteers and members </a:t>
            </a:r>
            <a:r>
              <a:rPr lang="en-US" u="sng" dirty="0"/>
              <a:t>all across the world</a:t>
            </a:r>
            <a:r>
              <a:rPr lang="en-US" dirty="0"/>
              <a:t>,</a:t>
            </a:r>
            <a:endParaRPr lang="en-AU" altLang="zh-CN" dirty="0"/>
          </a:p>
          <a:p>
            <a:pPr marL="0" indent="0">
              <a:buNone/>
            </a:pPr>
            <a:endParaRPr lang="en-US" dirty="0"/>
          </a:p>
        </p:txBody>
      </p:sp>
    </p:spTree>
    <p:extLst>
      <p:ext uri="{BB962C8B-B14F-4D97-AF65-F5344CB8AC3E}">
        <p14:creationId xmlns:p14="http://schemas.microsoft.com/office/powerpoint/2010/main" val="14122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zh-CN" altLang="en-US" dirty="0">
                <a:solidFill>
                  <a:srgbClr val="00B0F0"/>
                </a:solidFill>
              </a:rPr>
              <a:t>句子合并：如果两句是同一个主语，可以考虑句子合并</a:t>
            </a:r>
            <a:endParaRPr lang="en-AU" altLang="zh-CN" dirty="0">
              <a:solidFill>
                <a:srgbClr val="00B0F0"/>
              </a:solidFill>
            </a:endParaRPr>
          </a:p>
          <a:p>
            <a:pPr marL="0" indent="0">
              <a:buNone/>
            </a:pPr>
            <a:endParaRPr lang="en-AU" altLang="zh-CN" dirty="0">
              <a:solidFill>
                <a:srgbClr val="00B0F0"/>
              </a:solidFill>
            </a:endParaRPr>
          </a:p>
          <a:p>
            <a:r>
              <a:rPr lang="zh-CN" altLang="en-US" dirty="0">
                <a:solidFill>
                  <a:srgbClr val="00B0F0"/>
                </a:solidFill>
              </a:rPr>
              <a:t>指代词 </a:t>
            </a:r>
            <a:r>
              <a:rPr lang="en-AU" altLang="zh-CN" dirty="0">
                <a:solidFill>
                  <a:srgbClr val="00B0F0"/>
                </a:solidFill>
              </a:rPr>
              <a:t>It </a:t>
            </a:r>
            <a:r>
              <a:rPr lang="zh-CN" altLang="en-US" dirty="0">
                <a:solidFill>
                  <a:srgbClr val="00B0F0"/>
                </a:solidFill>
              </a:rPr>
              <a:t>慎用，以免出现歧义</a:t>
            </a:r>
            <a:endParaRPr lang="en-AU" dirty="0">
              <a:solidFill>
                <a:srgbClr val="00B0F0"/>
              </a:solidFill>
            </a:endParaRPr>
          </a:p>
        </p:txBody>
      </p:sp>
    </p:spTree>
    <p:extLst>
      <p:ext uri="{BB962C8B-B14F-4D97-AF65-F5344CB8AC3E}">
        <p14:creationId xmlns:p14="http://schemas.microsoft.com/office/powerpoint/2010/main" val="2041635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70000" lnSpcReduction="20000"/>
          </a:bodyPr>
          <a:lstStyle/>
          <a:p>
            <a:r>
              <a:rPr lang="en-US" dirty="0"/>
              <a:t>Several instances of violence </a:t>
            </a:r>
            <a:r>
              <a:rPr lang="zh-CN" altLang="en-US" dirty="0"/>
              <a:t>（</a:t>
            </a:r>
            <a:r>
              <a:rPr lang="zh-CN" altLang="en-US" dirty="0">
                <a:solidFill>
                  <a:srgbClr val="00B0F0"/>
                </a:solidFill>
              </a:rPr>
              <a:t>主语</a:t>
            </a:r>
            <a:r>
              <a:rPr lang="zh-CN" altLang="en-US" dirty="0"/>
              <a:t>）</a:t>
            </a:r>
            <a:endParaRPr lang="en-US" dirty="0"/>
          </a:p>
          <a:p>
            <a:r>
              <a:rPr lang="en-US" b="1" dirty="0"/>
              <a:t>in the early part of the 21st century </a:t>
            </a:r>
            <a:r>
              <a:rPr lang="zh-CN" altLang="en-US" b="1" dirty="0"/>
              <a:t>（</a:t>
            </a:r>
            <a:r>
              <a:rPr lang="zh-CN" altLang="en-US" b="1" dirty="0">
                <a:solidFill>
                  <a:srgbClr val="00B0F0"/>
                </a:solidFill>
              </a:rPr>
              <a:t>状语</a:t>
            </a:r>
            <a:r>
              <a:rPr lang="zh-CN" altLang="en-US" b="1" dirty="0"/>
              <a:t>）</a:t>
            </a:r>
            <a:endParaRPr lang="en-US" b="1" dirty="0"/>
          </a:p>
          <a:p>
            <a:r>
              <a:rPr lang="en-US" b="1" dirty="0"/>
              <a:t> </a:t>
            </a:r>
            <a:r>
              <a:rPr lang="en-US" u="sng" dirty="0"/>
              <a:t>have </a:t>
            </a:r>
            <a:r>
              <a:rPr lang="en-US" b="1" u="sng" dirty="0"/>
              <a:t>demonstrated</a:t>
            </a:r>
            <a:r>
              <a:rPr lang="en-US" u="sng" dirty="0"/>
              <a:t> </a:t>
            </a:r>
            <a:r>
              <a:rPr lang="zh-CN" altLang="en-US" u="sng" dirty="0"/>
              <a:t>（</a:t>
            </a:r>
            <a:r>
              <a:rPr lang="zh-CN" altLang="en-US" u="sng" dirty="0">
                <a:solidFill>
                  <a:srgbClr val="00B0F0"/>
                </a:solidFill>
              </a:rPr>
              <a:t>谓语</a:t>
            </a:r>
            <a:r>
              <a:rPr lang="zh-CN" altLang="en-US" u="sng" dirty="0"/>
              <a:t>）</a:t>
            </a:r>
            <a:endParaRPr lang="en-US" u="sng" dirty="0"/>
          </a:p>
          <a:p>
            <a:r>
              <a:rPr lang="en-US" dirty="0"/>
              <a:t>the</a:t>
            </a:r>
            <a:r>
              <a:rPr lang="en-US" u="sng" dirty="0"/>
              <a:t> vulnerability</a:t>
            </a:r>
            <a:r>
              <a:rPr lang="en-US" dirty="0"/>
              <a:t> of the principle of humanity.</a:t>
            </a:r>
            <a:r>
              <a:rPr lang="zh-CN" altLang="en-US" dirty="0"/>
              <a:t>（</a:t>
            </a:r>
            <a:r>
              <a:rPr lang="zh-CN" altLang="en-US" dirty="0">
                <a:solidFill>
                  <a:srgbClr val="00B0F0"/>
                </a:solidFill>
              </a:rPr>
              <a:t>宾语</a:t>
            </a:r>
            <a:r>
              <a:rPr lang="zh-CN" altLang="en-US" dirty="0"/>
              <a:t>）</a:t>
            </a:r>
          </a:p>
          <a:p>
            <a:pPr marL="0" indent="0">
              <a:buNone/>
            </a:pPr>
            <a:endParaRPr lang="en-US" dirty="0"/>
          </a:p>
          <a:p>
            <a:r>
              <a:rPr lang="en-US" dirty="0"/>
              <a:t> </a:t>
            </a:r>
            <a:r>
              <a:rPr lang="zh-CN" altLang="en-US" dirty="0">
                <a:solidFill>
                  <a:srgbClr val="00B0F0"/>
                </a:solidFill>
              </a:rPr>
              <a:t>思考：完成时态要翻译出来吗？</a:t>
            </a:r>
            <a:r>
              <a:rPr lang="zh-CN" altLang="en-US" dirty="0">
                <a:solidFill>
                  <a:srgbClr val="FFFF00"/>
                </a:solidFill>
              </a:rPr>
              <a:t>有时间状语提示，不需要翻译</a:t>
            </a:r>
          </a:p>
          <a:p>
            <a:r>
              <a:rPr lang="zh-CN" altLang="en-US" dirty="0">
                <a:solidFill>
                  <a:srgbClr val="00B0F0"/>
                </a:solidFill>
              </a:rPr>
              <a:t>注意英文时间状语的位置在句子中间，而中文需要调换位置</a:t>
            </a:r>
            <a:endParaRPr lang="en-AU" altLang="zh-CN" dirty="0">
              <a:solidFill>
                <a:srgbClr val="00B0F0"/>
              </a:solidFill>
            </a:endParaRPr>
          </a:p>
          <a:p>
            <a:r>
              <a:rPr lang="zh-CN" altLang="en-US" dirty="0">
                <a:solidFill>
                  <a:srgbClr val="00B0F0"/>
                </a:solidFill>
              </a:rPr>
              <a:t>动宾搭配： 主语， </a:t>
            </a:r>
            <a:r>
              <a:rPr lang="zh-CN" altLang="en-US" dirty="0">
                <a:solidFill>
                  <a:srgbClr val="FF0000"/>
                </a:solidFill>
              </a:rPr>
              <a:t>谓语</a:t>
            </a:r>
            <a:r>
              <a:rPr lang="zh-CN" altLang="en-US" dirty="0">
                <a:solidFill>
                  <a:srgbClr val="00B0F0"/>
                </a:solidFill>
              </a:rPr>
              <a:t>， 宾语</a:t>
            </a:r>
            <a:endParaRPr lang="en-AU" altLang="zh-CN" dirty="0">
              <a:solidFill>
                <a:srgbClr val="00B0F0"/>
              </a:solidFill>
            </a:endParaRPr>
          </a:p>
          <a:p>
            <a:endParaRPr lang="en-AU" altLang="zh-CN" dirty="0">
              <a:solidFill>
                <a:srgbClr val="00B0F0"/>
              </a:solidFill>
            </a:endParaRPr>
          </a:p>
          <a:p>
            <a:r>
              <a:rPr lang="en-AU" dirty="0">
                <a:solidFill>
                  <a:srgbClr val="00B0F0"/>
                </a:solidFill>
              </a:rPr>
              <a:t>Demonstrate:  </a:t>
            </a:r>
            <a:r>
              <a:rPr lang="zh-CN" altLang="en-US" dirty="0">
                <a:solidFill>
                  <a:srgbClr val="00B0F0"/>
                </a:solidFill>
              </a:rPr>
              <a:t>展示，显现，显示、展现，</a:t>
            </a:r>
            <a:r>
              <a:rPr lang="zh-CN" altLang="en-US" dirty="0">
                <a:solidFill>
                  <a:srgbClr val="00B0F0"/>
                </a:solidFill>
                <a:highlight>
                  <a:srgbClr val="FFFF00"/>
                </a:highlight>
              </a:rPr>
              <a:t>表明 、</a:t>
            </a:r>
            <a:r>
              <a:rPr lang="zh-CN" altLang="en-US" dirty="0">
                <a:solidFill>
                  <a:srgbClr val="00B0F0"/>
                </a:solidFill>
              </a:rPr>
              <a:t>（根据中文表达选词）</a:t>
            </a:r>
            <a:endParaRPr lang="en-AU" altLang="zh-CN" dirty="0">
              <a:solidFill>
                <a:srgbClr val="00B0F0"/>
              </a:solidFill>
            </a:endParaRPr>
          </a:p>
          <a:p>
            <a:r>
              <a:rPr lang="en-US" u="sng" dirty="0">
                <a:solidFill>
                  <a:srgbClr val="00B0F0"/>
                </a:solidFill>
              </a:rPr>
              <a:t>Vulnerability</a:t>
            </a:r>
            <a:r>
              <a:rPr lang="zh-CN" altLang="en-US" u="sng" dirty="0">
                <a:solidFill>
                  <a:srgbClr val="00B0F0"/>
                </a:solidFill>
              </a:rPr>
              <a:t>：脆弱、</a:t>
            </a:r>
            <a:r>
              <a:rPr lang="zh-CN" altLang="en-US" u="sng" dirty="0">
                <a:solidFill>
                  <a:srgbClr val="00B0F0"/>
                </a:solidFill>
                <a:highlight>
                  <a:srgbClr val="FFFF00"/>
                </a:highlight>
              </a:rPr>
              <a:t>脆弱性</a:t>
            </a:r>
            <a:endParaRPr lang="en-AU" altLang="zh-CN" u="sng" dirty="0">
              <a:solidFill>
                <a:srgbClr val="00B0F0"/>
              </a:solidFill>
              <a:highlight>
                <a:srgbClr val="FFFF00"/>
              </a:highlight>
            </a:endParaRPr>
          </a:p>
          <a:p>
            <a:endParaRPr lang="en-US" dirty="0">
              <a:solidFill>
                <a:srgbClr val="00B0F0"/>
              </a:solidFill>
              <a:highlight>
                <a:srgbClr val="FFFF00"/>
              </a:highlight>
            </a:endParaRPr>
          </a:p>
        </p:txBody>
      </p:sp>
    </p:spTree>
    <p:extLst>
      <p:ext uri="{BB962C8B-B14F-4D97-AF65-F5344CB8AC3E}">
        <p14:creationId xmlns:p14="http://schemas.microsoft.com/office/powerpoint/2010/main" val="2030930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en-AU" altLang="zh-CN" dirty="0"/>
              <a:t>21</a:t>
            </a:r>
            <a:r>
              <a:rPr lang="zh-CN" altLang="en-US" dirty="0"/>
              <a:t>世纪早期的几起暴力事件</a:t>
            </a:r>
            <a:r>
              <a:rPr lang="zh-CN" altLang="en-US" b="1" dirty="0"/>
              <a:t>表明了</a:t>
            </a:r>
            <a:r>
              <a:rPr lang="en-AU" altLang="zh-CN" b="1" dirty="0"/>
              <a:t>/</a:t>
            </a:r>
            <a:r>
              <a:rPr lang="zh-CN" altLang="en-US" b="1" dirty="0"/>
              <a:t>体现了</a:t>
            </a:r>
            <a:r>
              <a:rPr lang="zh-CN" altLang="en-US" dirty="0"/>
              <a:t>人道主义（</a:t>
            </a:r>
            <a:r>
              <a:rPr lang="zh-CN" altLang="en-US" dirty="0">
                <a:solidFill>
                  <a:srgbClr val="FF0000"/>
                </a:solidFill>
              </a:rPr>
              <a:t>人性</a:t>
            </a:r>
            <a:r>
              <a:rPr lang="zh-CN" altLang="en-US" dirty="0"/>
              <a:t>）原则的</a:t>
            </a:r>
            <a:r>
              <a:rPr lang="zh-CN" altLang="en-US" b="1" dirty="0"/>
              <a:t>脆弱性</a:t>
            </a:r>
            <a:r>
              <a:rPr lang="zh-CN" altLang="en-US" dirty="0"/>
              <a:t>。</a:t>
            </a:r>
          </a:p>
          <a:p>
            <a:endParaRPr lang="zh-CN" altLang="en-US" dirty="0"/>
          </a:p>
          <a:p>
            <a:r>
              <a:rPr lang="en-AU" altLang="zh-CN" dirty="0"/>
              <a:t>21</a:t>
            </a:r>
            <a:r>
              <a:rPr lang="zh-CN" altLang="en-US" dirty="0"/>
              <a:t>世纪早期的几起暴力事件</a:t>
            </a:r>
            <a:r>
              <a:rPr lang="zh-CN" altLang="en-US" dirty="0">
                <a:solidFill>
                  <a:srgbClr val="FF0000"/>
                </a:solidFill>
              </a:rPr>
              <a:t>已经</a:t>
            </a:r>
            <a:r>
              <a:rPr lang="zh-CN" altLang="en-US" b="1" dirty="0"/>
              <a:t>表明了</a:t>
            </a:r>
            <a:r>
              <a:rPr lang="en-AU" altLang="zh-CN" b="1" dirty="0"/>
              <a:t>/</a:t>
            </a:r>
            <a:r>
              <a:rPr lang="zh-CN" altLang="en-US" b="1" dirty="0"/>
              <a:t>体现了</a:t>
            </a:r>
            <a:r>
              <a:rPr lang="zh-CN" altLang="en-US" dirty="0"/>
              <a:t>人道主义（</a:t>
            </a:r>
            <a:r>
              <a:rPr lang="zh-CN" altLang="en-US" dirty="0">
                <a:solidFill>
                  <a:srgbClr val="FF0000"/>
                </a:solidFill>
              </a:rPr>
              <a:t>人性</a:t>
            </a:r>
            <a:r>
              <a:rPr lang="zh-CN" altLang="en-US" dirty="0"/>
              <a:t>）原则的</a:t>
            </a:r>
            <a:r>
              <a:rPr lang="zh-CN" altLang="en-US" b="1" dirty="0"/>
              <a:t>脆弱性</a:t>
            </a:r>
            <a:endParaRPr lang="en-AU" altLang="zh-CN" b="1" dirty="0"/>
          </a:p>
          <a:p>
            <a:endParaRPr lang="en-US" dirty="0"/>
          </a:p>
          <a:p>
            <a:endParaRPr lang="en-US" dirty="0"/>
          </a:p>
          <a:p>
            <a:endParaRPr lang="en-US" dirty="0"/>
          </a:p>
        </p:txBody>
      </p:sp>
    </p:spTree>
    <p:extLst>
      <p:ext uri="{BB962C8B-B14F-4D97-AF65-F5344CB8AC3E}">
        <p14:creationId xmlns:p14="http://schemas.microsoft.com/office/powerpoint/2010/main" val="346528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Factors such as </a:t>
            </a:r>
            <a:r>
              <a:rPr lang="en-US" dirty="0"/>
              <a:t>racism </a:t>
            </a:r>
            <a:r>
              <a:rPr lang="en-US" b="1" dirty="0"/>
              <a:t>in Western Europe</a:t>
            </a:r>
            <a:r>
              <a:rPr lang="en-US" dirty="0"/>
              <a:t>, female genital mutilation </a:t>
            </a:r>
            <a:r>
              <a:rPr lang="en-US" b="1" dirty="0"/>
              <a:t>in West Africa </a:t>
            </a:r>
            <a:r>
              <a:rPr lang="en-US" dirty="0"/>
              <a:t>and </a:t>
            </a:r>
            <a:r>
              <a:rPr lang="en-US" u="sng" dirty="0"/>
              <a:t>stigmatization </a:t>
            </a:r>
            <a:r>
              <a:rPr lang="en-US" dirty="0"/>
              <a:t>of people </a:t>
            </a:r>
            <a:r>
              <a:rPr lang="en-US" u="sng" dirty="0"/>
              <a:t>living with</a:t>
            </a:r>
            <a:r>
              <a:rPr lang="en-US" dirty="0"/>
              <a:t> HIV/AIDS </a:t>
            </a:r>
            <a:r>
              <a:rPr lang="en-US" b="1" dirty="0"/>
              <a:t>worldwide</a:t>
            </a:r>
            <a:r>
              <a:rPr lang="zh-CN" altLang="en-US" dirty="0"/>
              <a:t> （</a:t>
            </a:r>
            <a:r>
              <a:rPr lang="zh-CN" altLang="en-US" dirty="0">
                <a:solidFill>
                  <a:srgbClr val="00B0F0"/>
                </a:solidFill>
              </a:rPr>
              <a:t>名词词组作主语</a:t>
            </a:r>
            <a:r>
              <a:rPr lang="zh-CN" altLang="en-US" dirty="0"/>
              <a:t>）</a:t>
            </a:r>
          </a:p>
          <a:p>
            <a:r>
              <a:rPr lang="en-US" dirty="0"/>
              <a:t> </a:t>
            </a:r>
            <a:r>
              <a:rPr lang="en-US" b="1" dirty="0"/>
              <a:t>illustrate</a:t>
            </a:r>
            <a:r>
              <a:rPr lang="en-US" dirty="0"/>
              <a:t> the </a:t>
            </a:r>
            <a:r>
              <a:rPr lang="en-US" dirty="0">
                <a:solidFill>
                  <a:srgbClr val="00B0F0"/>
                </a:solidFill>
              </a:rPr>
              <a:t>constant threat </a:t>
            </a:r>
            <a:r>
              <a:rPr lang="en-US" b="1" u="sng" dirty="0"/>
              <a:t>to</a:t>
            </a:r>
            <a:r>
              <a:rPr lang="en-US" b="1" dirty="0"/>
              <a:t> </a:t>
            </a:r>
            <a:r>
              <a:rPr lang="en-US" dirty="0"/>
              <a:t>the </a:t>
            </a:r>
            <a:r>
              <a:rPr lang="en-US" u="sng" dirty="0"/>
              <a:t>values at the heart of the Red Cross Red Crescent’s work.</a:t>
            </a:r>
            <a:r>
              <a:rPr lang="zh-CN" altLang="en-US" u="sng" dirty="0"/>
              <a:t>（</a:t>
            </a:r>
            <a:r>
              <a:rPr lang="zh-CN" altLang="en-US" u="sng" dirty="0">
                <a:solidFill>
                  <a:srgbClr val="00B0F0"/>
                </a:solidFill>
              </a:rPr>
              <a:t>后置介词短语作定语</a:t>
            </a:r>
            <a:r>
              <a:rPr lang="zh-CN" altLang="en-US" u="sng" dirty="0"/>
              <a:t>）</a:t>
            </a:r>
          </a:p>
          <a:p>
            <a:r>
              <a:rPr lang="en-US" u="sng" dirty="0">
                <a:solidFill>
                  <a:srgbClr val="00B0F0"/>
                </a:solidFill>
              </a:rPr>
              <a:t>W</a:t>
            </a:r>
            <a:r>
              <a:rPr lang="en-AU" u="sng" dirty="0" err="1">
                <a:solidFill>
                  <a:srgbClr val="00B0F0"/>
                </a:solidFill>
              </a:rPr>
              <a:t>orldwide</a:t>
            </a:r>
            <a:r>
              <a:rPr lang="en-AU" u="sng" dirty="0">
                <a:solidFill>
                  <a:srgbClr val="00B0F0"/>
                </a:solidFill>
              </a:rPr>
              <a:t>: </a:t>
            </a:r>
            <a:r>
              <a:rPr lang="zh-CN" altLang="en-US" u="sng" dirty="0">
                <a:solidFill>
                  <a:srgbClr val="00B0F0"/>
                </a:solidFill>
              </a:rPr>
              <a:t>副词修饰谁？</a:t>
            </a:r>
          </a:p>
          <a:p>
            <a:r>
              <a:rPr lang="en-US" dirty="0">
                <a:solidFill>
                  <a:srgbClr val="00B0F0"/>
                </a:solidFill>
              </a:rPr>
              <a:t>constant threat : </a:t>
            </a:r>
            <a:r>
              <a:rPr lang="zh-CN" altLang="en-US" dirty="0">
                <a:solidFill>
                  <a:srgbClr val="FF0000"/>
                </a:solidFill>
              </a:rPr>
              <a:t>持续威胁 </a:t>
            </a:r>
            <a:r>
              <a:rPr lang="zh-CN" altLang="en-US" dirty="0">
                <a:solidFill>
                  <a:srgbClr val="00B0F0"/>
                </a:solidFill>
              </a:rPr>
              <a:t>不断受到威胁</a:t>
            </a:r>
            <a:endParaRPr lang="en-AU" altLang="zh-CN" dirty="0">
              <a:solidFill>
                <a:srgbClr val="00B0F0"/>
              </a:solidFill>
            </a:endParaRPr>
          </a:p>
          <a:p>
            <a:r>
              <a:rPr lang="en-AU" altLang="zh-CN" dirty="0">
                <a:solidFill>
                  <a:srgbClr val="00B0F0"/>
                </a:solidFill>
              </a:rPr>
              <a:t>Illustrate:  </a:t>
            </a:r>
            <a:r>
              <a:rPr lang="zh-CN" altLang="en-US" dirty="0">
                <a:solidFill>
                  <a:srgbClr val="00B0F0"/>
                </a:solidFill>
              </a:rPr>
              <a:t>描绘、阐明、</a:t>
            </a:r>
            <a:r>
              <a:rPr lang="zh-CN" altLang="en-US" dirty="0">
                <a:solidFill>
                  <a:srgbClr val="00B0F0"/>
                </a:solidFill>
                <a:highlight>
                  <a:srgbClr val="FFFF00"/>
                </a:highlight>
              </a:rPr>
              <a:t>表明 （根据中文表达选词）</a:t>
            </a:r>
            <a:endParaRPr lang="en-AU" altLang="zh-CN" dirty="0">
              <a:solidFill>
                <a:srgbClr val="00B0F0"/>
              </a:solidFill>
              <a:highlight>
                <a:srgbClr val="FFFF00"/>
              </a:highlight>
            </a:endParaRPr>
          </a:p>
          <a:p>
            <a:endParaRPr lang="zh-CN" altLang="en-US" dirty="0">
              <a:solidFill>
                <a:srgbClr val="00B0F0"/>
              </a:solidFill>
              <a:highlight>
                <a:srgbClr val="FFFF00"/>
              </a:highlight>
            </a:endParaRPr>
          </a:p>
          <a:p>
            <a:endParaRPr lang="zh-CN" altLang="en-US" u="sng" dirty="0">
              <a:solidFill>
                <a:srgbClr val="FF0000"/>
              </a:solidFill>
            </a:endParaRPr>
          </a:p>
          <a:p>
            <a:endParaRPr lang="zh-CN" altLang="en-US" u="sng" dirty="0">
              <a:solidFill>
                <a:srgbClr val="00B0F0"/>
              </a:solidFill>
            </a:endParaRPr>
          </a:p>
          <a:p>
            <a:endParaRPr lang="en-US" u="sng"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78800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fontScale="85000" lnSpcReduction="10000"/>
          </a:bodyPr>
          <a:lstStyle/>
          <a:p>
            <a:r>
              <a:rPr lang="zh-CN" altLang="en-US" dirty="0">
                <a:solidFill>
                  <a:srgbClr val="00B0F0"/>
                </a:solidFill>
              </a:rPr>
              <a:t>许多因素（诸如：</a:t>
            </a:r>
            <a:r>
              <a:rPr lang="zh-CN" altLang="en-US" dirty="0"/>
              <a:t>西欧的种族主义、西非的女性生殖器切除和世界范围对艾滋病毒携带者</a:t>
            </a:r>
            <a:r>
              <a:rPr lang="en-AU" altLang="zh-CN" dirty="0"/>
              <a:t>/</a:t>
            </a:r>
            <a:r>
              <a:rPr lang="zh-CN" altLang="en-US" dirty="0"/>
              <a:t>艾滋病患者的侮辱）</a:t>
            </a:r>
            <a:r>
              <a:rPr lang="zh-CN" altLang="en-US" dirty="0">
                <a:solidFill>
                  <a:srgbClr val="00B0F0"/>
                </a:solidFill>
              </a:rPr>
              <a:t>表明</a:t>
            </a:r>
            <a:r>
              <a:rPr lang="zh-CN" altLang="en-US" dirty="0"/>
              <a:t>红十字红新月会的核心工作价值</a:t>
            </a:r>
            <a:r>
              <a:rPr lang="zh-CN" altLang="en-US" dirty="0">
                <a:solidFill>
                  <a:srgbClr val="00B0F0"/>
                </a:solidFill>
              </a:rPr>
              <a:t>不断受到威胁。</a:t>
            </a:r>
            <a:endParaRPr lang="en-AU" altLang="zh-CN" dirty="0">
              <a:solidFill>
                <a:srgbClr val="00B0F0"/>
              </a:solidFill>
            </a:endParaRPr>
          </a:p>
          <a:p>
            <a:r>
              <a:rPr lang="zh-CN" altLang="en-US" dirty="0">
                <a:solidFill>
                  <a:srgbClr val="00B0F0"/>
                </a:solidFill>
              </a:rPr>
              <a:t>许多因素（诸如：</a:t>
            </a:r>
            <a:r>
              <a:rPr lang="zh-CN" altLang="en-US" dirty="0"/>
              <a:t>西欧的种族主义、西非的女性生殖器切除和世界范围对艾滋病毒携带者的侮辱）</a:t>
            </a:r>
            <a:r>
              <a:rPr lang="zh-CN" altLang="en-US" dirty="0">
                <a:solidFill>
                  <a:srgbClr val="00B0F0"/>
                </a:solidFill>
              </a:rPr>
              <a:t>表明，</a:t>
            </a:r>
            <a:r>
              <a:rPr lang="zh-CN" altLang="en-US" b="1" dirty="0">
                <a:solidFill>
                  <a:srgbClr val="FF0000"/>
                </a:solidFill>
              </a:rPr>
              <a:t>对</a:t>
            </a:r>
            <a:r>
              <a:rPr lang="zh-CN" altLang="en-US" u="sng" dirty="0">
                <a:solidFill>
                  <a:srgbClr val="FF0000"/>
                </a:solidFill>
              </a:rPr>
              <a:t>红十字红新月会的核心工作价值的持续威胁</a:t>
            </a:r>
            <a:r>
              <a:rPr lang="zh-CN" altLang="en-US" dirty="0">
                <a:solidFill>
                  <a:srgbClr val="FF0000"/>
                </a:solidFill>
              </a:rPr>
              <a:t> （无主语句子）</a:t>
            </a:r>
            <a:endParaRPr lang="en-AU" altLang="zh-CN" dirty="0">
              <a:solidFill>
                <a:srgbClr val="FF0000"/>
              </a:solidFill>
            </a:endParaRPr>
          </a:p>
          <a:p>
            <a:r>
              <a:rPr lang="zh-CN" altLang="en-US" dirty="0">
                <a:solidFill>
                  <a:srgbClr val="00B0F0"/>
                </a:solidFill>
              </a:rPr>
              <a:t>许多因素（诸如：</a:t>
            </a:r>
            <a:r>
              <a:rPr lang="zh-CN" altLang="en-US" dirty="0"/>
              <a:t>西欧的种族主义、西非的女性生殖器切除和世界范围对艾滋病毒携带者的侮辱）</a:t>
            </a:r>
            <a:r>
              <a:rPr lang="zh-CN" altLang="en-US" dirty="0">
                <a:solidFill>
                  <a:srgbClr val="FF0000"/>
                </a:solidFill>
              </a:rPr>
              <a:t>不断威胁着</a:t>
            </a:r>
            <a:r>
              <a:rPr lang="zh-CN" altLang="en-US" u="sng" dirty="0"/>
              <a:t>红十字红新月会的核心工作价值</a:t>
            </a:r>
            <a:r>
              <a:rPr lang="zh-CN" altLang="en-US" dirty="0"/>
              <a:t> </a:t>
            </a:r>
            <a:r>
              <a:rPr lang="zh-CN" altLang="en-US" dirty="0">
                <a:solidFill>
                  <a:srgbClr val="FF0000"/>
                </a:solidFill>
              </a:rPr>
              <a:t>。（漏译）</a:t>
            </a:r>
            <a:endParaRPr lang="en-US" dirty="0">
              <a:solidFill>
                <a:srgbClr val="FF0000"/>
              </a:solidFill>
            </a:endParaRPr>
          </a:p>
          <a:p>
            <a:endParaRPr lang="en-US" dirty="0"/>
          </a:p>
        </p:txBody>
      </p:sp>
    </p:spTree>
    <p:extLst>
      <p:ext uri="{BB962C8B-B14F-4D97-AF65-F5344CB8AC3E}">
        <p14:creationId xmlns:p14="http://schemas.microsoft.com/office/powerpoint/2010/main" val="1636586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People living with/suffering from/ HIV: </a:t>
            </a:r>
            <a:r>
              <a:rPr lang="zh-CN" altLang="en-US" dirty="0"/>
              <a:t>患有。。。（</a:t>
            </a:r>
            <a:r>
              <a:rPr lang="zh-CN" altLang="en-US" dirty="0">
                <a:solidFill>
                  <a:srgbClr val="00B0F0"/>
                </a:solidFill>
              </a:rPr>
              <a:t>根据文意选词</a:t>
            </a:r>
            <a:r>
              <a:rPr lang="zh-CN" altLang="en-US" dirty="0"/>
              <a:t>）</a:t>
            </a:r>
            <a:endParaRPr lang="en-AU" altLang="zh-CN" dirty="0"/>
          </a:p>
          <a:p>
            <a:pPr marL="0" indent="0">
              <a:buNone/>
            </a:pPr>
            <a:endParaRPr lang="zh-CN" altLang="en-US" dirty="0"/>
          </a:p>
          <a:p>
            <a:r>
              <a:rPr lang="en-US" dirty="0"/>
              <a:t> values at the heart of</a:t>
            </a:r>
            <a:r>
              <a:rPr lang="zh-CN" altLang="en-US" dirty="0"/>
              <a:t> </a:t>
            </a:r>
            <a:r>
              <a:rPr lang="en-AU" altLang="zh-CN" dirty="0"/>
              <a:t>something: Xx</a:t>
            </a:r>
            <a:r>
              <a:rPr lang="zh-CN" altLang="en-US" dirty="0"/>
              <a:t>的核心价值 （</a:t>
            </a:r>
            <a:r>
              <a:rPr lang="zh-CN" altLang="en-US" dirty="0">
                <a:solidFill>
                  <a:srgbClr val="00B0F0"/>
                </a:solidFill>
              </a:rPr>
              <a:t>介词短语后置作定语</a:t>
            </a:r>
            <a:r>
              <a:rPr lang="zh-CN" altLang="en-US" dirty="0"/>
              <a:t>）</a:t>
            </a:r>
            <a:endParaRPr lang="en-US" dirty="0"/>
          </a:p>
        </p:txBody>
      </p:sp>
    </p:spTree>
    <p:extLst>
      <p:ext uri="{BB962C8B-B14F-4D97-AF65-F5344CB8AC3E}">
        <p14:creationId xmlns:p14="http://schemas.microsoft.com/office/powerpoint/2010/main" val="918294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turmoil and violence </a:t>
            </a:r>
            <a:r>
              <a:rPr lang="en-US" b="1" u="sng" dirty="0"/>
              <a:t>since the tragic events of September 2001</a:t>
            </a:r>
            <a:r>
              <a:rPr lang="zh-CN" altLang="en-US" dirty="0"/>
              <a:t> （</a:t>
            </a:r>
            <a:r>
              <a:rPr lang="zh-CN" altLang="en-US" dirty="0">
                <a:solidFill>
                  <a:srgbClr val="00B0F0"/>
                </a:solidFill>
              </a:rPr>
              <a:t>名字词组作主语</a:t>
            </a:r>
            <a:r>
              <a:rPr lang="zh-CN" altLang="en-US" dirty="0"/>
              <a:t>）</a:t>
            </a:r>
          </a:p>
          <a:p>
            <a:r>
              <a:rPr lang="en-US" dirty="0"/>
              <a:t> </a:t>
            </a:r>
            <a:r>
              <a:rPr lang="en-US" i="1" dirty="0"/>
              <a:t>have </a:t>
            </a:r>
            <a:r>
              <a:rPr lang="en-US" b="1" i="1" dirty="0"/>
              <a:t>shown</a:t>
            </a:r>
            <a:r>
              <a:rPr lang="en-US" i="1" dirty="0"/>
              <a:t> </a:t>
            </a:r>
            <a:r>
              <a:rPr lang="en-US" u="sng" dirty="0"/>
              <a:t>how much </a:t>
            </a:r>
            <a:r>
              <a:rPr lang="en-US" dirty="0"/>
              <a:t>the world requires a </a:t>
            </a:r>
            <a:r>
              <a:rPr lang="en-US" u="sng" dirty="0"/>
              <a:t>global, neutral, unified and able </a:t>
            </a:r>
            <a:r>
              <a:rPr lang="en-US" dirty="0"/>
              <a:t>humanitarian organization </a:t>
            </a:r>
            <a:r>
              <a:rPr lang="en-US" u="sng" dirty="0"/>
              <a:t>such as</a:t>
            </a:r>
            <a:r>
              <a:rPr lang="en-US" dirty="0"/>
              <a:t> the Red Cross and Red Crescent</a:t>
            </a:r>
            <a:endParaRPr lang="zh-CN" altLang="en-US" dirty="0"/>
          </a:p>
          <a:p>
            <a:r>
              <a:rPr lang="en-US" u="sng" dirty="0">
                <a:solidFill>
                  <a:srgbClr val="00B0F0"/>
                </a:solidFill>
              </a:rPr>
              <a:t>such as</a:t>
            </a:r>
            <a:r>
              <a:rPr lang="zh-CN" altLang="en-US" u="sng" dirty="0">
                <a:solidFill>
                  <a:srgbClr val="00B0F0"/>
                </a:solidFill>
              </a:rPr>
              <a:t>：</a:t>
            </a:r>
            <a:r>
              <a:rPr lang="zh-CN" altLang="en-US" u="sng" dirty="0">
                <a:solidFill>
                  <a:srgbClr val="FF0000"/>
                </a:solidFill>
              </a:rPr>
              <a:t>诸如</a:t>
            </a:r>
            <a:r>
              <a:rPr lang="en-AU" altLang="zh-CN" u="sng" dirty="0">
                <a:solidFill>
                  <a:srgbClr val="FF0000"/>
                </a:solidFill>
              </a:rPr>
              <a:t>, </a:t>
            </a:r>
            <a:r>
              <a:rPr lang="zh-CN" altLang="en-US" u="sng" dirty="0">
                <a:solidFill>
                  <a:srgbClr val="00B0F0"/>
                </a:solidFill>
              </a:rPr>
              <a:t>像</a:t>
            </a:r>
          </a:p>
          <a:p>
            <a:r>
              <a:rPr lang="en-US" dirty="0">
                <a:solidFill>
                  <a:srgbClr val="00B0F0"/>
                </a:solidFill>
              </a:rPr>
              <a:t>How much: </a:t>
            </a:r>
            <a:r>
              <a:rPr lang="zh-CN" altLang="en-US" dirty="0">
                <a:solidFill>
                  <a:srgbClr val="FF0000"/>
                </a:solidFill>
              </a:rPr>
              <a:t>多少  </a:t>
            </a:r>
            <a:r>
              <a:rPr lang="zh-CN" altLang="en-US" dirty="0">
                <a:solidFill>
                  <a:srgbClr val="00B0F0"/>
                </a:solidFill>
              </a:rPr>
              <a:t>多么</a:t>
            </a:r>
            <a:endParaRPr lang="en-AU" altLang="zh-CN" dirty="0">
              <a:solidFill>
                <a:srgbClr val="00B0F0"/>
              </a:solidFill>
            </a:endParaRPr>
          </a:p>
          <a:p>
            <a:r>
              <a:rPr lang="zh-CN" altLang="en-US" dirty="0">
                <a:solidFill>
                  <a:srgbClr val="00B0F0"/>
                </a:solidFill>
              </a:rPr>
              <a:t>考虑：时间状语需要提前，还是保留作定语</a:t>
            </a:r>
            <a:endParaRPr lang="en-AU" altLang="zh-CN" dirty="0">
              <a:solidFill>
                <a:srgbClr val="00B0F0"/>
              </a:solidFill>
            </a:endParaRPr>
          </a:p>
          <a:p>
            <a:r>
              <a:rPr lang="en-US" dirty="0">
                <a:solidFill>
                  <a:srgbClr val="00B0F0"/>
                </a:solidFill>
              </a:rPr>
              <a:t>Show/demonstrate/illustrate/suggest :  </a:t>
            </a:r>
            <a:r>
              <a:rPr lang="zh-CN" altLang="en-US" dirty="0">
                <a:solidFill>
                  <a:srgbClr val="00B0F0"/>
                </a:solidFill>
              </a:rPr>
              <a:t>表明</a:t>
            </a:r>
            <a:endParaRPr lang="en-US" dirty="0">
              <a:solidFill>
                <a:srgbClr val="00B0F0"/>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239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u="sng" dirty="0"/>
              <a:t>9</a:t>
            </a:r>
            <a:r>
              <a:rPr lang="zh-CN" altLang="en-US" u="sng" dirty="0"/>
              <a:t>．</a:t>
            </a:r>
            <a:r>
              <a:rPr lang="en-US" u="sng" dirty="0"/>
              <a:t>11</a:t>
            </a:r>
            <a:r>
              <a:rPr lang="zh-CN" altLang="en-US" u="sng" dirty="0"/>
              <a:t>悲惨事件之后（</a:t>
            </a:r>
            <a:r>
              <a:rPr lang="zh-CN" altLang="en-US" u="sng" dirty="0">
                <a:solidFill>
                  <a:srgbClr val="00B0F0"/>
                </a:solidFill>
              </a:rPr>
              <a:t>所发生）</a:t>
            </a:r>
            <a:r>
              <a:rPr lang="zh-CN" altLang="en-US" u="sng" dirty="0"/>
              <a:t>的动荡和暴力</a:t>
            </a:r>
            <a:r>
              <a:rPr lang="zh-CN" altLang="en-US" dirty="0"/>
              <a:t>表明</a:t>
            </a:r>
            <a:r>
              <a:rPr lang="zh-CN" altLang="en-US" u="sng" dirty="0"/>
              <a:t>，</a:t>
            </a:r>
            <a:r>
              <a:rPr lang="zh-CN" altLang="en-US" dirty="0"/>
              <a:t>这个世界</a:t>
            </a:r>
            <a:r>
              <a:rPr lang="zh-CN" altLang="en-US" dirty="0">
                <a:solidFill>
                  <a:srgbClr val="00B0F0"/>
                </a:solidFill>
              </a:rPr>
              <a:t>多么</a:t>
            </a:r>
            <a:r>
              <a:rPr lang="zh-CN" altLang="en-US" dirty="0"/>
              <a:t>需要</a:t>
            </a:r>
            <a:r>
              <a:rPr lang="zh-CN" altLang="en-US" b="1" dirty="0"/>
              <a:t>像</a:t>
            </a:r>
            <a:r>
              <a:rPr lang="zh-CN" altLang="en-US" dirty="0"/>
              <a:t>红十字红新月运动这样一个全球性的、中立的、团结的和有能力的人道主义组织。</a:t>
            </a:r>
            <a:r>
              <a:rPr lang="en-AU" dirty="0"/>
              <a:t> </a:t>
            </a:r>
            <a:r>
              <a:rPr lang="zh-CN" altLang="en-US" dirty="0"/>
              <a:t>（行文增译）</a:t>
            </a:r>
          </a:p>
          <a:p>
            <a:r>
              <a:rPr lang="zh-CN" altLang="en-US" dirty="0"/>
              <a:t>自</a:t>
            </a:r>
            <a:r>
              <a:rPr lang="en-AU" altLang="zh-CN" dirty="0"/>
              <a:t>9.11</a:t>
            </a:r>
            <a:r>
              <a:rPr lang="zh-CN" altLang="en-US" dirty="0"/>
              <a:t>悲惨事件之后</a:t>
            </a:r>
            <a:r>
              <a:rPr lang="zh-CN" altLang="en-US" dirty="0">
                <a:solidFill>
                  <a:srgbClr val="00B0F0"/>
                </a:solidFill>
              </a:rPr>
              <a:t>发生的</a:t>
            </a:r>
            <a:r>
              <a:rPr lang="zh-CN" altLang="en-US" dirty="0"/>
              <a:t>动乱和暴力</a:t>
            </a:r>
            <a:r>
              <a:rPr lang="zh-CN" altLang="en-US" dirty="0">
                <a:solidFill>
                  <a:srgbClr val="00B0F0"/>
                </a:solidFill>
              </a:rPr>
              <a:t>表明</a:t>
            </a:r>
            <a:r>
              <a:rPr lang="zh-CN" altLang="en-US" dirty="0"/>
              <a:t>世界多么需要一个</a:t>
            </a:r>
            <a:r>
              <a:rPr lang="zh-CN" altLang="en-US" dirty="0">
                <a:solidFill>
                  <a:srgbClr val="00B0F0"/>
                </a:solidFill>
              </a:rPr>
              <a:t>像</a:t>
            </a:r>
            <a:r>
              <a:rPr lang="zh-CN" altLang="en-US" dirty="0"/>
              <a:t>红十字红新月会这样的全球性、中立、统一和有能力的人道主义组织。</a:t>
            </a:r>
            <a:endParaRPr lang="en-AU" altLang="zh-CN" dirty="0"/>
          </a:p>
          <a:p>
            <a:r>
              <a:rPr lang="zh-CN" altLang="en-US" dirty="0">
                <a:solidFill>
                  <a:srgbClr val="FF0000"/>
                </a:solidFill>
              </a:rPr>
              <a:t>自</a:t>
            </a:r>
            <a:r>
              <a:rPr lang="en-AU" altLang="zh-CN" dirty="0">
                <a:solidFill>
                  <a:srgbClr val="FF0000"/>
                </a:solidFill>
              </a:rPr>
              <a:t>9.11</a:t>
            </a:r>
            <a:r>
              <a:rPr lang="zh-CN" altLang="en-US" dirty="0">
                <a:solidFill>
                  <a:srgbClr val="FF0000"/>
                </a:solidFill>
              </a:rPr>
              <a:t>悲惨事件之后</a:t>
            </a:r>
            <a:r>
              <a:rPr lang="en-AU" altLang="zh-CN" dirty="0">
                <a:solidFill>
                  <a:srgbClr val="FF0000"/>
                </a:solidFill>
              </a:rPr>
              <a:t>,  </a:t>
            </a:r>
            <a:r>
              <a:rPr lang="zh-CN" altLang="en-US" dirty="0">
                <a:solidFill>
                  <a:srgbClr val="FF0000"/>
                </a:solidFill>
              </a:rPr>
              <a:t>动乱和暴力</a:t>
            </a:r>
            <a:r>
              <a:rPr lang="zh-CN" altLang="en-US" dirty="0">
                <a:solidFill>
                  <a:srgbClr val="00B0F0"/>
                </a:solidFill>
              </a:rPr>
              <a:t>表明</a:t>
            </a:r>
            <a:r>
              <a:rPr lang="zh-CN" altLang="en-US" dirty="0"/>
              <a:t>世界多么需要一个</a:t>
            </a:r>
            <a:r>
              <a:rPr lang="zh-CN" altLang="en-US" dirty="0">
                <a:solidFill>
                  <a:srgbClr val="00B0F0"/>
                </a:solidFill>
              </a:rPr>
              <a:t>像</a:t>
            </a:r>
            <a:r>
              <a:rPr lang="zh-CN" altLang="en-US" dirty="0"/>
              <a:t>红十字红新月会这样的全球性、中立、统一和有能力的人道主义组织。</a:t>
            </a:r>
            <a:r>
              <a:rPr lang="en-AU" altLang="zh-CN" dirty="0"/>
              <a:t>(</a:t>
            </a:r>
            <a:r>
              <a:rPr lang="zh-CN" altLang="en-US" dirty="0">
                <a:solidFill>
                  <a:srgbClr val="FF0000"/>
                </a:solidFill>
              </a:rPr>
              <a:t>主语错误）</a:t>
            </a:r>
            <a:endParaRPr lang="en-AU" altLang="zh-CN" dirty="0">
              <a:solidFill>
                <a:srgbClr val="FF0000"/>
              </a:solidFill>
            </a:endParaRPr>
          </a:p>
          <a:p>
            <a:r>
              <a:rPr lang="zh-CN" altLang="en-US" dirty="0"/>
              <a:t>自</a:t>
            </a:r>
            <a:r>
              <a:rPr lang="en-AU" altLang="zh-CN" dirty="0"/>
              <a:t>9.11</a:t>
            </a:r>
            <a:r>
              <a:rPr lang="zh-CN" altLang="en-US" dirty="0"/>
              <a:t>悲惨事件之后</a:t>
            </a:r>
            <a:r>
              <a:rPr lang="zh-CN" altLang="en-US" dirty="0">
                <a:solidFill>
                  <a:srgbClr val="00B0F0"/>
                </a:solidFill>
              </a:rPr>
              <a:t>发生的</a:t>
            </a:r>
            <a:r>
              <a:rPr lang="zh-CN" altLang="en-US" dirty="0"/>
              <a:t>动乱和暴力</a:t>
            </a:r>
            <a:r>
              <a:rPr lang="zh-CN" altLang="en-US" dirty="0">
                <a:solidFill>
                  <a:srgbClr val="00B0F0"/>
                </a:solidFill>
              </a:rPr>
              <a:t>表明</a:t>
            </a:r>
            <a:r>
              <a:rPr lang="zh-CN" altLang="en-US" dirty="0"/>
              <a:t>世界多么需要全球性、中立、统一和有能力的人道主义组织，</a:t>
            </a:r>
            <a:r>
              <a:rPr lang="zh-CN" altLang="en-US" dirty="0">
                <a:solidFill>
                  <a:srgbClr val="FF0000"/>
                </a:solidFill>
              </a:rPr>
              <a:t>比如红十字红新月会。</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150295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Fear and uncertainty</a:t>
            </a:r>
            <a:r>
              <a:rPr lang="en-US" u="sng" dirty="0"/>
              <a:t> </a:t>
            </a:r>
            <a:r>
              <a:rPr lang="en-US" b="1" u="sng" dirty="0"/>
              <a:t>grip</a:t>
            </a:r>
            <a:r>
              <a:rPr lang="en-US" dirty="0"/>
              <a:t> our world.</a:t>
            </a:r>
          </a:p>
          <a:p>
            <a:pPr marL="0" indent="0">
              <a:buNone/>
            </a:pPr>
            <a:r>
              <a:rPr lang="en-US" dirty="0"/>
              <a:t> </a:t>
            </a:r>
            <a:r>
              <a:rPr lang="en-US" u="sng" dirty="0"/>
              <a:t>Labels</a:t>
            </a:r>
            <a:r>
              <a:rPr lang="en-US" dirty="0"/>
              <a:t> of nationality, ethnicity and religion </a:t>
            </a:r>
            <a:r>
              <a:rPr lang="en-US" u="sng" dirty="0"/>
              <a:t>appear to </a:t>
            </a:r>
            <a:r>
              <a:rPr lang="en-US" dirty="0"/>
              <a:t>be becoming more important </a:t>
            </a:r>
            <a:r>
              <a:rPr lang="en-US" u="sng" dirty="0"/>
              <a:t>in the minds of </a:t>
            </a:r>
            <a:r>
              <a:rPr lang="en-US" dirty="0"/>
              <a:t>many.</a:t>
            </a:r>
          </a:p>
          <a:p>
            <a:pPr marL="0" indent="0">
              <a:buNone/>
            </a:pPr>
            <a:r>
              <a:rPr lang="en-US" dirty="0"/>
              <a:t> In this environment the </a:t>
            </a:r>
            <a:r>
              <a:rPr lang="en-US" b="1" dirty="0"/>
              <a:t>emphasis</a:t>
            </a:r>
            <a:r>
              <a:rPr lang="en-US" dirty="0"/>
              <a:t> on Humanitarian Values </a:t>
            </a:r>
            <a:r>
              <a:rPr lang="en-US" u="sng" dirty="0"/>
              <a:t>takes on</a:t>
            </a:r>
            <a:r>
              <a:rPr lang="en-US" dirty="0"/>
              <a:t> </a:t>
            </a:r>
            <a:r>
              <a:rPr lang="en-US" u="sng" dirty="0"/>
              <a:t>increased</a:t>
            </a:r>
            <a:r>
              <a:rPr lang="en-US" dirty="0"/>
              <a:t> significance. </a:t>
            </a:r>
            <a:endParaRPr lang="zh-CN" altLang="en-US" dirty="0"/>
          </a:p>
          <a:p>
            <a:r>
              <a:rPr lang="en-US" dirty="0">
                <a:solidFill>
                  <a:srgbClr val="00B0F0"/>
                </a:solidFill>
              </a:rPr>
              <a:t>Grip: </a:t>
            </a:r>
            <a:r>
              <a:rPr lang="zh-CN" altLang="en-US" dirty="0">
                <a:solidFill>
                  <a:srgbClr val="00B0F0"/>
                </a:solidFill>
              </a:rPr>
              <a:t>抓住、紧抓 （延伸：笼罩、充斥）</a:t>
            </a:r>
          </a:p>
          <a:p>
            <a:r>
              <a:rPr lang="en-US" dirty="0">
                <a:solidFill>
                  <a:srgbClr val="00B0F0"/>
                </a:solidFill>
              </a:rPr>
              <a:t>Take on: </a:t>
            </a:r>
            <a:r>
              <a:rPr lang="zh-CN" altLang="en-US" dirty="0">
                <a:solidFill>
                  <a:srgbClr val="00B0F0"/>
                </a:solidFill>
              </a:rPr>
              <a:t>承担，呈现，雇佣，录用 （延伸：</a:t>
            </a:r>
            <a:r>
              <a:rPr lang="zh-CN" altLang="en-US" dirty="0">
                <a:solidFill>
                  <a:srgbClr val="FFC000"/>
                </a:solidFill>
              </a:rPr>
              <a:t>具有</a:t>
            </a:r>
            <a:r>
              <a:rPr lang="zh-CN" altLang="en-US" dirty="0">
                <a:solidFill>
                  <a:srgbClr val="00B0F0"/>
                </a:solidFill>
              </a:rPr>
              <a:t>）</a:t>
            </a:r>
          </a:p>
          <a:p>
            <a:r>
              <a:rPr lang="en-US" altLang="zh-CN" dirty="0">
                <a:solidFill>
                  <a:srgbClr val="00B0F0"/>
                </a:solidFill>
              </a:rPr>
              <a:t>M</a:t>
            </a:r>
            <a:r>
              <a:rPr lang="en-AU" altLang="zh-CN" dirty="0" err="1">
                <a:solidFill>
                  <a:srgbClr val="00B0F0"/>
                </a:solidFill>
              </a:rPr>
              <a:t>ind</a:t>
            </a:r>
            <a:r>
              <a:rPr lang="en-AU" altLang="zh-CN" dirty="0">
                <a:solidFill>
                  <a:srgbClr val="00B0F0"/>
                </a:solidFill>
              </a:rPr>
              <a:t>:</a:t>
            </a:r>
            <a:r>
              <a:rPr lang="zh-CN" altLang="en-US" dirty="0">
                <a:solidFill>
                  <a:srgbClr val="00B0F0"/>
                </a:solidFill>
              </a:rPr>
              <a:t> 大脑、心目， 思想， 脑海，意识</a:t>
            </a:r>
            <a:endParaRPr lang="en-AU" altLang="zh-CN" dirty="0">
              <a:solidFill>
                <a:srgbClr val="00B0F0"/>
              </a:solidFill>
            </a:endParaRPr>
          </a:p>
          <a:p>
            <a:r>
              <a:rPr lang="en-AU" altLang="zh-CN" dirty="0">
                <a:solidFill>
                  <a:srgbClr val="00B0F0"/>
                </a:solidFill>
              </a:rPr>
              <a:t>Nationality:  </a:t>
            </a:r>
            <a:r>
              <a:rPr lang="zh-CN" altLang="en-US" dirty="0">
                <a:solidFill>
                  <a:srgbClr val="00B0F0"/>
                </a:solidFill>
              </a:rPr>
              <a:t>国家主义、民族主义、</a:t>
            </a:r>
            <a:r>
              <a:rPr lang="zh-CN" altLang="en-US" dirty="0">
                <a:solidFill>
                  <a:srgbClr val="00B0F0"/>
                </a:solidFill>
                <a:highlight>
                  <a:srgbClr val="FFFF00"/>
                </a:highlight>
              </a:rPr>
              <a:t>国籍</a:t>
            </a:r>
            <a:endParaRPr lang="en-AU" altLang="zh-CN" dirty="0">
              <a:solidFill>
                <a:srgbClr val="00B0F0"/>
              </a:solidFill>
              <a:highlight>
                <a:srgbClr val="FFFF00"/>
              </a:highlight>
            </a:endParaRPr>
          </a:p>
          <a:p>
            <a:r>
              <a:rPr lang="en-AU" altLang="zh-CN" dirty="0">
                <a:solidFill>
                  <a:srgbClr val="00B0F0"/>
                </a:solidFill>
              </a:rPr>
              <a:t>Appear to :</a:t>
            </a:r>
            <a:r>
              <a:rPr lang="en-AU" altLang="zh-CN" dirty="0">
                <a:solidFill>
                  <a:srgbClr val="00B0F0"/>
                </a:solidFill>
                <a:highlight>
                  <a:srgbClr val="FFFF00"/>
                </a:highlight>
              </a:rPr>
              <a:t> </a:t>
            </a:r>
            <a:r>
              <a:rPr lang="zh-CN" altLang="en-US" dirty="0">
                <a:solidFill>
                  <a:srgbClr val="00B0F0"/>
                </a:solidFill>
                <a:highlight>
                  <a:srgbClr val="FFFF00"/>
                </a:highlight>
              </a:rPr>
              <a:t>似乎</a:t>
            </a:r>
            <a:r>
              <a:rPr lang="zh-CN" altLang="en-US" dirty="0">
                <a:solidFill>
                  <a:srgbClr val="00B0F0"/>
                </a:solidFill>
              </a:rPr>
              <a:t>、看上去</a:t>
            </a:r>
            <a:endParaRPr lang="en-AU" altLang="zh-CN" dirty="0">
              <a:solidFill>
                <a:srgbClr val="00B0F0"/>
              </a:solidFill>
            </a:endParaRPr>
          </a:p>
          <a:p>
            <a:r>
              <a:rPr lang="en-AU" altLang="zh-CN" dirty="0">
                <a:solidFill>
                  <a:srgbClr val="00B0F0"/>
                </a:solidFill>
              </a:rPr>
              <a:t>Emphasis: </a:t>
            </a:r>
            <a:r>
              <a:rPr lang="zh-CN" altLang="en-US" dirty="0">
                <a:solidFill>
                  <a:srgbClr val="00B0F0"/>
                </a:solidFill>
              </a:rPr>
              <a:t>强调、重点、（</a:t>
            </a:r>
            <a:r>
              <a:rPr lang="zh-CN" altLang="en-US" dirty="0">
                <a:solidFill>
                  <a:srgbClr val="00B0F0"/>
                </a:solidFill>
                <a:highlight>
                  <a:srgbClr val="FFFF00"/>
                </a:highlight>
              </a:rPr>
              <a:t>引申：注重</a:t>
            </a:r>
            <a:r>
              <a:rPr lang="zh-CN" altLang="en-US" dirty="0">
                <a:solidFill>
                  <a:srgbClr val="00B0F0"/>
                </a:solidFill>
              </a:rPr>
              <a:t>）</a:t>
            </a:r>
            <a:endParaRPr lang="en-AU" altLang="zh-CN" dirty="0">
              <a:solidFill>
                <a:srgbClr val="00B0F0"/>
              </a:solidFill>
            </a:endParaRPr>
          </a:p>
          <a:p>
            <a:endParaRPr lang="en-AU" altLang="zh-CN" dirty="0">
              <a:solidFill>
                <a:srgbClr val="00B0F0"/>
              </a:solidFill>
              <a:highlight>
                <a:srgbClr val="FFFF00"/>
              </a:highlight>
            </a:endParaRPr>
          </a:p>
          <a:p>
            <a:pPr marL="0" indent="0">
              <a:buNone/>
            </a:pPr>
            <a:endParaRPr lang="en-AU" altLang="zh-CN" dirty="0">
              <a:solidFill>
                <a:srgbClr val="00B0F0"/>
              </a:solidFill>
            </a:endParaRPr>
          </a:p>
          <a:p>
            <a:pPr marL="0" indent="0">
              <a:buNone/>
            </a:pPr>
            <a:endParaRPr lang="en-US" dirty="0"/>
          </a:p>
        </p:txBody>
      </p:sp>
    </p:spTree>
    <p:extLst>
      <p:ext uri="{BB962C8B-B14F-4D97-AF65-F5344CB8AC3E}">
        <p14:creationId xmlns:p14="http://schemas.microsoft.com/office/powerpoint/2010/main" val="1638710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zh-CN" altLang="en-US" dirty="0"/>
              <a:t>我们的世界</a:t>
            </a:r>
            <a:r>
              <a:rPr lang="zh-CN" altLang="en-US" dirty="0">
                <a:solidFill>
                  <a:srgbClr val="00B0F0"/>
                </a:solidFill>
              </a:rPr>
              <a:t>充满</a:t>
            </a:r>
            <a:r>
              <a:rPr lang="zh-CN" altLang="en-US" dirty="0"/>
              <a:t>着恐惧和不确定性。国籍、种族和宗教的标签在很多人的</a:t>
            </a:r>
            <a:r>
              <a:rPr lang="zh-CN" altLang="en-US" dirty="0">
                <a:solidFill>
                  <a:srgbClr val="00B0F0"/>
                </a:solidFill>
              </a:rPr>
              <a:t>心目中似乎</a:t>
            </a:r>
            <a:r>
              <a:rPr lang="zh-CN" altLang="en-US" dirty="0"/>
              <a:t>正在变得越来越重要。在这样的环境下，</a:t>
            </a:r>
            <a:r>
              <a:rPr lang="zh-CN" altLang="en-US" dirty="0">
                <a:solidFill>
                  <a:srgbClr val="00B0F0"/>
                </a:solidFill>
              </a:rPr>
              <a:t>注重</a:t>
            </a:r>
            <a:r>
              <a:rPr lang="zh-CN" altLang="en-US" dirty="0"/>
              <a:t>人道主义价值观</a:t>
            </a:r>
            <a:r>
              <a:rPr lang="zh-CN" altLang="en-US" dirty="0">
                <a:solidFill>
                  <a:srgbClr val="00B0F0"/>
                </a:solidFill>
              </a:rPr>
              <a:t>具有</a:t>
            </a:r>
            <a:r>
              <a:rPr lang="zh-CN" altLang="en-US" dirty="0"/>
              <a:t>越来越重大的意义。</a:t>
            </a:r>
          </a:p>
          <a:p>
            <a:r>
              <a:rPr lang="zh-CN" altLang="en-US" dirty="0"/>
              <a:t>恐惧和不确定</a:t>
            </a:r>
            <a:r>
              <a:rPr lang="zh-CN" altLang="en-US" dirty="0">
                <a:solidFill>
                  <a:srgbClr val="00B0F0"/>
                </a:solidFill>
              </a:rPr>
              <a:t>笼罩着</a:t>
            </a:r>
            <a:r>
              <a:rPr lang="en-AU" altLang="zh-CN" dirty="0">
                <a:solidFill>
                  <a:srgbClr val="00B0F0"/>
                </a:solidFill>
              </a:rPr>
              <a:t>/</a:t>
            </a:r>
            <a:r>
              <a:rPr lang="zh-CN" altLang="en-US" dirty="0">
                <a:solidFill>
                  <a:srgbClr val="00B0F0"/>
                </a:solidFill>
              </a:rPr>
              <a:t>充斥</a:t>
            </a:r>
            <a:r>
              <a:rPr lang="zh-CN" altLang="en-US" dirty="0"/>
              <a:t>着我们的世界。国籍、种族和宗教信仰的标签在很多人的</a:t>
            </a:r>
            <a:r>
              <a:rPr lang="zh-CN" altLang="en-US" dirty="0">
                <a:solidFill>
                  <a:srgbClr val="00B0F0"/>
                </a:solidFill>
              </a:rPr>
              <a:t>心目中</a:t>
            </a:r>
            <a:r>
              <a:rPr lang="zh-CN" altLang="en-US" dirty="0"/>
              <a:t>似乎正变得越来越重要。在这个环境中，</a:t>
            </a:r>
            <a:r>
              <a:rPr lang="zh-CN" altLang="en-US" dirty="0">
                <a:solidFill>
                  <a:srgbClr val="00B0F0"/>
                </a:solidFill>
              </a:rPr>
              <a:t>注重</a:t>
            </a:r>
            <a:r>
              <a:rPr lang="zh-CN" altLang="en-US" dirty="0"/>
              <a:t>人道主义价值观</a:t>
            </a:r>
            <a:r>
              <a:rPr lang="zh-CN" altLang="en-US" dirty="0">
                <a:solidFill>
                  <a:srgbClr val="00B0F0"/>
                </a:solidFill>
              </a:rPr>
              <a:t>变得越来越重要</a:t>
            </a:r>
            <a:r>
              <a:rPr lang="en-AU" altLang="zh-CN" dirty="0"/>
              <a:t>/</a:t>
            </a:r>
            <a:r>
              <a:rPr lang="zh-CN" altLang="en-US" dirty="0">
                <a:solidFill>
                  <a:srgbClr val="00B0F0"/>
                </a:solidFill>
              </a:rPr>
              <a:t>具有越来越重要的意义</a:t>
            </a:r>
            <a:r>
              <a:rPr lang="zh-CN" altLang="en-US" dirty="0"/>
              <a:t>。</a:t>
            </a:r>
            <a:endParaRPr lang="en-AU" dirty="0"/>
          </a:p>
          <a:p>
            <a:endParaRPr lang="en-AU" dirty="0">
              <a:solidFill>
                <a:srgbClr val="00B050"/>
              </a:solidFill>
            </a:endParaRPr>
          </a:p>
          <a:p>
            <a:endParaRPr lang="en-US" dirty="0"/>
          </a:p>
        </p:txBody>
      </p:sp>
    </p:spTree>
    <p:extLst>
      <p:ext uri="{BB962C8B-B14F-4D97-AF65-F5344CB8AC3E}">
        <p14:creationId xmlns:p14="http://schemas.microsoft.com/office/powerpoint/2010/main" val="90529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Red Cross and Red Crescent  </a:t>
            </a:r>
            <a:r>
              <a:rPr lang="zh-CN" altLang="en-US" dirty="0"/>
              <a:t>（</a:t>
            </a:r>
            <a:r>
              <a:rPr lang="zh-CN" altLang="en-US" dirty="0">
                <a:solidFill>
                  <a:srgbClr val="00B0F0"/>
                </a:solidFill>
              </a:rPr>
              <a:t>主语</a:t>
            </a:r>
            <a:r>
              <a:rPr lang="zh-CN" altLang="en-US" dirty="0"/>
              <a:t>）</a:t>
            </a:r>
            <a:endParaRPr lang="en-US" dirty="0"/>
          </a:p>
          <a:p>
            <a:r>
              <a:rPr lang="en-US" b="1" dirty="0"/>
              <a:t>continues to </a:t>
            </a:r>
            <a:r>
              <a:rPr lang="en-US" u="sng" dirty="0"/>
              <a:t>rise to the challenge </a:t>
            </a:r>
            <a:r>
              <a:rPr lang="en-US" b="1" u="sng" dirty="0"/>
              <a:t>of</a:t>
            </a:r>
            <a:r>
              <a:rPr lang="en-US" b="1" dirty="0"/>
              <a:t> </a:t>
            </a:r>
            <a:r>
              <a:rPr lang="en-US" u="sng" dirty="0"/>
              <a:t>seeing beyond </a:t>
            </a:r>
            <a:r>
              <a:rPr lang="en-US" dirty="0"/>
              <a:t>the different labels </a:t>
            </a:r>
            <a:r>
              <a:rPr lang="en-US" u="sng" dirty="0"/>
              <a:t>that </a:t>
            </a:r>
            <a:r>
              <a:rPr lang="en-US" dirty="0"/>
              <a:t>divide the people of the world.</a:t>
            </a:r>
          </a:p>
          <a:p>
            <a:r>
              <a:rPr lang="en-US" altLang="zh-CN" dirty="0">
                <a:solidFill>
                  <a:srgbClr val="00B0F0"/>
                </a:solidFill>
              </a:rPr>
              <a:t>Of: </a:t>
            </a:r>
            <a:r>
              <a:rPr lang="zh-CN" altLang="en-US" dirty="0">
                <a:solidFill>
                  <a:srgbClr val="00B0F0"/>
                </a:solidFill>
              </a:rPr>
              <a:t>同位语</a:t>
            </a:r>
            <a:endParaRPr lang="en-AU" altLang="zh-CN" dirty="0">
              <a:solidFill>
                <a:srgbClr val="00B0F0"/>
              </a:solidFill>
            </a:endParaRPr>
          </a:p>
          <a:p>
            <a:r>
              <a:rPr lang="en-AU" altLang="zh-CN" dirty="0">
                <a:solidFill>
                  <a:srgbClr val="00B0F0"/>
                </a:solidFill>
              </a:rPr>
              <a:t>Continue to do something:  </a:t>
            </a:r>
            <a:r>
              <a:rPr lang="zh-CN" altLang="en-US" dirty="0">
                <a:solidFill>
                  <a:srgbClr val="00B0F0"/>
                </a:solidFill>
              </a:rPr>
              <a:t>不断。。。</a:t>
            </a:r>
          </a:p>
          <a:p>
            <a:r>
              <a:rPr lang="zh-CN" altLang="en-US" dirty="0">
                <a:solidFill>
                  <a:srgbClr val="00B0F0"/>
                </a:solidFill>
              </a:rPr>
              <a:t>习惯表达：</a:t>
            </a:r>
          </a:p>
          <a:p>
            <a:pPr marL="0" indent="0">
              <a:buNone/>
            </a:pPr>
            <a:r>
              <a:rPr lang="en-US" dirty="0">
                <a:solidFill>
                  <a:srgbClr val="00B0F0"/>
                </a:solidFill>
              </a:rPr>
              <a:t>R</a:t>
            </a:r>
            <a:r>
              <a:rPr lang="en-AU" dirty="0" err="1">
                <a:solidFill>
                  <a:srgbClr val="00B0F0"/>
                </a:solidFill>
              </a:rPr>
              <a:t>ise</a:t>
            </a:r>
            <a:r>
              <a:rPr lang="en-AU" dirty="0">
                <a:solidFill>
                  <a:srgbClr val="00B0F0"/>
                </a:solidFill>
              </a:rPr>
              <a:t> to /deal with/face up to/tackle challenges:</a:t>
            </a:r>
          </a:p>
          <a:p>
            <a:pPr marL="0" indent="0">
              <a:buNone/>
            </a:pPr>
            <a:r>
              <a:rPr lang="zh-CN" altLang="en-US" dirty="0">
                <a:solidFill>
                  <a:srgbClr val="00B0F0"/>
                </a:solidFill>
              </a:rPr>
              <a:t>应对挑战</a:t>
            </a:r>
            <a:endParaRPr lang="en-US" dirty="0">
              <a:solidFill>
                <a:srgbClr val="00B0F0"/>
              </a:solidFill>
            </a:endParaRPr>
          </a:p>
          <a:p>
            <a:endParaRPr lang="en-AU" altLang="zh-CN" dirty="0"/>
          </a:p>
          <a:p>
            <a:endParaRPr lang="en-US" dirty="0"/>
          </a:p>
          <a:p>
            <a:endParaRPr lang="en-AU" dirty="0">
              <a:highlight>
                <a:srgbClr val="FFFF00"/>
              </a:highlight>
            </a:endParaRPr>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71105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lnSpcReduction="10000"/>
          </a:bodyPr>
          <a:lstStyle/>
          <a:p>
            <a:r>
              <a:rPr lang="zh-CN" altLang="en-US" dirty="0"/>
              <a:t>第二职业是指在某一机构就职的员工同时也为另一机构从事有薪酬的兼职或临时工作</a:t>
            </a:r>
            <a:r>
              <a:rPr lang="en-AU" dirty="0"/>
              <a:t> </a:t>
            </a:r>
            <a:r>
              <a:rPr lang="zh-CN" altLang="en-US" dirty="0"/>
              <a:t>，包括经营生意和向</a:t>
            </a:r>
            <a:r>
              <a:rPr lang="zh-CN" altLang="en-US" dirty="0">
                <a:highlight>
                  <a:srgbClr val="00FFFF"/>
                </a:highlight>
              </a:rPr>
              <a:t>他人或其它机构</a:t>
            </a:r>
            <a:r>
              <a:rPr lang="zh-CN" altLang="en-US" dirty="0"/>
              <a:t>提供有偿的咨询服务。</a:t>
            </a:r>
            <a:r>
              <a:rPr lang="en-US" altLang="zh-CN" dirty="0">
                <a:solidFill>
                  <a:srgbClr val="00B0F0"/>
                </a:solidFill>
              </a:rPr>
              <a:t>YES</a:t>
            </a:r>
            <a:r>
              <a:rPr lang="en-AU" dirty="0"/>
              <a:t> </a:t>
            </a:r>
            <a:endParaRPr lang="en-US" dirty="0"/>
          </a:p>
          <a:p>
            <a:endParaRPr lang="en-AU" dirty="0"/>
          </a:p>
          <a:p>
            <a:r>
              <a:rPr lang="zh-CN" altLang="en-US" dirty="0"/>
              <a:t> 第二职业是</a:t>
            </a:r>
            <a:r>
              <a:rPr lang="zh-CN" altLang="en-US" dirty="0">
                <a:solidFill>
                  <a:srgbClr val="00B0F0"/>
                </a:solidFill>
              </a:rPr>
              <a:t>当</a:t>
            </a:r>
            <a:r>
              <a:rPr lang="zh-CN" altLang="en-US" dirty="0"/>
              <a:t>员工在一个机构工作的</a:t>
            </a:r>
            <a:r>
              <a:rPr lang="zh-CN" altLang="en-US" dirty="0">
                <a:solidFill>
                  <a:srgbClr val="00B0F0"/>
                </a:solidFill>
              </a:rPr>
              <a:t>同时</a:t>
            </a:r>
            <a:r>
              <a:rPr lang="zh-CN" altLang="en-US" dirty="0"/>
              <a:t>也在另一家机构从事有偿兼职或临时工作，包括经营生意和为</a:t>
            </a:r>
            <a:r>
              <a:rPr lang="zh-CN" altLang="en-US" dirty="0">
                <a:solidFill>
                  <a:srgbClr val="FF0000"/>
                </a:solidFill>
                <a:highlight>
                  <a:srgbClr val="00FFFF"/>
                </a:highlight>
              </a:rPr>
              <a:t>另一个</a:t>
            </a:r>
            <a:r>
              <a:rPr lang="zh-CN" altLang="en-US" dirty="0">
                <a:highlight>
                  <a:srgbClr val="00FFFF"/>
                </a:highlight>
              </a:rPr>
              <a:t>人或</a:t>
            </a:r>
            <a:r>
              <a:rPr lang="zh-CN" altLang="en-US" dirty="0">
                <a:solidFill>
                  <a:srgbClr val="FF0000"/>
                </a:solidFill>
                <a:highlight>
                  <a:srgbClr val="00FFFF"/>
                </a:highlight>
              </a:rPr>
              <a:t>另一家</a:t>
            </a:r>
            <a:r>
              <a:rPr lang="zh-CN" altLang="en-US" dirty="0">
                <a:highlight>
                  <a:srgbClr val="00FFFF"/>
                </a:highlight>
              </a:rPr>
              <a:t>机构</a:t>
            </a:r>
            <a:r>
              <a:rPr lang="zh-CN" altLang="en-US" dirty="0"/>
              <a:t>提供有偿的咨询服务。</a:t>
            </a:r>
            <a:r>
              <a:rPr lang="en-AU" dirty="0"/>
              <a:t> </a:t>
            </a:r>
            <a:endParaRPr lang="en-AU" altLang="zh-CN" dirty="0"/>
          </a:p>
        </p:txBody>
      </p:sp>
    </p:spTree>
    <p:extLst>
      <p:ext uri="{BB962C8B-B14F-4D97-AF65-F5344CB8AC3E}">
        <p14:creationId xmlns:p14="http://schemas.microsoft.com/office/powerpoint/2010/main" val="1002301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红十字红新月会</a:t>
            </a:r>
            <a:r>
              <a:rPr lang="zh-CN" altLang="en-US" dirty="0">
                <a:solidFill>
                  <a:srgbClr val="00B0F0"/>
                </a:solidFill>
              </a:rPr>
              <a:t>不断应对</a:t>
            </a:r>
            <a:r>
              <a:rPr lang="zh-CN" altLang="en-US" dirty="0"/>
              <a:t>挑战，</a:t>
            </a:r>
            <a:r>
              <a:rPr lang="zh-CN" altLang="en-US" dirty="0">
                <a:solidFill>
                  <a:srgbClr val="00B0F0"/>
                </a:solidFill>
              </a:rPr>
              <a:t>使人们的眼光超越</a:t>
            </a:r>
            <a:r>
              <a:rPr lang="zh-CN" altLang="en-US" dirty="0"/>
              <a:t>将世界人民划分开来的种种不同标签。</a:t>
            </a:r>
            <a:endParaRPr lang="en-AU" altLang="zh-CN" dirty="0"/>
          </a:p>
          <a:p>
            <a:r>
              <a:rPr lang="zh-CN" altLang="en-US" dirty="0"/>
              <a:t>红十字红新月会不断应对挑战，来超越将世界人民划分开来的种种不同标签。</a:t>
            </a:r>
          </a:p>
          <a:p>
            <a:r>
              <a:rPr lang="zh-CN" altLang="en-US" dirty="0"/>
              <a:t>红十字红新月运动将继续应对挑战，去超越分化世界人民的种种不同标签。</a:t>
            </a:r>
            <a:r>
              <a:rPr lang="en-AU" dirty="0"/>
              <a:t> </a:t>
            </a:r>
            <a:endParaRPr lang="en-AU" dirty="0">
              <a:highlight>
                <a:srgbClr val="FFFF00"/>
              </a:highlight>
            </a:endParaRPr>
          </a:p>
          <a:p>
            <a:endParaRPr lang="en-AU" altLang="zh-CN" dirty="0"/>
          </a:p>
          <a:p>
            <a:endParaRPr lang="en-US" dirty="0"/>
          </a:p>
        </p:txBody>
      </p:sp>
    </p:spTree>
    <p:extLst>
      <p:ext uri="{BB962C8B-B14F-4D97-AF65-F5344CB8AC3E}">
        <p14:creationId xmlns:p14="http://schemas.microsoft.com/office/powerpoint/2010/main" val="194041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a:bodyPr>
          <a:lstStyle/>
          <a:p>
            <a:r>
              <a:rPr lang="en-US" dirty="0"/>
              <a:t>(By )Using the Fundamental Principles to influence people’s </a:t>
            </a:r>
            <a:r>
              <a:rPr lang="en-US" dirty="0" err="1"/>
              <a:t>behaviour</a:t>
            </a:r>
            <a:r>
              <a:rPr lang="en-US" dirty="0"/>
              <a:t>, </a:t>
            </a:r>
            <a:r>
              <a:rPr lang="zh-CN" altLang="en-US" dirty="0"/>
              <a:t>（</a:t>
            </a:r>
            <a:r>
              <a:rPr lang="zh-CN" altLang="en-US" dirty="0">
                <a:solidFill>
                  <a:srgbClr val="00B0F0"/>
                </a:solidFill>
              </a:rPr>
              <a:t>方式状语</a:t>
            </a:r>
            <a:r>
              <a:rPr lang="zh-CN" altLang="en-US" dirty="0"/>
              <a:t>）</a:t>
            </a:r>
            <a:endParaRPr lang="en-US" dirty="0"/>
          </a:p>
          <a:p>
            <a:r>
              <a:rPr lang="en-US" dirty="0"/>
              <a:t>the Movement is </a:t>
            </a:r>
            <a:r>
              <a:rPr lang="en-US" b="1" u="sng" dirty="0"/>
              <a:t>championing</a:t>
            </a:r>
            <a:r>
              <a:rPr lang="en-US" dirty="0"/>
              <a:t> individual and </a:t>
            </a:r>
            <a:r>
              <a:rPr lang="en-US" u="sng" dirty="0"/>
              <a:t>community</a:t>
            </a:r>
            <a:r>
              <a:rPr lang="en-US" dirty="0"/>
              <a:t> values </a:t>
            </a:r>
            <a:r>
              <a:rPr lang="en-US" u="sng" dirty="0"/>
              <a:t>that</a:t>
            </a:r>
            <a:r>
              <a:rPr lang="en-US" dirty="0"/>
              <a:t> encourage respect for others and a willingness to work together to find solutions.</a:t>
            </a:r>
            <a:endParaRPr lang="zh-CN" altLang="en-US" dirty="0"/>
          </a:p>
          <a:p>
            <a:r>
              <a:rPr lang="en-US" dirty="0">
                <a:solidFill>
                  <a:srgbClr val="00B0F0"/>
                </a:solidFill>
              </a:rPr>
              <a:t>Champion: </a:t>
            </a:r>
            <a:r>
              <a:rPr lang="zh-CN" altLang="en-US" dirty="0">
                <a:solidFill>
                  <a:srgbClr val="00B0F0"/>
                </a:solidFill>
              </a:rPr>
              <a:t>为</a:t>
            </a:r>
            <a:r>
              <a:rPr lang="mr-IN" altLang="zh-CN" dirty="0">
                <a:solidFill>
                  <a:srgbClr val="00B0F0"/>
                </a:solidFill>
              </a:rPr>
              <a:t>…</a:t>
            </a:r>
            <a:r>
              <a:rPr lang="en-AU" altLang="zh-CN" dirty="0">
                <a:solidFill>
                  <a:srgbClr val="00B0F0"/>
                </a:solidFill>
              </a:rPr>
              <a:t>.</a:t>
            </a:r>
            <a:r>
              <a:rPr lang="zh-CN" altLang="en-US" dirty="0">
                <a:solidFill>
                  <a:srgbClr val="00B0F0"/>
                </a:solidFill>
              </a:rPr>
              <a:t>而战争，捍卫，声援（延伸意？）</a:t>
            </a:r>
            <a:endParaRPr lang="en-AU" altLang="zh-CN" dirty="0">
              <a:solidFill>
                <a:srgbClr val="00B0F0"/>
              </a:solidFill>
            </a:endParaRPr>
          </a:p>
          <a:p>
            <a:endParaRPr lang="en-AU" dirty="0"/>
          </a:p>
        </p:txBody>
      </p:sp>
    </p:spTree>
    <p:extLst>
      <p:ext uri="{BB962C8B-B14F-4D97-AF65-F5344CB8AC3E}">
        <p14:creationId xmlns:p14="http://schemas.microsoft.com/office/powerpoint/2010/main" val="808068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normAutofit fontScale="92500"/>
          </a:bodyPr>
          <a:lstStyle/>
          <a:p>
            <a:r>
              <a:rPr lang="zh-CN" altLang="en-US" dirty="0">
                <a:solidFill>
                  <a:srgbClr val="00B0F0"/>
                </a:solidFill>
              </a:rPr>
              <a:t>通过</a:t>
            </a:r>
            <a:r>
              <a:rPr lang="zh-CN" altLang="en-US" dirty="0"/>
              <a:t>用其基本准则来影响人们的行为，红十字红新月运动将</a:t>
            </a:r>
            <a:r>
              <a:rPr lang="zh-CN" altLang="en-US" dirty="0">
                <a:solidFill>
                  <a:srgbClr val="00B0F0"/>
                </a:solidFill>
              </a:rPr>
              <a:t>倡导</a:t>
            </a:r>
            <a:r>
              <a:rPr lang="zh-CN" altLang="en-US" u="sng" dirty="0"/>
              <a:t>鼓励尊重他人和乐于协同解决问题的</a:t>
            </a:r>
            <a:r>
              <a:rPr lang="zh-CN" altLang="en-US" dirty="0"/>
              <a:t>个人和社会价值观。</a:t>
            </a:r>
          </a:p>
          <a:p>
            <a:r>
              <a:rPr lang="zh-CN" altLang="en-US" dirty="0">
                <a:solidFill>
                  <a:srgbClr val="00B0F0"/>
                </a:solidFill>
              </a:rPr>
              <a:t>通过</a:t>
            </a:r>
            <a:r>
              <a:rPr lang="zh-CN" altLang="en-US" dirty="0"/>
              <a:t>采用基本原则来影响人们的行为，红十字红新月运动</a:t>
            </a:r>
            <a:r>
              <a:rPr lang="zh-CN" altLang="en-US" dirty="0">
                <a:solidFill>
                  <a:srgbClr val="00B0F0"/>
                </a:solidFill>
              </a:rPr>
              <a:t>推崇</a:t>
            </a:r>
            <a:r>
              <a:rPr lang="en-AU" altLang="zh-CN" dirty="0">
                <a:solidFill>
                  <a:srgbClr val="00B0F0"/>
                </a:solidFill>
              </a:rPr>
              <a:t>/</a:t>
            </a:r>
            <a:r>
              <a:rPr lang="zh-CN" altLang="en-US" dirty="0">
                <a:solidFill>
                  <a:srgbClr val="00B0F0"/>
                </a:solidFill>
              </a:rPr>
              <a:t>高举</a:t>
            </a:r>
            <a:r>
              <a:rPr lang="zh-CN" altLang="en-US" dirty="0"/>
              <a:t>鼓励尊重他人和乐意合作寻找解决方案的个人和社会价值观。</a:t>
            </a:r>
            <a:endParaRPr lang="en-AU" altLang="zh-CN" dirty="0"/>
          </a:p>
          <a:p>
            <a:r>
              <a:rPr lang="zh-CN" altLang="en-US" dirty="0">
                <a:solidFill>
                  <a:srgbClr val="00B0F0"/>
                </a:solidFill>
              </a:rPr>
              <a:t>通过</a:t>
            </a:r>
            <a:r>
              <a:rPr lang="zh-CN" altLang="en-US" dirty="0"/>
              <a:t>采用基本原则来影响人们的行为，红十字红新月运动</a:t>
            </a:r>
            <a:r>
              <a:rPr lang="zh-CN" altLang="en-US" dirty="0">
                <a:solidFill>
                  <a:srgbClr val="00B0F0"/>
                </a:solidFill>
              </a:rPr>
              <a:t>推崇</a:t>
            </a:r>
            <a:r>
              <a:rPr lang="zh-CN" altLang="en-US" dirty="0"/>
              <a:t>个人和社会价值观，这些价值观</a:t>
            </a:r>
            <a:r>
              <a:rPr lang="zh-CN" altLang="en-US" dirty="0">
                <a:solidFill>
                  <a:srgbClr val="00B0F0"/>
                </a:solidFill>
              </a:rPr>
              <a:t>鼓励</a:t>
            </a:r>
            <a:r>
              <a:rPr lang="zh-CN" altLang="en-US" dirty="0"/>
              <a:t>尊重他人和</a:t>
            </a:r>
            <a:r>
              <a:rPr lang="zh-CN" altLang="en-US" dirty="0">
                <a:solidFill>
                  <a:srgbClr val="00B0F0"/>
                </a:solidFill>
              </a:rPr>
              <a:t>提倡</a:t>
            </a:r>
            <a:r>
              <a:rPr lang="zh-CN" altLang="en-US" dirty="0"/>
              <a:t>乐意合作寻找解决方案。</a:t>
            </a:r>
            <a:endParaRPr lang="en-US" dirty="0"/>
          </a:p>
          <a:p>
            <a:endParaRPr lang="en-AU" dirty="0"/>
          </a:p>
          <a:p>
            <a:endParaRPr lang="en-US" dirty="0"/>
          </a:p>
        </p:txBody>
      </p:sp>
    </p:spTree>
    <p:extLst>
      <p:ext uri="{BB962C8B-B14F-4D97-AF65-F5344CB8AC3E}">
        <p14:creationId xmlns:p14="http://schemas.microsoft.com/office/powerpoint/2010/main" val="609010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lstStyle/>
          <a:p>
            <a:r>
              <a:rPr lang="en-US" dirty="0"/>
              <a:t>This process of </a:t>
            </a:r>
            <a:r>
              <a:rPr lang="en-US" b="1" dirty="0"/>
              <a:t>community bridge building </a:t>
            </a:r>
            <a:r>
              <a:rPr lang="en-US" dirty="0"/>
              <a:t>is crucial: </a:t>
            </a:r>
            <a:r>
              <a:rPr lang="en-US" u="sng" dirty="0"/>
              <a:t>without it</a:t>
            </a:r>
            <a:r>
              <a:rPr lang="en-US" dirty="0"/>
              <a:t>, social and political harmony and future development are </a:t>
            </a:r>
            <a:r>
              <a:rPr lang="en-US" u="sng" dirty="0"/>
              <a:t>doubtful</a:t>
            </a:r>
            <a:r>
              <a:rPr lang="en-US" dirty="0"/>
              <a:t>.</a:t>
            </a:r>
          </a:p>
          <a:p>
            <a:r>
              <a:rPr lang="en-US" dirty="0"/>
              <a:t> </a:t>
            </a:r>
            <a:r>
              <a:rPr lang="en-US" b="1" u="sng" dirty="0"/>
              <a:t>without</a:t>
            </a:r>
            <a:r>
              <a:rPr lang="en-US" u="sng" dirty="0"/>
              <a:t> it</a:t>
            </a:r>
            <a:r>
              <a:rPr lang="zh-CN" altLang="en-US" u="sng" dirty="0"/>
              <a:t>：相当于</a:t>
            </a:r>
            <a:r>
              <a:rPr lang="en-US" altLang="zh-CN" u="sng" dirty="0"/>
              <a:t> if not </a:t>
            </a:r>
          </a:p>
          <a:p>
            <a:r>
              <a:rPr lang="en-US" u="sng" dirty="0"/>
              <a:t>Doubtful</a:t>
            </a:r>
            <a:r>
              <a:rPr lang="en-US" dirty="0"/>
              <a:t>: </a:t>
            </a:r>
            <a:r>
              <a:rPr lang="zh-CN" altLang="en-US" dirty="0">
                <a:solidFill>
                  <a:srgbClr val="FF0000"/>
                </a:solidFill>
              </a:rPr>
              <a:t>怀疑的？</a:t>
            </a:r>
            <a:r>
              <a:rPr lang="zh-CN" altLang="en-US" dirty="0">
                <a:solidFill>
                  <a:srgbClr val="00B0F0"/>
                </a:solidFill>
                <a:highlight>
                  <a:srgbClr val="FFFF00"/>
                </a:highlight>
              </a:rPr>
              <a:t>难以实现</a:t>
            </a:r>
            <a:r>
              <a:rPr lang="zh-CN" altLang="en-US" dirty="0">
                <a:solidFill>
                  <a:srgbClr val="00B0F0"/>
                </a:solidFill>
              </a:rPr>
              <a:t>， 具有不确定性，</a:t>
            </a:r>
            <a:r>
              <a:rPr lang="zh-CN" altLang="en-US" dirty="0">
                <a:solidFill>
                  <a:srgbClr val="00B0F0"/>
                </a:solidFill>
                <a:highlight>
                  <a:srgbClr val="FFFF00"/>
                </a:highlight>
              </a:rPr>
              <a:t>不大可能实现</a:t>
            </a:r>
            <a:r>
              <a:rPr lang="zh-CN" altLang="en-US" dirty="0">
                <a:solidFill>
                  <a:srgbClr val="FF0000"/>
                </a:solidFill>
              </a:rPr>
              <a:t>， 无从谈及</a:t>
            </a:r>
            <a:endParaRPr lang="en-US" dirty="0">
              <a:solidFill>
                <a:srgbClr val="FF0000"/>
              </a:solidFill>
            </a:endParaRPr>
          </a:p>
          <a:p>
            <a:endParaRPr lang="en-US" altLang="zh-CN" u="sng" dirty="0"/>
          </a:p>
          <a:p>
            <a:endParaRPr lang="zh-CN" altLang="en-US" dirty="0"/>
          </a:p>
        </p:txBody>
      </p:sp>
    </p:spTree>
    <p:extLst>
      <p:ext uri="{BB962C8B-B14F-4D97-AF65-F5344CB8AC3E}">
        <p14:creationId xmlns:p14="http://schemas.microsoft.com/office/powerpoint/2010/main" val="1598672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这一建造社会桥梁的进程非常重要：</a:t>
            </a:r>
            <a:r>
              <a:rPr lang="zh-CN" altLang="en-US" dirty="0">
                <a:highlight>
                  <a:srgbClr val="FFFF00"/>
                </a:highlight>
              </a:rPr>
              <a:t>如果</a:t>
            </a:r>
            <a:r>
              <a:rPr lang="zh-CN" altLang="en-US" dirty="0"/>
              <a:t>没有这一进程，社会和政治的和谐及未来的发展将不大可能得以实现</a:t>
            </a:r>
            <a:r>
              <a:rPr lang="en-AU" dirty="0"/>
              <a:t> </a:t>
            </a:r>
            <a:endParaRPr lang="zh-CN" altLang="en-US" dirty="0"/>
          </a:p>
          <a:p>
            <a:endParaRPr lang="zh-CN" altLang="en-US" dirty="0"/>
          </a:p>
          <a:p>
            <a:r>
              <a:rPr lang="zh-CN" altLang="en-US" dirty="0"/>
              <a:t>社会桥梁建设的进程是至关重要的：</a:t>
            </a:r>
            <a:r>
              <a:rPr lang="zh-CN" altLang="en-US" dirty="0">
                <a:solidFill>
                  <a:srgbClr val="00B0F0"/>
                </a:solidFill>
              </a:rPr>
              <a:t>如果</a:t>
            </a:r>
            <a:r>
              <a:rPr lang="zh-CN" altLang="en-US" dirty="0"/>
              <a:t>没有这个进程，社会政治和谐和未来的发展就</a:t>
            </a:r>
            <a:r>
              <a:rPr lang="zh-CN" altLang="en-US" dirty="0">
                <a:solidFill>
                  <a:srgbClr val="00B0F0"/>
                </a:solidFill>
              </a:rPr>
              <a:t>不太可能实现</a:t>
            </a:r>
            <a:r>
              <a:rPr lang="en-AU" altLang="zh-CN" dirty="0"/>
              <a:t>/</a:t>
            </a:r>
            <a:r>
              <a:rPr lang="zh-CN" altLang="en-US" dirty="0"/>
              <a:t>难以实现。</a:t>
            </a:r>
            <a:endParaRPr lang="en-US" dirty="0"/>
          </a:p>
          <a:p>
            <a:endParaRPr lang="zh-CN" altLang="en-US" dirty="0"/>
          </a:p>
          <a:p>
            <a:endParaRPr lang="en-US" dirty="0"/>
          </a:p>
          <a:p>
            <a:endParaRPr lang="en-US" dirty="0"/>
          </a:p>
        </p:txBody>
      </p:sp>
    </p:spTree>
    <p:extLst>
      <p:ext uri="{BB962C8B-B14F-4D97-AF65-F5344CB8AC3E}">
        <p14:creationId xmlns:p14="http://schemas.microsoft.com/office/powerpoint/2010/main" val="399999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Without: </a:t>
            </a:r>
            <a:r>
              <a:rPr lang="zh-CN" altLang="en-US" dirty="0"/>
              <a:t>区分介词和连词</a:t>
            </a:r>
          </a:p>
          <a:p>
            <a:pPr marL="0" indent="0">
              <a:buNone/>
            </a:pPr>
            <a:r>
              <a:rPr lang="en-US" dirty="0"/>
              <a:t>Without it:  </a:t>
            </a:r>
            <a:r>
              <a:rPr lang="zh-CN" altLang="en-US" dirty="0"/>
              <a:t>如果没有 （连词）</a:t>
            </a:r>
          </a:p>
          <a:p>
            <a:pPr marL="0" indent="0">
              <a:buNone/>
            </a:pPr>
            <a:endParaRPr lang="en-US" altLang="zh-CN" dirty="0"/>
          </a:p>
          <a:p>
            <a:pPr marL="0" indent="0">
              <a:buNone/>
            </a:pPr>
            <a:r>
              <a:rPr lang="en-US" altLang="zh-CN" dirty="0"/>
              <a:t>He goes out </a:t>
            </a:r>
            <a:r>
              <a:rPr lang="en-US" altLang="zh-CN" b="1" u="sng" dirty="0"/>
              <a:t>without</a:t>
            </a:r>
            <a:r>
              <a:rPr lang="en-US" altLang="zh-CN" b="1" dirty="0"/>
              <a:t> </a:t>
            </a:r>
            <a:r>
              <a:rPr lang="en-US" altLang="zh-CN" dirty="0"/>
              <a:t>telling his parents. </a:t>
            </a:r>
            <a:r>
              <a:rPr lang="zh-CN" altLang="en-US" dirty="0"/>
              <a:t>（介词）</a:t>
            </a:r>
            <a:endParaRPr lang="en-US" altLang="zh-CN" dirty="0"/>
          </a:p>
          <a:p>
            <a:pPr marL="0" indent="0">
              <a:buNone/>
            </a:pPr>
            <a:endParaRPr lang="en-US" altLang="zh-CN" dirty="0"/>
          </a:p>
          <a:p>
            <a:pPr marL="0" indent="0">
              <a:buNone/>
            </a:pPr>
            <a:r>
              <a:rPr lang="en-US" altLang="zh-CN" b="1" u="sng" dirty="0"/>
              <a:t>Without</a:t>
            </a:r>
            <a:r>
              <a:rPr lang="en-US" altLang="zh-CN" dirty="0"/>
              <a:t> his help, you will never be able to succeed</a:t>
            </a:r>
            <a:r>
              <a:rPr lang="zh-CN" altLang="en-US" dirty="0"/>
              <a:t>（连接词）</a:t>
            </a:r>
          </a:p>
        </p:txBody>
      </p:sp>
    </p:spTree>
    <p:extLst>
      <p:ext uri="{BB962C8B-B14F-4D97-AF65-F5344CB8AC3E}">
        <p14:creationId xmlns:p14="http://schemas.microsoft.com/office/powerpoint/2010/main" val="483448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lstStyle/>
          <a:p>
            <a:r>
              <a:rPr lang="en-US" dirty="0"/>
              <a:t>The </a:t>
            </a:r>
            <a:r>
              <a:rPr lang="en-US" b="1" dirty="0"/>
              <a:t>Action</a:t>
            </a:r>
            <a:r>
              <a:rPr lang="en-US" dirty="0"/>
              <a:t> to Reduce Discrimination is </a:t>
            </a:r>
            <a:r>
              <a:rPr lang="en-US" b="1" u="sng" dirty="0"/>
              <a:t>one of </a:t>
            </a:r>
            <a:r>
              <a:rPr lang="en-US" dirty="0"/>
              <a:t>the </a:t>
            </a:r>
            <a:r>
              <a:rPr lang="en-US" dirty="0">
                <a:highlight>
                  <a:srgbClr val="FFFF00"/>
                </a:highlight>
              </a:rPr>
              <a:t>key</a:t>
            </a:r>
            <a:r>
              <a:rPr lang="en-US" dirty="0"/>
              <a:t> areas of </a:t>
            </a:r>
            <a:r>
              <a:rPr lang="en-US" b="1" dirty="0"/>
              <a:t>activity </a:t>
            </a:r>
            <a:endParaRPr lang="zh-CN" altLang="en-US" b="1" dirty="0"/>
          </a:p>
          <a:p>
            <a:r>
              <a:rPr lang="en-AU" b="1" dirty="0"/>
              <a:t>/</a:t>
            </a:r>
            <a:r>
              <a:rPr lang="en-US" b="1" u="sng" dirty="0"/>
              <a:t>currently being promoted by the Movement in the area of humanitarian values.</a:t>
            </a:r>
            <a:r>
              <a:rPr lang="en-US" b="1" dirty="0"/>
              <a:t> </a:t>
            </a:r>
            <a:r>
              <a:rPr lang="zh-CN" altLang="en-US" dirty="0"/>
              <a:t>（</a:t>
            </a:r>
            <a:r>
              <a:rPr lang="zh-CN" altLang="en-US" dirty="0">
                <a:solidFill>
                  <a:srgbClr val="00B0F0"/>
                </a:solidFill>
              </a:rPr>
              <a:t>动名词作定语）</a:t>
            </a:r>
            <a:endParaRPr lang="en-US" dirty="0">
              <a:solidFill>
                <a:srgbClr val="00B0F0"/>
              </a:solidFill>
            </a:endParaRPr>
          </a:p>
          <a:p>
            <a:endParaRPr lang="en-US" dirty="0"/>
          </a:p>
        </p:txBody>
      </p:sp>
    </p:spTree>
    <p:extLst>
      <p:ext uri="{BB962C8B-B14F-4D97-AF65-F5344CB8AC3E}">
        <p14:creationId xmlns:p14="http://schemas.microsoft.com/office/powerpoint/2010/main" val="1396319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减少歧视行动计划是</a:t>
            </a:r>
            <a:r>
              <a:rPr lang="zh-CN" altLang="en-US" u="sng" dirty="0"/>
              <a:t>红十字红新月运动目前在人道主义价值观方面正在推动的</a:t>
            </a:r>
            <a:r>
              <a:rPr lang="zh-CN" altLang="en-US" dirty="0"/>
              <a:t>主要行动（</a:t>
            </a:r>
            <a:r>
              <a:rPr lang="zh-CN" altLang="en-US" dirty="0">
                <a:solidFill>
                  <a:srgbClr val="FF0000"/>
                </a:solidFill>
              </a:rPr>
              <a:t>活动</a:t>
            </a:r>
            <a:r>
              <a:rPr lang="zh-CN" altLang="en-US" dirty="0"/>
              <a:t>）领域之一。</a:t>
            </a:r>
            <a:r>
              <a:rPr lang="en-AU" dirty="0"/>
              <a:t> </a:t>
            </a:r>
            <a:endParaRPr lang="zh-CN" altLang="en-US" dirty="0"/>
          </a:p>
          <a:p>
            <a:endParaRPr lang="zh-CN" altLang="en-US" dirty="0"/>
          </a:p>
          <a:p>
            <a:r>
              <a:rPr lang="zh-CN" altLang="en-US" dirty="0">
                <a:solidFill>
                  <a:srgbClr val="00B0F0"/>
                </a:solidFill>
              </a:rPr>
              <a:t>减少</a:t>
            </a:r>
            <a:r>
              <a:rPr lang="zh-CN" altLang="en-US" dirty="0"/>
              <a:t>歧视行动是目前</a:t>
            </a:r>
            <a:r>
              <a:rPr lang="zh-CN" altLang="en-US" u="sng" dirty="0"/>
              <a:t>红十字红新月运动在人道主义价值观方面</a:t>
            </a:r>
            <a:r>
              <a:rPr lang="zh-CN" altLang="en-US" u="sng" dirty="0">
                <a:solidFill>
                  <a:srgbClr val="00B0F0"/>
                </a:solidFill>
              </a:rPr>
              <a:t>正在</a:t>
            </a:r>
            <a:r>
              <a:rPr lang="zh-CN" altLang="en-US" u="sng" dirty="0"/>
              <a:t>推动</a:t>
            </a:r>
            <a:r>
              <a:rPr lang="zh-CN" altLang="en-US" dirty="0"/>
              <a:t>的</a:t>
            </a:r>
            <a:r>
              <a:rPr lang="zh-CN" altLang="en-US" dirty="0">
                <a:solidFill>
                  <a:srgbClr val="00B0F0"/>
                </a:solidFill>
              </a:rPr>
              <a:t>主要的行动（</a:t>
            </a:r>
            <a:r>
              <a:rPr lang="zh-CN" altLang="en-US" dirty="0">
                <a:solidFill>
                  <a:srgbClr val="FF0000"/>
                </a:solidFill>
              </a:rPr>
              <a:t>活动</a:t>
            </a:r>
            <a:r>
              <a:rPr lang="zh-CN" altLang="en-US" dirty="0">
                <a:solidFill>
                  <a:srgbClr val="00B0F0"/>
                </a:solidFill>
              </a:rPr>
              <a:t>）领域之一。</a:t>
            </a:r>
            <a:endParaRPr lang="en-US" dirty="0">
              <a:solidFill>
                <a:srgbClr val="00B0F0"/>
              </a:solidFill>
            </a:endParaRPr>
          </a:p>
          <a:p>
            <a:endParaRPr lang="en-US" dirty="0"/>
          </a:p>
          <a:p>
            <a:pPr marL="0" indent="0">
              <a:buNone/>
            </a:pPr>
            <a:endParaRPr lang="en-US" dirty="0"/>
          </a:p>
        </p:txBody>
      </p:sp>
    </p:spTree>
    <p:extLst>
      <p:ext uri="{BB962C8B-B14F-4D97-AF65-F5344CB8AC3E}">
        <p14:creationId xmlns:p14="http://schemas.microsoft.com/office/powerpoint/2010/main" val="8204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lnSpcReduction="10000"/>
          </a:bodyPr>
          <a:lstStyle/>
          <a:p>
            <a:r>
              <a:rPr lang="en-US" dirty="0"/>
              <a:t>It also includes/ </a:t>
            </a:r>
            <a:r>
              <a:rPr lang="en-US" u="sng" dirty="0"/>
              <a:t>partnerships</a:t>
            </a:r>
            <a:r>
              <a:rPr lang="en-US" dirty="0"/>
              <a:t> and </a:t>
            </a:r>
            <a:r>
              <a:rPr lang="en-US" u="sng" dirty="0"/>
              <a:t>directorships</a:t>
            </a:r>
            <a:r>
              <a:rPr lang="en-US" dirty="0"/>
              <a:t> </a:t>
            </a:r>
            <a:r>
              <a:rPr lang="en-US" u="sng" dirty="0">
                <a:highlight>
                  <a:srgbClr val="00FFFF"/>
                </a:highlight>
              </a:rPr>
              <a:t>of</a:t>
            </a:r>
            <a:r>
              <a:rPr lang="en-US" u="sng" dirty="0"/>
              <a:t> companies</a:t>
            </a:r>
            <a:r>
              <a:rPr lang="en-US" dirty="0"/>
              <a:t>.</a:t>
            </a:r>
            <a:endParaRPr lang="zh-CN" altLang="en-US" dirty="0"/>
          </a:p>
          <a:p>
            <a:endParaRPr lang="zh-CN" altLang="en-US" dirty="0"/>
          </a:p>
          <a:p>
            <a:r>
              <a:rPr lang="zh-CN" altLang="en-US" dirty="0">
                <a:solidFill>
                  <a:srgbClr val="00B0F0"/>
                </a:solidFill>
              </a:rPr>
              <a:t>思考： 后置介词短语修饰谁？</a:t>
            </a:r>
          </a:p>
          <a:p>
            <a:r>
              <a:rPr lang="en-AU" dirty="0">
                <a:solidFill>
                  <a:srgbClr val="00B0F0"/>
                </a:solidFill>
              </a:rPr>
              <a:t>partnership: </a:t>
            </a:r>
            <a:r>
              <a:rPr lang="zh-CN" altLang="en-US" dirty="0">
                <a:solidFill>
                  <a:srgbClr val="00B0F0"/>
                </a:solidFill>
              </a:rPr>
              <a:t>合伙人／伙伴</a:t>
            </a:r>
          </a:p>
          <a:p>
            <a:r>
              <a:rPr lang="en-AU" altLang="zh-CN" dirty="0">
                <a:solidFill>
                  <a:srgbClr val="00B0F0"/>
                </a:solidFill>
              </a:rPr>
              <a:t>directorship: </a:t>
            </a:r>
            <a:r>
              <a:rPr lang="zh-CN" altLang="en-US" dirty="0">
                <a:solidFill>
                  <a:srgbClr val="00B0F0"/>
                </a:solidFill>
              </a:rPr>
              <a:t> 董事 </a:t>
            </a:r>
            <a:r>
              <a:rPr lang="zh-CN" altLang="en-US" dirty="0">
                <a:solidFill>
                  <a:srgbClr val="FF0000"/>
                </a:solidFill>
              </a:rPr>
              <a:t>主管 管理者</a:t>
            </a:r>
          </a:p>
          <a:p>
            <a:endParaRPr lang="en-US" dirty="0">
              <a:solidFill>
                <a:srgbClr val="00B0F0"/>
              </a:solidFill>
            </a:endParaRPr>
          </a:p>
          <a:p>
            <a:pPr marL="0" indent="0">
              <a:buNone/>
            </a:pPr>
            <a:r>
              <a:rPr lang="en-AU" dirty="0"/>
              <a:t> </a:t>
            </a:r>
          </a:p>
        </p:txBody>
      </p:sp>
    </p:spTree>
    <p:extLst>
      <p:ext uri="{BB962C8B-B14F-4D97-AF65-F5344CB8AC3E}">
        <p14:creationId xmlns:p14="http://schemas.microsoft.com/office/powerpoint/2010/main" val="383458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US" dirty="0"/>
          </a:p>
        </p:txBody>
      </p:sp>
      <p:sp>
        <p:nvSpPr>
          <p:cNvPr id="3" name="Content Placeholder 2"/>
          <p:cNvSpPr>
            <a:spLocks noGrp="1"/>
          </p:cNvSpPr>
          <p:nvPr>
            <p:ph idx="1"/>
          </p:nvPr>
        </p:nvSpPr>
        <p:spPr/>
        <p:txBody>
          <a:bodyPr/>
          <a:lstStyle/>
          <a:p>
            <a:r>
              <a:rPr lang="zh-CN" altLang="en-US" dirty="0"/>
              <a:t>这／第二职业也包括（担任）公司合伙人和董事。</a:t>
            </a:r>
          </a:p>
          <a:p>
            <a:endParaRPr lang="zh-CN" altLang="en-US" dirty="0"/>
          </a:p>
          <a:p>
            <a:r>
              <a:rPr lang="zh-CN" altLang="en-US" dirty="0"/>
              <a:t>这也包括（担任）合伙人和</a:t>
            </a:r>
            <a:r>
              <a:rPr lang="zh-CN" altLang="en-US" dirty="0">
                <a:solidFill>
                  <a:srgbClr val="FF0000"/>
                </a:solidFill>
              </a:rPr>
              <a:t>公司</a:t>
            </a:r>
            <a:r>
              <a:rPr lang="zh-CN" altLang="en-US" dirty="0"/>
              <a:t>董事。（</a:t>
            </a:r>
            <a:r>
              <a:rPr lang="zh-CN" altLang="en-US" dirty="0">
                <a:solidFill>
                  <a:srgbClr val="FF0000"/>
                </a:solidFill>
              </a:rPr>
              <a:t>定语修饰错误</a:t>
            </a:r>
            <a:r>
              <a:rPr lang="zh-CN" altLang="en-US" dirty="0"/>
              <a:t>）</a:t>
            </a:r>
            <a:endParaRPr lang="en-AU" dirty="0"/>
          </a:p>
          <a:p>
            <a:endParaRPr lang="zh-CN" altLang="en-US" dirty="0"/>
          </a:p>
          <a:p>
            <a:endParaRPr lang="en-US" dirty="0"/>
          </a:p>
        </p:txBody>
      </p:sp>
    </p:spTree>
    <p:extLst>
      <p:ext uri="{BB962C8B-B14F-4D97-AF65-F5344CB8AC3E}">
        <p14:creationId xmlns:p14="http://schemas.microsoft.com/office/powerpoint/2010/main" val="170479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句法分析</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Some public servants </a:t>
            </a:r>
            <a:r>
              <a:rPr lang="en-US" dirty="0"/>
              <a:t>may be part-time directors of a company or companies</a:t>
            </a:r>
            <a:r>
              <a:rPr lang="en-US" dirty="0">
                <a:solidFill>
                  <a:srgbClr val="00B0F0"/>
                </a:solidFill>
              </a:rPr>
              <a:t>,</a:t>
            </a:r>
            <a:r>
              <a:rPr lang="en-US" dirty="0"/>
              <a:t> </a:t>
            </a:r>
            <a:r>
              <a:rPr lang="zh-CN" altLang="en-US" dirty="0"/>
              <a:t>（</a:t>
            </a:r>
            <a:r>
              <a:rPr lang="zh-CN" altLang="en-US" dirty="0">
                <a:solidFill>
                  <a:srgbClr val="00B0F0"/>
                </a:solidFill>
              </a:rPr>
              <a:t>主句</a:t>
            </a:r>
            <a:r>
              <a:rPr lang="zh-CN" altLang="en-US" dirty="0"/>
              <a:t>）</a:t>
            </a:r>
          </a:p>
          <a:p>
            <a:r>
              <a:rPr lang="en-US" b="1" u="sng" dirty="0"/>
              <a:t>positions</a:t>
            </a:r>
            <a:r>
              <a:rPr lang="en-US" u="sng" dirty="0"/>
              <a:t> that</a:t>
            </a:r>
            <a:r>
              <a:rPr lang="en-US" dirty="0"/>
              <a:t> </a:t>
            </a:r>
            <a:r>
              <a:rPr lang="en-US" b="1" u="sng" dirty="0"/>
              <a:t>involve</a:t>
            </a:r>
            <a:r>
              <a:rPr lang="en-US" dirty="0"/>
              <a:t> being </a:t>
            </a:r>
            <a:r>
              <a:rPr lang="en-US" u="sng" dirty="0"/>
              <a:t>engaged in</a:t>
            </a:r>
            <a:r>
              <a:rPr lang="en-US" dirty="0"/>
              <a:t> the business of the company </a:t>
            </a:r>
            <a:r>
              <a:rPr lang="en-US" u="sng" dirty="0"/>
              <a:t>in their spare time.</a:t>
            </a:r>
            <a:r>
              <a:rPr lang="zh-CN" altLang="en-US" u="sng" dirty="0"/>
              <a:t>（</a:t>
            </a:r>
            <a:r>
              <a:rPr lang="zh-CN" altLang="en-US" u="sng" dirty="0">
                <a:solidFill>
                  <a:srgbClr val="00B0F0"/>
                </a:solidFill>
              </a:rPr>
              <a:t>定语从句作句子的补充成份，作解释说明</a:t>
            </a:r>
            <a:r>
              <a:rPr lang="zh-CN" altLang="en-US" u="sng" dirty="0"/>
              <a:t>）</a:t>
            </a:r>
            <a:endParaRPr lang="en-US" u="sng" dirty="0"/>
          </a:p>
          <a:p>
            <a:r>
              <a:rPr lang="zh-CN" altLang="en-US" dirty="0">
                <a:solidFill>
                  <a:srgbClr val="00B0F0"/>
                </a:solidFill>
              </a:rPr>
              <a:t>思考： 注意主语的转化</a:t>
            </a:r>
            <a:endParaRPr lang="en-AU" altLang="zh-CN" dirty="0">
              <a:solidFill>
                <a:srgbClr val="00B0F0"/>
              </a:solidFill>
            </a:endParaRPr>
          </a:p>
          <a:p>
            <a:r>
              <a:rPr lang="en-US" b="1" dirty="0">
                <a:solidFill>
                  <a:srgbClr val="00B0F0"/>
                </a:solidFill>
              </a:rPr>
              <a:t>public servants</a:t>
            </a:r>
            <a:r>
              <a:rPr lang="zh-CN" altLang="en-US" b="1" dirty="0">
                <a:solidFill>
                  <a:srgbClr val="00B0F0"/>
                </a:solidFill>
              </a:rPr>
              <a:t>：公职人员，公务员，</a:t>
            </a:r>
            <a:r>
              <a:rPr lang="zh-CN" altLang="en-US" b="1" dirty="0">
                <a:solidFill>
                  <a:srgbClr val="FF0000"/>
                </a:solidFill>
              </a:rPr>
              <a:t>公仆</a:t>
            </a:r>
            <a:endParaRPr lang="en-AU" altLang="zh-CN" b="1" dirty="0">
              <a:solidFill>
                <a:srgbClr val="FF0000"/>
              </a:solidFill>
            </a:endParaRPr>
          </a:p>
          <a:p>
            <a:r>
              <a:rPr lang="en-AU" altLang="zh-CN" dirty="0">
                <a:solidFill>
                  <a:srgbClr val="00B0F0"/>
                </a:solidFill>
              </a:rPr>
              <a:t>Involve:  </a:t>
            </a:r>
            <a:r>
              <a:rPr lang="zh-CN" altLang="en-US" dirty="0">
                <a:solidFill>
                  <a:srgbClr val="00B0F0"/>
                </a:solidFill>
              </a:rPr>
              <a:t>涉及到，牵涉  （引申：需要、包括）</a:t>
            </a:r>
            <a:endParaRPr lang="en-AU" altLang="zh-CN" dirty="0">
              <a:solidFill>
                <a:srgbClr val="00B0F0"/>
              </a:solidFill>
            </a:endParaRPr>
          </a:p>
          <a:p>
            <a:r>
              <a:rPr lang="en-AU" altLang="zh-CN" dirty="0">
                <a:solidFill>
                  <a:srgbClr val="00B0F0"/>
                </a:solidFill>
              </a:rPr>
              <a:t>Engaged : </a:t>
            </a:r>
            <a:r>
              <a:rPr lang="zh-CN" altLang="en-US" dirty="0">
                <a:solidFill>
                  <a:srgbClr val="00B0F0"/>
                </a:solidFill>
              </a:rPr>
              <a:t>与</a:t>
            </a:r>
            <a:r>
              <a:rPr lang="en-AU" altLang="zh-CN" dirty="0">
                <a:solidFill>
                  <a:srgbClr val="00B0F0"/>
                </a:solidFill>
              </a:rPr>
              <a:t>..</a:t>
            </a:r>
            <a:r>
              <a:rPr lang="zh-CN" altLang="en-US" dirty="0">
                <a:solidFill>
                  <a:srgbClr val="00B0F0"/>
                </a:solidFill>
              </a:rPr>
              <a:t>建立密切联系，从事 （引申：参与）</a:t>
            </a:r>
            <a:endParaRPr lang="en-AU" altLang="zh-CN" dirty="0">
              <a:solidFill>
                <a:srgbClr val="00B0F0"/>
              </a:solidFill>
            </a:endParaRPr>
          </a:p>
          <a:p>
            <a:r>
              <a:rPr lang="en-US" u="sng" dirty="0">
                <a:solidFill>
                  <a:srgbClr val="00B0F0"/>
                </a:solidFill>
              </a:rPr>
              <a:t>in their spare time</a:t>
            </a:r>
            <a:r>
              <a:rPr lang="zh-CN" altLang="en-US" u="sng" dirty="0">
                <a:solidFill>
                  <a:srgbClr val="00B0F0"/>
                </a:solidFill>
              </a:rPr>
              <a:t>，介词短语的位置应该怎么处理？</a:t>
            </a:r>
          </a:p>
          <a:p>
            <a:pPr marL="0" indent="0">
              <a:buNone/>
            </a:pPr>
            <a:endParaRPr lang="zh-CN" altLang="en-US" u="sng" dirty="0">
              <a:solidFill>
                <a:srgbClr val="00B0F0"/>
              </a:solidFill>
            </a:endParaRPr>
          </a:p>
          <a:p>
            <a:endParaRPr lang="en-AU" altLang="zh-CN" dirty="0">
              <a:solidFill>
                <a:srgbClr val="00B0F0"/>
              </a:solidFill>
            </a:endParaRPr>
          </a:p>
          <a:p>
            <a:endParaRPr lang="en-AU" altLang="zh-CN" dirty="0">
              <a:solidFill>
                <a:srgbClr val="FF0000"/>
              </a:solidFill>
            </a:endParaRPr>
          </a:p>
          <a:p>
            <a:endParaRPr lang="en-US" dirty="0"/>
          </a:p>
        </p:txBody>
      </p:sp>
    </p:spTree>
    <p:extLst>
      <p:ext uri="{BB962C8B-B14F-4D97-AF65-F5344CB8AC3E}">
        <p14:creationId xmlns:p14="http://schemas.microsoft.com/office/powerpoint/2010/main" val="213042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参考译文</a:t>
            </a:r>
            <a:endParaRPr lang="en-AU" dirty="0"/>
          </a:p>
        </p:txBody>
      </p:sp>
      <p:sp>
        <p:nvSpPr>
          <p:cNvPr id="3" name="Content Placeholder 2"/>
          <p:cNvSpPr>
            <a:spLocks noGrp="1"/>
          </p:cNvSpPr>
          <p:nvPr>
            <p:ph idx="1"/>
          </p:nvPr>
        </p:nvSpPr>
        <p:spPr/>
        <p:txBody>
          <a:bodyPr>
            <a:normAutofit lnSpcReduction="10000"/>
          </a:bodyPr>
          <a:lstStyle/>
          <a:p>
            <a:r>
              <a:rPr lang="zh-CN" altLang="en-US" dirty="0">
                <a:solidFill>
                  <a:srgbClr val="00B0F0"/>
                </a:solidFill>
              </a:rPr>
              <a:t>一些公职人员</a:t>
            </a:r>
            <a:r>
              <a:rPr lang="zh-CN" altLang="en-US" dirty="0"/>
              <a:t>可能是一家公司或多家公司的兼职董事，</a:t>
            </a:r>
            <a:r>
              <a:rPr lang="zh-CN" altLang="en-US" dirty="0">
                <a:solidFill>
                  <a:srgbClr val="00B0F0"/>
                </a:solidFill>
              </a:rPr>
              <a:t>他们需要</a:t>
            </a:r>
            <a:r>
              <a:rPr lang="zh-CN" altLang="en-US" dirty="0"/>
              <a:t>在业余时间</a:t>
            </a:r>
            <a:r>
              <a:rPr lang="zh-CN" altLang="en-US" dirty="0">
                <a:solidFill>
                  <a:srgbClr val="00B0F0"/>
                </a:solidFill>
              </a:rPr>
              <a:t>参与</a:t>
            </a:r>
            <a:r>
              <a:rPr lang="zh-CN" altLang="en-US" dirty="0"/>
              <a:t>公司的业务经营。（</a:t>
            </a:r>
            <a:r>
              <a:rPr lang="zh-CN" altLang="en-US" dirty="0">
                <a:solidFill>
                  <a:srgbClr val="00B0F0"/>
                </a:solidFill>
              </a:rPr>
              <a:t>主语保持一致</a:t>
            </a:r>
            <a:r>
              <a:rPr lang="zh-CN" altLang="en-US" dirty="0"/>
              <a:t>）</a:t>
            </a:r>
            <a:endParaRPr lang="en-AU" altLang="zh-CN" dirty="0"/>
          </a:p>
          <a:p>
            <a:r>
              <a:rPr lang="zh-CN" altLang="en-US" dirty="0"/>
              <a:t>一些公职人员可能是一家公司或多家公司的兼职董事，</a:t>
            </a:r>
            <a:r>
              <a:rPr lang="zh-CN" altLang="en-US" dirty="0">
                <a:solidFill>
                  <a:srgbClr val="00B0F0"/>
                </a:solidFill>
              </a:rPr>
              <a:t>这些职位需要</a:t>
            </a:r>
            <a:r>
              <a:rPr lang="zh-CN" altLang="en-US" dirty="0"/>
              <a:t>他们在业余时间参与公司的业务经营。</a:t>
            </a:r>
          </a:p>
          <a:p>
            <a:r>
              <a:rPr lang="zh-CN" altLang="en-US" dirty="0"/>
              <a:t>一些公职人员在业余时间可能是一家公司或多家公司的兼职董事，这些职位</a:t>
            </a:r>
            <a:r>
              <a:rPr lang="zh-CN" altLang="en-US" dirty="0">
                <a:solidFill>
                  <a:srgbClr val="FF0000"/>
                </a:solidFill>
              </a:rPr>
              <a:t>涉及到</a:t>
            </a:r>
            <a:r>
              <a:rPr lang="zh-CN" altLang="en-US" dirty="0"/>
              <a:t>参与公司经营</a:t>
            </a:r>
            <a:r>
              <a:rPr lang="zh-CN" altLang="en-US" dirty="0">
                <a:solidFill>
                  <a:srgbClr val="FF0000"/>
                </a:solidFill>
              </a:rPr>
              <a:t>在业余时间</a:t>
            </a:r>
            <a:r>
              <a:rPr lang="zh-CN" altLang="en-US" dirty="0"/>
              <a:t>。</a:t>
            </a:r>
          </a:p>
          <a:p>
            <a:endParaRPr lang="en-AU" altLang="zh-CN" dirty="0"/>
          </a:p>
          <a:p>
            <a:endParaRPr lang="en-AU" altLang="zh-CN" dirty="0"/>
          </a:p>
          <a:p>
            <a:endParaRPr lang="en-AU" dirty="0"/>
          </a:p>
        </p:txBody>
      </p:sp>
    </p:spTree>
    <p:extLst>
      <p:ext uri="{BB962C8B-B14F-4D97-AF65-F5344CB8AC3E}">
        <p14:creationId xmlns:p14="http://schemas.microsoft.com/office/powerpoint/2010/main" val="291640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7180</TotalTime>
  <Words>5623</Words>
  <Application>Microsoft Office PowerPoint</Application>
  <PresentationFormat>On-screen Show (4:3)</PresentationFormat>
  <Paragraphs>349</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宋体</vt:lpstr>
      <vt:lpstr>Arial</vt:lpstr>
      <vt:lpstr>Calibri</vt:lpstr>
      <vt:lpstr>Mangal</vt:lpstr>
      <vt:lpstr>Office Theme</vt:lpstr>
      <vt:lpstr>Secondary employment </vt:lpstr>
      <vt:lpstr>句法分析</vt:lpstr>
      <vt:lpstr>参考译文</vt:lpstr>
      <vt:lpstr>PowerPoint Presentation</vt:lpstr>
      <vt:lpstr>参考译文</vt:lpstr>
      <vt:lpstr>句法分析</vt:lpstr>
      <vt:lpstr>参考译文</vt:lpstr>
      <vt:lpstr>句法分析</vt:lpstr>
      <vt:lpstr>参考译文</vt:lpstr>
      <vt:lpstr>PowerPoint Presentation</vt:lpstr>
      <vt:lpstr>相关知识点</vt:lpstr>
      <vt:lpstr>句法分析</vt:lpstr>
      <vt:lpstr>PowerPoint Presentation</vt:lpstr>
      <vt:lpstr>PowerPoint Presentation</vt:lpstr>
      <vt:lpstr>翻译演练</vt:lpstr>
      <vt:lpstr>参考译文</vt:lpstr>
      <vt:lpstr>句法分析</vt:lpstr>
      <vt:lpstr>相关知识点</vt:lpstr>
      <vt:lpstr>翻译演练</vt:lpstr>
      <vt:lpstr>参考译文</vt:lpstr>
      <vt:lpstr>句法分析</vt:lpstr>
      <vt:lpstr>参考译文</vt:lpstr>
      <vt:lpstr>句法分析</vt:lpstr>
      <vt:lpstr>参考译文</vt:lpstr>
      <vt:lpstr>句法分析</vt:lpstr>
      <vt:lpstr>参考译文</vt:lpstr>
      <vt:lpstr>句法分析</vt:lpstr>
      <vt:lpstr>参考译文</vt:lpstr>
      <vt:lpstr>句法分析</vt:lpstr>
      <vt:lpstr>PowerPoint Presentation</vt:lpstr>
      <vt:lpstr>PowerPoint Presentation</vt:lpstr>
      <vt:lpstr>句法分析</vt:lpstr>
      <vt:lpstr>参考译文</vt:lpstr>
      <vt:lpstr>PowerPoint Presentation</vt:lpstr>
      <vt:lpstr>PowerPoint Presentation</vt:lpstr>
      <vt:lpstr>背景知识</vt:lpstr>
      <vt:lpstr>句法分析</vt:lpstr>
      <vt:lpstr>PowerPoint Presentation</vt:lpstr>
      <vt:lpstr>相关知识点</vt:lpstr>
      <vt:lpstr>句法分析</vt:lpstr>
      <vt:lpstr>参考译文</vt:lpstr>
      <vt:lpstr>句法分析</vt:lpstr>
      <vt:lpstr>参考译文</vt:lpstr>
      <vt:lpstr>PowerPoint Presentation</vt:lpstr>
      <vt:lpstr>句法分析</vt:lpstr>
      <vt:lpstr>PowerPoint Presentation</vt:lpstr>
      <vt:lpstr>句法分析</vt:lpstr>
      <vt:lpstr>PowerPoint Presentation</vt:lpstr>
      <vt:lpstr>句法分析</vt:lpstr>
      <vt:lpstr>参考译文</vt:lpstr>
      <vt:lpstr>句法分析</vt:lpstr>
      <vt:lpstr>参考译文</vt:lpstr>
      <vt:lpstr>句法分析</vt:lpstr>
      <vt:lpstr>参考译文</vt:lpstr>
      <vt:lpstr>PowerPoint Presentation</vt:lpstr>
      <vt:lpstr>句法分析</vt:lpstr>
      <vt:lpstr>PowerPoint Presentation</vt:lpstr>
    </vt:vector>
  </TitlesOfParts>
  <Company>FLEXIGROUP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Society and Language</dc:title>
  <dc:creator>yan sun</dc:creator>
  <cp:lastModifiedBy>guoqing</cp:lastModifiedBy>
  <cp:revision>803</cp:revision>
  <dcterms:created xsi:type="dcterms:W3CDTF">2017-05-21T01:05:38Z</dcterms:created>
  <dcterms:modified xsi:type="dcterms:W3CDTF">2017-11-18T05:26:36Z</dcterms:modified>
</cp:coreProperties>
</file>