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363" r:id="rId3"/>
    <p:sldId id="364" r:id="rId4"/>
    <p:sldId id="257" r:id="rId5"/>
    <p:sldId id="342" r:id="rId6"/>
    <p:sldId id="260" r:id="rId7"/>
    <p:sldId id="344" r:id="rId8"/>
    <p:sldId id="261" r:id="rId9"/>
    <p:sldId id="345" r:id="rId10"/>
    <p:sldId id="263" r:id="rId11"/>
    <p:sldId id="346" r:id="rId12"/>
    <p:sldId id="264" r:id="rId13"/>
    <p:sldId id="347" r:id="rId14"/>
    <p:sldId id="268" r:id="rId15"/>
    <p:sldId id="348" r:id="rId16"/>
    <p:sldId id="269" r:id="rId17"/>
    <p:sldId id="349" r:id="rId18"/>
    <p:sldId id="266" r:id="rId19"/>
    <p:sldId id="350" r:id="rId20"/>
    <p:sldId id="271" r:id="rId21"/>
    <p:sldId id="351" r:id="rId22"/>
    <p:sldId id="308" r:id="rId23"/>
    <p:sldId id="352" r:id="rId24"/>
    <p:sldId id="371" r:id="rId25"/>
    <p:sldId id="309" r:id="rId26"/>
    <p:sldId id="277" r:id="rId27"/>
    <p:sldId id="365" r:id="rId28"/>
    <p:sldId id="278" r:id="rId29"/>
    <p:sldId id="373" r:id="rId30"/>
    <p:sldId id="353" r:id="rId31"/>
    <p:sldId id="310" r:id="rId32"/>
    <p:sldId id="374" r:id="rId33"/>
    <p:sldId id="354" r:id="rId34"/>
    <p:sldId id="280" r:id="rId35"/>
    <p:sldId id="355" r:id="rId36"/>
    <p:sldId id="281" r:id="rId37"/>
    <p:sldId id="356" r:id="rId38"/>
    <p:sldId id="283" r:id="rId39"/>
    <p:sldId id="357" r:id="rId40"/>
    <p:sldId id="284" r:id="rId41"/>
    <p:sldId id="358" r:id="rId42"/>
    <p:sldId id="367" r:id="rId43"/>
    <p:sldId id="368" r:id="rId44"/>
    <p:sldId id="369" r:id="rId45"/>
    <p:sldId id="370" r:id="rId46"/>
    <p:sldId id="285" r:id="rId47"/>
    <p:sldId id="359" r:id="rId48"/>
    <p:sldId id="311" r:id="rId49"/>
    <p:sldId id="360" r:id="rId50"/>
    <p:sldId id="372" r:id="rId51"/>
    <p:sldId id="332" r:id="rId52"/>
    <p:sldId id="361" r:id="rId53"/>
    <p:sldId id="343" r:id="rId54"/>
    <p:sldId id="362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90" autoAdjust="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816D3-15D4-45F8-9C8B-C4DA3111FF10}" type="datetimeFigureOut">
              <a:rPr lang="en-AU" smtClean="0"/>
              <a:t>25/11/2017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A92F4-D85D-437F-BEF8-20792F43F2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1208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，</a:t>
            </a:r>
            <a:r>
              <a:rPr lang="en-AU" altLang="zh-CN" dirty="0"/>
              <a:t>/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A92F4-D85D-437F-BEF8-20792F43F205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698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A92F4-D85D-437F-BEF8-20792F43F205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226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C669-7077-074F-A3B0-B514EF9C87A0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051C-8FBE-7A40-8DC0-D15F3161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3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C669-7077-074F-A3B0-B514EF9C87A0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051C-8FBE-7A40-8DC0-D15F3161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7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C669-7077-074F-A3B0-B514EF9C87A0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051C-8FBE-7A40-8DC0-D15F3161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1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C669-7077-074F-A3B0-B514EF9C87A0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051C-8FBE-7A40-8DC0-D15F3161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0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C669-7077-074F-A3B0-B514EF9C87A0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051C-8FBE-7A40-8DC0-D15F3161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6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C669-7077-074F-A3B0-B514EF9C87A0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051C-8FBE-7A40-8DC0-D15F3161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4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C669-7077-074F-A3B0-B514EF9C87A0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051C-8FBE-7A40-8DC0-D15F3161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9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C669-7077-074F-A3B0-B514EF9C87A0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051C-8FBE-7A40-8DC0-D15F3161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8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C669-7077-074F-A3B0-B514EF9C87A0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051C-8FBE-7A40-8DC0-D15F3161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9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C669-7077-074F-A3B0-B514EF9C87A0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051C-8FBE-7A40-8DC0-D15F3161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3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C669-7077-074F-A3B0-B514EF9C87A0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051C-8FBE-7A40-8DC0-D15F3161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7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1C669-7077-074F-A3B0-B514EF9C87A0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A051C-8FBE-7A40-8DC0-D15F31615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Democracy and Authoritarianism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46611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民主与独裁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3381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句法分析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/>
              <a:t>With</a:t>
            </a:r>
            <a:r>
              <a:rPr lang="en-US" dirty="0"/>
              <a:t> other authoritarian regimes, </a:t>
            </a:r>
          </a:p>
          <a:p>
            <a:r>
              <a:rPr lang="en-US" b="1" dirty="0"/>
              <a:t>change and political reform </a:t>
            </a:r>
            <a:r>
              <a:rPr lang="en-US" dirty="0"/>
              <a:t>will need to come from </a:t>
            </a:r>
            <a:r>
              <a:rPr lang="en-US" u="sng" dirty="0"/>
              <a:t>within</a:t>
            </a:r>
            <a:r>
              <a:rPr lang="en-US" dirty="0"/>
              <a:t>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F0"/>
                </a:solidFill>
              </a:rPr>
              <a:t>双介词</a:t>
            </a:r>
            <a:r>
              <a:rPr lang="zh-CN" altLang="en-US" dirty="0"/>
              <a:t>）</a:t>
            </a:r>
            <a:endParaRPr lang="en-US" dirty="0"/>
          </a:p>
          <a:p>
            <a:r>
              <a:rPr lang="en-US" dirty="0"/>
              <a:t>as</a:t>
            </a:r>
            <a:r>
              <a:rPr lang="en-US" u="sng" dirty="0"/>
              <a:t>, in the main </a:t>
            </a:r>
            <a:r>
              <a:rPr lang="en-US" dirty="0"/>
              <a:t>, </a:t>
            </a:r>
            <a:r>
              <a:rPr lang="en-US" u="sng" dirty="0"/>
              <a:t>it</a:t>
            </a:r>
            <a:r>
              <a:rPr lang="en-US" dirty="0"/>
              <a:t> came </a:t>
            </a:r>
            <a:r>
              <a:rPr lang="en-US" u="sng" dirty="0"/>
              <a:t>from within in </a:t>
            </a:r>
            <a:r>
              <a:rPr lang="en-US" dirty="0"/>
              <a:t>Russia.</a:t>
            </a:r>
            <a:endParaRPr lang="zh-CN" altLang="en-US" dirty="0"/>
          </a:p>
          <a:p>
            <a:r>
              <a:rPr lang="en-US" altLang="zh-CN" dirty="0">
                <a:solidFill>
                  <a:srgbClr val="00B0F0"/>
                </a:solidFill>
              </a:rPr>
              <a:t>With/regarding/with regards to/in terms of: </a:t>
            </a:r>
            <a:r>
              <a:rPr lang="zh-CN" altLang="en-US" dirty="0">
                <a:solidFill>
                  <a:srgbClr val="00B0F0"/>
                </a:solidFill>
              </a:rPr>
              <a:t>就</a:t>
            </a:r>
            <a:r>
              <a:rPr lang="mr-IN" altLang="zh-CN" dirty="0">
                <a:solidFill>
                  <a:srgbClr val="00B0F0"/>
                </a:solidFill>
              </a:rPr>
              <a:t>…</a:t>
            </a:r>
            <a:r>
              <a:rPr lang="zh-CN" altLang="en-US" dirty="0">
                <a:solidFill>
                  <a:srgbClr val="00B0F0"/>
                </a:solidFill>
              </a:rPr>
              <a:t>而言，关于，至于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In the main=mainly </a:t>
            </a:r>
            <a:r>
              <a:rPr lang="zh-CN" altLang="en-US" dirty="0">
                <a:solidFill>
                  <a:srgbClr val="00B0F0"/>
                </a:solidFill>
              </a:rPr>
              <a:t>主要、大抵  （副词）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注意</a:t>
            </a:r>
            <a:r>
              <a:rPr lang="en-US" altLang="zh-CN" dirty="0">
                <a:solidFill>
                  <a:srgbClr val="00B0F0"/>
                </a:solidFill>
              </a:rPr>
              <a:t> It</a:t>
            </a:r>
            <a:r>
              <a:rPr lang="zh-CN" altLang="en-US" dirty="0">
                <a:solidFill>
                  <a:srgbClr val="00B0F0"/>
                </a:solidFill>
              </a:rPr>
              <a:t> 的翻译， 慎用 “它”</a:t>
            </a:r>
            <a:endParaRPr lang="en-AU" altLang="zh-CN" dirty="0">
              <a:solidFill>
                <a:srgbClr val="00B0F0"/>
              </a:solidFill>
            </a:endParaRPr>
          </a:p>
          <a:p>
            <a:r>
              <a:rPr lang="en-AU" altLang="zh-CN" dirty="0">
                <a:solidFill>
                  <a:srgbClr val="00B0F0"/>
                </a:solidFill>
              </a:rPr>
              <a:t>Change: </a:t>
            </a:r>
            <a:r>
              <a:rPr lang="zh-CN" altLang="en-US" dirty="0">
                <a:solidFill>
                  <a:srgbClr val="00B0F0"/>
                </a:solidFill>
              </a:rPr>
              <a:t>改变， 变化， </a:t>
            </a: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变革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endParaRPr lang="en-AU" altLang="zh-CN" dirty="0">
              <a:solidFill>
                <a:srgbClr val="00B0F0"/>
              </a:solidFill>
            </a:endParaRPr>
          </a:p>
          <a:p>
            <a:r>
              <a:rPr lang="zh-CN" altLang="en-US" b="1" dirty="0"/>
              <a:t>正如，变革主要来源于俄罗斯内部</a:t>
            </a:r>
            <a:endParaRPr lang="en-AU" altLang="zh-CN" b="1" dirty="0"/>
          </a:p>
          <a:p>
            <a:endParaRPr lang="en-AU" altLang="zh-CN" dirty="0">
              <a:solidFill>
                <a:srgbClr val="00B0F0"/>
              </a:solidFill>
            </a:endParaRPr>
          </a:p>
          <a:p>
            <a:endParaRPr lang="en-AU" altLang="zh-CN" dirty="0">
              <a:solidFill>
                <a:srgbClr val="00B0F0"/>
              </a:solidFill>
            </a:endParaRPr>
          </a:p>
          <a:p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74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参考译文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至于其他的独裁政权，则需要从内部进行</a:t>
            </a:r>
            <a:r>
              <a:rPr lang="zh-CN" altLang="en-US" dirty="0">
                <a:solidFill>
                  <a:srgbClr val="00B0F0"/>
                </a:solidFill>
              </a:rPr>
              <a:t>变革和政治改革</a:t>
            </a:r>
            <a:r>
              <a:rPr lang="zh-CN" altLang="en-US" dirty="0"/>
              <a:t>，如俄罗斯，主要就是从内部进行的。</a:t>
            </a:r>
            <a:endParaRPr lang="en-AU" altLang="zh-CN" dirty="0"/>
          </a:p>
          <a:p>
            <a:pPr marL="0" indent="0">
              <a:buNone/>
            </a:pPr>
            <a:endParaRPr lang="en-AU" dirty="0"/>
          </a:p>
          <a:p>
            <a:r>
              <a:rPr lang="zh-CN" altLang="en-US" dirty="0"/>
              <a:t>就其它独裁政权而言，</a:t>
            </a:r>
            <a:r>
              <a:rPr lang="zh-CN" altLang="en-US" dirty="0">
                <a:solidFill>
                  <a:srgbClr val="00B0F0"/>
                </a:solidFill>
              </a:rPr>
              <a:t>变革和政治改革</a:t>
            </a:r>
            <a:r>
              <a:rPr lang="zh-CN" altLang="en-US" dirty="0"/>
              <a:t>将需要从内部开始</a:t>
            </a:r>
            <a:r>
              <a:rPr lang="en-AU" altLang="zh-CN" dirty="0"/>
              <a:t>/</a:t>
            </a:r>
            <a:r>
              <a:rPr lang="zh-CN" altLang="en-US" dirty="0"/>
              <a:t>进行，正如俄罗斯的变革主要就是从内部开始的。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2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句法分析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 believe force </a:t>
            </a:r>
            <a:r>
              <a:rPr lang="en-US" u="sng" dirty="0"/>
              <a:t>should not be used to</a:t>
            </a:r>
            <a:r>
              <a:rPr lang="en-US" dirty="0"/>
              <a:t> </a:t>
            </a:r>
            <a:r>
              <a:rPr lang="en-US" b="1" dirty="0"/>
              <a:t>remove</a:t>
            </a:r>
            <a:r>
              <a:rPr lang="en-US" dirty="0"/>
              <a:t> a dictatorial regime in a sovereign state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F0"/>
                </a:solidFill>
              </a:rPr>
              <a:t>后置介词短语作定语</a:t>
            </a:r>
            <a:r>
              <a:rPr lang="zh-CN" altLang="en-US" dirty="0"/>
              <a:t>）</a:t>
            </a:r>
          </a:p>
          <a:p>
            <a:r>
              <a:rPr lang="en-US" b="1" u="sng" dirty="0"/>
              <a:t>without</a:t>
            </a:r>
            <a:r>
              <a:rPr lang="en-US" dirty="0"/>
              <a:t> the </a:t>
            </a:r>
            <a:r>
              <a:rPr lang="en-US" u="sng" dirty="0"/>
              <a:t>explicit</a:t>
            </a:r>
            <a:r>
              <a:rPr lang="en-US" dirty="0"/>
              <a:t> support of the international </a:t>
            </a:r>
            <a:r>
              <a:rPr lang="en-US" u="sng" dirty="0"/>
              <a:t>community</a:t>
            </a:r>
            <a:r>
              <a:rPr lang="en-US" dirty="0">
                <a:solidFill>
                  <a:srgbClr val="00B0F0"/>
                </a:solidFill>
              </a:rPr>
              <a:t>, </a:t>
            </a:r>
            <a:endParaRPr lang="zh-CN" altLang="en-US" dirty="0">
              <a:solidFill>
                <a:srgbClr val="00B0F0"/>
              </a:solidFill>
            </a:endParaRPr>
          </a:p>
          <a:p>
            <a:r>
              <a:rPr lang="en-US" u="sng" dirty="0"/>
              <a:t>expressed</a:t>
            </a:r>
            <a:r>
              <a:rPr lang="en-US" dirty="0"/>
              <a:t> through the United Nations.</a:t>
            </a:r>
            <a:r>
              <a:rPr lang="zh-CN" altLang="en-US" dirty="0"/>
              <a:t> （</a:t>
            </a:r>
            <a:r>
              <a:rPr lang="zh-CN" altLang="en-US" dirty="0">
                <a:solidFill>
                  <a:srgbClr val="00B0F0"/>
                </a:solidFill>
              </a:rPr>
              <a:t>定语成份</a:t>
            </a:r>
            <a:r>
              <a:rPr lang="zh-CN" altLang="en-US" dirty="0"/>
              <a:t>）</a:t>
            </a:r>
          </a:p>
          <a:p>
            <a:r>
              <a:rPr lang="en-US" dirty="0">
                <a:solidFill>
                  <a:srgbClr val="00B0F0"/>
                </a:solidFill>
              </a:rPr>
              <a:t>Force </a:t>
            </a:r>
            <a:r>
              <a:rPr lang="en-US" u="sng" dirty="0">
                <a:solidFill>
                  <a:srgbClr val="00B0F0"/>
                </a:solidFill>
              </a:rPr>
              <a:t>should not be used</a:t>
            </a:r>
            <a:r>
              <a:rPr lang="zh-CN" altLang="en-US" u="sng" dirty="0">
                <a:solidFill>
                  <a:srgbClr val="00B0F0"/>
                </a:solidFill>
              </a:rPr>
              <a:t> 被动语态转主动？</a:t>
            </a:r>
            <a:endParaRPr lang="zh-CN" altLang="en-US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W</a:t>
            </a:r>
            <a:r>
              <a:rPr lang="en-AU" altLang="zh-CN" dirty="0" err="1">
                <a:solidFill>
                  <a:srgbClr val="00B0F0"/>
                </a:solidFill>
              </a:rPr>
              <a:t>ithout</a:t>
            </a:r>
            <a:r>
              <a:rPr lang="en-US" altLang="zh-CN" dirty="0">
                <a:solidFill>
                  <a:srgbClr val="00B0F0"/>
                </a:solidFill>
              </a:rPr>
              <a:t>=if </a:t>
            </a:r>
            <a:r>
              <a:rPr lang="en-AU" altLang="zh-CN" dirty="0">
                <a:solidFill>
                  <a:srgbClr val="00B0F0"/>
                </a:solidFill>
              </a:rPr>
              <a:t>: (</a:t>
            </a:r>
            <a:r>
              <a:rPr lang="en-AU" altLang="zh-CN" dirty="0" err="1">
                <a:solidFill>
                  <a:srgbClr val="00B0F0"/>
                </a:solidFill>
              </a:rPr>
              <a:t>conj</a:t>
            </a:r>
            <a:r>
              <a:rPr lang="en-AU" altLang="zh-CN" dirty="0">
                <a:solidFill>
                  <a:srgbClr val="00B0F0"/>
                </a:solidFill>
              </a:rPr>
              <a:t>)</a:t>
            </a:r>
            <a:r>
              <a:rPr lang="zh-CN" altLang="en-US" dirty="0">
                <a:solidFill>
                  <a:srgbClr val="00B0F0"/>
                </a:solidFill>
              </a:rPr>
              <a:t> 除非，如果不</a:t>
            </a:r>
            <a:endParaRPr lang="en-AU" altLang="zh-CN" dirty="0">
              <a:solidFill>
                <a:srgbClr val="00B0F0"/>
              </a:solidFill>
            </a:endParaRPr>
          </a:p>
          <a:p>
            <a:r>
              <a:rPr lang="en-US" u="sng" dirty="0">
                <a:solidFill>
                  <a:srgbClr val="00B0F0"/>
                </a:solidFill>
              </a:rPr>
              <a:t>expressed</a:t>
            </a:r>
            <a:r>
              <a:rPr lang="en-US" dirty="0">
                <a:solidFill>
                  <a:srgbClr val="00B0F0"/>
                </a:solidFill>
              </a:rPr>
              <a:t> through the United Nations: </a:t>
            </a:r>
            <a:r>
              <a:rPr lang="zh-CN" altLang="en-US" dirty="0">
                <a:solidFill>
                  <a:srgbClr val="00B0F0"/>
                </a:solidFill>
              </a:rPr>
              <a:t>后置介词短语做定语</a:t>
            </a:r>
          </a:p>
          <a:p>
            <a:r>
              <a:rPr lang="en-AU" altLang="zh-CN" dirty="0">
                <a:solidFill>
                  <a:srgbClr val="00B0F0"/>
                </a:solidFill>
              </a:rPr>
              <a:t>International Community: </a:t>
            </a:r>
            <a:r>
              <a:rPr lang="zh-CN" altLang="en-US" dirty="0">
                <a:solidFill>
                  <a:srgbClr val="00B0F0"/>
                </a:solidFill>
              </a:rPr>
              <a:t>国际社会</a:t>
            </a:r>
            <a:endParaRPr lang="en-AU" altLang="zh-CN" dirty="0">
              <a:solidFill>
                <a:srgbClr val="00B0F0"/>
              </a:solidFill>
            </a:endParaRPr>
          </a:p>
          <a:p>
            <a:r>
              <a:rPr lang="en-AU" altLang="zh-CN" dirty="0">
                <a:solidFill>
                  <a:srgbClr val="00B0F0"/>
                </a:solidFill>
              </a:rPr>
              <a:t>remove regime:  </a:t>
            </a:r>
            <a:r>
              <a:rPr lang="zh-CN" altLang="en-US" dirty="0">
                <a:solidFill>
                  <a:srgbClr val="00B0F0"/>
                </a:solidFill>
              </a:rPr>
              <a:t>移动、挪去、铲除（引申：</a:t>
            </a: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推翻</a:t>
            </a:r>
            <a:r>
              <a:rPr lang="zh-CN" altLang="en-US" dirty="0">
                <a:solidFill>
                  <a:srgbClr val="00B0F0"/>
                </a:solidFill>
              </a:rPr>
              <a:t>）</a:t>
            </a:r>
            <a:endParaRPr lang="en-AU" altLang="zh-CN" dirty="0">
              <a:solidFill>
                <a:srgbClr val="00B0F0"/>
              </a:solidFill>
            </a:endParaRPr>
          </a:p>
          <a:p>
            <a:r>
              <a:rPr lang="en-AU" altLang="zh-CN" dirty="0">
                <a:solidFill>
                  <a:srgbClr val="00B0F0"/>
                </a:solidFill>
              </a:rPr>
              <a:t>Express support:  </a:t>
            </a:r>
            <a:r>
              <a:rPr lang="zh-CN" altLang="en-US" dirty="0">
                <a:solidFill>
                  <a:srgbClr val="00B0F0"/>
                </a:solidFill>
              </a:rPr>
              <a:t>表达支持</a:t>
            </a:r>
            <a:endParaRPr lang="en-AU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0B0F0"/>
              </a:solidFill>
            </a:endParaRPr>
          </a:p>
          <a:p>
            <a:endParaRPr lang="zh-CN" altLang="en-US" dirty="0">
              <a:solidFill>
                <a:srgbClr val="00B0F0"/>
              </a:solidFill>
            </a:endParaRPr>
          </a:p>
          <a:p>
            <a:endParaRPr lang="en-US" dirty="0"/>
          </a:p>
          <a:p>
            <a:endParaRPr lang="en-AU" altLang="zh-CN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2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参考译文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我认为不应当使用武力来推翻</a:t>
            </a:r>
            <a:r>
              <a:rPr lang="zh-CN" altLang="en-US" u="sng" dirty="0"/>
              <a:t>一个主权国家的</a:t>
            </a:r>
            <a:r>
              <a:rPr lang="zh-CN" altLang="en-US" dirty="0"/>
              <a:t>独裁政权，</a:t>
            </a:r>
            <a:r>
              <a:rPr lang="zh-CN" altLang="en-US" dirty="0">
                <a:highlight>
                  <a:srgbClr val="FFFF00"/>
                </a:highlight>
              </a:rPr>
              <a:t>除非</a:t>
            </a:r>
            <a:r>
              <a:rPr lang="zh-CN" altLang="en-US" dirty="0"/>
              <a:t>国际社会</a:t>
            </a:r>
            <a:r>
              <a:rPr lang="zh-CN" altLang="en-US" u="sng" dirty="0"/>
              <a:t>通过联合国</a:t>
            </a:r>
            <a:r>
              <a:rPr lang="zh-CN" altLang="en-US" dirty="0"/>
              <a:t>对此明确表示支持。</a:t>
            </a:r>
            <a:endParaRPr lang="en-AU" altLang="zh-CN" dirty="0"/>
          </a:p>
          <a:p>
            <a:endParaRPr lang="en-AU" dirty="0"/>
          </a:p>
          <a:p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我认为，如果</a:t>
            </a:r>
            <a:r>
              <a:rPr lang="zh-CN" altLang="en-US" dirty="0">
                <a:solidFill>
                  <a:srgbClr val="00B0F0"/>
                </a:solidFill>
              </a:rPr>
              <a:t>国际社会</a:t>
            </a: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没有</a:t>
            </a:r>
            <a:r>
              <a:rPr lang="zh-CN" altLang="en-US" dirty="0">
                <a:solidFill>
                  <a:srgbClr val="00B0F0"/>
                </a:solidFill>
              </a:rPr>
              <a:t>通过联合国对此明确支持，就不应使用武力推翻一个主权国家的独裁政权。</a:t>
            </a:r>
            <a:endParaRPr lang="en-AU" altLang="zh-CN" dirty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联合国表示，</a:t>
            </a:r>
            <a:r>
              <a:rPr lang="zh-CN" altLang="en-US" dirty="0"/>
              <a:t>我认为没有国际团体明确支持的情况下， 不应当使用武力来推翻一个主权国家的独裁政权。 （</a:t>
            </a:r>
            <a:r>
              <a:rPr lang="zh-CN" altLang="en-US" dirty="0">
                <a:solidFill>
                  <a:srgbClr val="FF0000"/>
                </a:solidFill>
              </a:rPr>
              <a:t>断句错误</a:t>
            </a:r>
            <a:r>
              <a:rPr lang="zh-CN" altLang="en-US" dirty="0"/>
              <a:t>）</a:t>
            </a:r>
            <a:endParaRPr lang="en-AU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在一个主权国家中， </a:t>
            </a:r>
            <a:r>
              <a:rPr lang="zh-CN" altLang="en-US" dirty="0">
                <a:solidFill>
                  <a:srgbClr val="00B0F0"/>
                </a:solidFill>
              </a:rPr>
              <a:t>在没有国际社会（联合国）明确支持的情况下，我认为推翻独裁政权不应该使用武力。 （</a:t>
            </a:r>
            <a:r>
              <a:rPr lang="zh-CN" altLang="en-US" dirty="0">
                <a:solidFill>
                  <a:srgbClr val="FF0000"/>
                </a:solidFill>
              </a:rPr>
              <a:t>断句问题</a:t>
            </a:r>
            <a:r>
              <a:rPr lang="zh-CN" altLang="en-US" dirty="0">
                <a:solidFill>
                  <a:srgbClr val="00B0F0"/>
                </a:solidFill>
              </a:rPr>
              <a:t>）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8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句法分析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5100" dirty="0"/>
              <a:t> </a:t>
            </a:r>
            <a:r>
              <a:rPr lang="en-US" u="sng" dirty="0"/>
              <a:t>With</a:t>
            </a:r>
            <a:r>
              <a:rPr lang="en-US" dirty="0"/>
              <a:t> all </a:t>
            </a:r>
            <a:r>
              <a:rPr lang="en-US" b="1" dirty="0"/>
              <a:t>its</a:t>
            </a:r>
            <a:r>
              <a:rPr lang="en-US" dirty="0"/>
              <a:t> flaws </a:t>
            </a:r>
            <a:endParaRPr lang="zh-CN" altLang="en-US" dirty="0"/>
          </a:p>
          <a:p>
            <a:r>
              <a:rPr lang="en-US" dirty="0"/>
              <a:t>the </a:t>
            </a:r>
            <a:r>
              <a:rPr lang="en-US" b="1" dirty="0"/>
              <a:t>UN</a:t>
            </a:r>
            <a:r>
              <a:rPr lang="en-US" dirty="0"/>
              <a:t> is the </a:t>
            </a:r>
            <a:r>
              <a:rPr lang="en-US" u="sng" dirty="0"/>
              <a:t>only truly </a:t>
            </a:r>
            <a:r>
              <a:rPr lang="en-US" dirty="0"/>
              <a:t>international body in existence.</a:t>
            </a:r>
            <a:r>
              <a:rPr lang="en-AU" dirty="0"/>
              <a:t> </a:t>
            </a:r>
            <a:endParaRPr lang="en-AU" altLang="zh-CN" dirty="0"/>
          </a:p>
          <a:p>
            <a:pPr marL="0" indent="0">
              <a:buNone/>
            </a:pPr>
            <a:r>
              <a:rPr lang="en-AU" altLang="zh-CN" dirty="0">
                <a:solidFill>
                  <a:srgbClr val="00B0F0"/>
                </a:solidFill>
              </a:rPr>
              <a:t>With: </a:t>
            </a:r>
            <a:r>
              <a:rPr lang="zh-CN" altLang="en-US" dirty="0">
                <a:solidFill>
                  <a:srgbClr val="00B0F0"/>
                </a:solidFill>
              </a:rPr>
              <a:t>和，跟，随着 （根据行文添加内在逻辑关系）</a:t>
            </a:r>
            <a:endParaRPr lang="en-AU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AU" altLang="zh-CN" dirty="0">
                <a:solidFill>
                  <a:srgbClr val="00B0F0"/>
                </a:solidFill>
              </a:rPr>
              <a:t>Flaws:  </a:t>
            </a:r>
            <a:r>
              <a:rPr lang="zh-CN" altLang="en-US" dirty="0">
                <a:solidFill>
                  <a:srgbClr val="00B0F0"/>
                </a:solidFill>
              </a:rPr>
              <a:t>缺点、不足、</a:t>
            </a: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缺陷 </a:t>
            </a:r>
            <a:r>
              <a:rPr lang="zh-CN" altLang="en-US" dirty="0">
                <a:solidFill>
                  <a:srgbClr val="00B0F0"/>
                </a:solidFill>
              </a:rPr>
              <a:t>（选词）</a:t>
            </a:r>
            <a:endParaRPr lang="en-AU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international body</a:t>
            </a:r>
            <a:r>
              <a:rPr lang="zh-CN" altLang="en-US" dirty="0">
                <a:solidFill>
                  <a:srgbClr val="00B0F0"/>
                </a:solidFill>
              </a:rPr>
              <a:t>：国际团体  国际机构  </a:t>
            </a: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国际组织</a:t>
            </a:r>
            <a:r>
              <a:rPr lang="zh-CN" altLang="en-US" dirty="0">
                <a:solidFill>
                  <a:srgbClr val="00B0F0"/>
                </a:solidFill>
              </a:rPr>
              <a:t> （选词）</a:t>
            </a:r>
            <a:endParaRPr lang="en-AU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AU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AU" altLang="zh-CN" dirty="0"/>
          </a:p>
          <a:p>
            <a:endParaRPr lang="en-AU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8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参考译文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尽管</a:t>
            </a:r>
            <a:r>
              <a:rPr lang="zh-CN" altLang="en-US" dirty="0">
                <a:solidFill>
                  <a:srgbClr val="00B0F0"/>
                </a:solidFill>
              </a:rPr>
              <a:t>联合国</a:t>
            </a:r>
            <a:r>
              <a:rPr lang="zh-CN" altLang="en-US" dirty="0"/>
              <a:t>有其种种缺陷，但</a:t>
            </a:r>
            <a:r>
              <a:rPr lang="zh-CN" altLang="en-US" dirty="0">
                <a:solidFill>
                  <a:srgbClr val="00B0F0"/>
                </a:solidFill>
              </a:rPr>
              <a:t>它</a:t>
            </a:r>
            <a:r>
              <a:rPr lang="zh-CN" altLang="en-US" dirty="0"/>
              <a:t>是现有的唯一真正的国际性组织。</a:t>
            </a:r>
            <a:r>
              <a:rPr lang="en-AU" dirty="0"/>
              <a:t> </a:t>
            </a:r>
          </a:p>
          <a:p>
            <a:endParaRPr lang="en-AU" altLang="zh-CN" dirty="0"/>
          </a:p>
          <a:p>
            <a:r>
              <a:rPr lang="zh-CN" altLang="en-US" dirty="0">
                <a:solidFill>
                  <a:srgbClr val="00B0F0"/>
                </a:solidFill>
              </a:rPr>
              <a:t>虽然有很多缺陷，但联合国是现在唯一存在的真正国际组织。</a:t>
            </a:r>
            <a:endParaRPr lang="en-AU" altLang="zh-CN" dirty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79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句法分析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/>
              <a:t>In the face </a:t>
            </a:r>
            <a:r>
              <a:rPr lang="en-US" b="1" u="sng" dirty="0"/>
              <a:t>of</a:t>
            </a:r>
            <a:r>
              <a:rPr lang="en-US" dirty="0"/>
              <a:t> gross violations </a:t>
            </a:r>
            <a:r>
              <a:rPr lang="en-US" b="1" dirty="0"/>
              <a:t>of</a:t>
            </a:r>
            <a:r>
              <a:rPr lang="en-US" dirty="0"/>
              <a:t> human rights and </a:t>
            </a:r>
            <a:r>
              <a:rPr lang="en-AU" dirty="0"/>
              <a:t>(</a:t>
            </a:r>
            <a:r>
              <a:rPr lang="en-AU" altLang="zh-CN" dirty="0"/>
              <a:t>in the face)</a:t>
            </a:r>
            <a:r>
              <a:rPr lang="en-US" b="1" u="sng" dirty="0"/>
              <a:t>of</a:t>
            </a:r>
            <a:r>
              <a:rPr lang="en-US" u="sng" dirty="0"/>
              <a:t> </a:t>
            </a:r>
            <a:r>
              <a:rPr lang="en-US" dirty="0"/>
              <a:t>repression,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F0"/>
                </a:solidFill>
              </a:rPr>
              <a:t>注意区分</a:t>
            </a:r>
            <a:r>
              <a:rPr lang="en-AU" altLang="zh-CN" dirty="0">
                <a:solidFill>
                  <a:srgbClr val="00B0F0"/>
                </a:solidFill>
              </a:rPr>
              <a:t>of </a:t>
            </a:r>
            <a:r>
              <a:rPr lang="zh-CN" altLang="en-US" dirty="0">
                <a:solidFill>
                  <a:srgbClr val="00B0F0"/>
                </a:solidFill>
              </a:rPr>
              <a:t>修饰范围）</a:t>
            </a:r>
          </a:p>
          <a:p>
            <a:r>
              <a:rPr lang="en-US" u="sng" dirty="0"/>
              <a:t>there are </a:t>
            </a:r>
            <a:r>
              <a:rPr lang="en-US" dirty="0"/>
              <a:t>a range of diplomatic </a:t>
            </a:r>
            <a:r>
              <a:rPr lang="en-US" u="sng" dirty="0"/>
              <a:t>instruments</a:t>
            </a:r>
            <a:r>
              <a:rPr lang="en-US" dirty="0"/>
              <a:t> </a:t>
            </a:r>
            <a:r>
              <a:rPr lang="en-US" u="sng" dirty="0"/>
              <a:t>short of</a:t>
            </a:r>
            <a:r>
              <a:rPr lang="en-US" dirty="0"/>
              <a:t> war</a:t>
            </a:r>
            <a:r>
              <a:rPr lang="en-US" dirty="0">
                <a:highlight>
                  <a:srgbClr val="FFFF00"/>
                </a:highlight>
              </a:rPr>
              <a:t>,</a:t>
            </a:r>
            <a:r>
              <a:rPr lang="en-US" dirty="0"/>
              <a:t> including political pressure and economic sanctions</a:t>
            </a:r>
            <a:r>
              <a:rPr lang="en-US" dirty="0">
                <a:highlight>
                  <a:srgbClr val="FFFF00"/>
                </a:highlight>
              </a:rPr>
              <a:t>,</a:t>
            </a:r>
            <a:r>
              <a:rPr lang="en-US" dirty="0"/>
              <a:t> </a:t>
            </a:r>
            <a:r>
              <a:rPr lang="en-US" u="sng" dirty="0"/>
              <a:t>that</a:t>
            </a:r>
            <a:r>
              <a:rPr lang="en-US" dirty="0"/>
              <a:t> can be used.</a:t>
            </a:r>
            <a:r>
              <a:rPr lang="zh-CN" altLang="en-US" dirty="0"/>
              <a:t> （</a:t>
            </a:r>
            <a:r>
              <a:rPr lang="zh-CN" altLang="en-US" dirty="0">
                <a:solidFill>
                  <a:srgbClr val="00B0F0"/>
                </a:solidFill>
              </a:rPr>
              <a:t>插入语／定语从句</a:t>
            </a:r>
            <a:r>
              <a:rPr lang="zh-CN" altLang="en-US" dirty="0"/>
              <a:t>）</a:t>
            </a:r>
            <a:endParaRPr lang="en-US" dirty="0"/>
          </a:p>
          <a:p>
            <a:r>
              <a:rPr lang="en-US" altLang="zh-CN" dirty="0">
                <a:solidFill>
                  <a:srgbClr val="00B0F0"/>
                </a:solidFill>
              </a:rPr>
              <a:t>In the face of : </a:t>
            </a:r>
            <a:r>
              <a:rPr lang="zh-CN" altLang="en-US" dirty="0">
                <a:solidFill>
                  <a:srgbClr val="00B0F0"/>
                </a:solidFill>
              </a:rPr>
              <a:t>面临、针对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S</a:t>
            </a:r>
            <a:r>
              <a:rPr lang="en-AU" altLang="zh-CN" dirty="0" err="1">
                <a:solidFill>
                  <a:srgbClr val="00B0F0"/>
                </a:solidFill>
              </a:rPr>
              <a:t>hort</a:t>
            </a:r>
            <a:r>
              <a:rPr lang="en-AU" altLang="zh-CN" dirty="0">
                <a:solidFill>
                  <a:srgbClr val="00B0F0"/>
                </a:solidFill>
              </a:rPr>
              <a:t> of war: </a:t>
            </a:r>
            <a:r>
              <a:rPr lang="zh-CN" altLang="en-US" dirty="0">
                <a:solidFill>
                  <a:srgbClr val="00B0F0"/>
                </a:solidFill>
              </a:rPr>
              <a:t>缺少、不远、差一点、除了。。之外 （选词？）</a:t>
            </a:r>
          </a:p>
          <a:p>
            <a:r>
              <a:rPr lang="en-AU" altLang="zh-CN" dirty="0">
                <a:solidFill>
                  <a:srgbClr val="00B0F0"/>
                </a:solidFill>
              </a:rPr>
              <a:t>Gross violation: </a:t>
            </a:r>
            <a:r>
              <a:rPr lang="zh-CN" altLang="en-US" dirty="0">
                <a:solidFill>
                  <a:srgbClr val="00B0F0"/>
                </a:solidFill>
              </a:rPr>
              <a:t>恶劣的、粗俗的 （形容词搭配，引申：</a:t>
            </a:r>
            <a:r>
              <a:rPr lang="zh-CN" altLang="en-US" dirty="0">
                <a:solidFill>
                  <a:srgbClr val="FFC000"/>
                </a:solidFill>
              </a:rPr>
              <a:t>粗暴</a:t>
            </a:r>
            <a:r>
              <a:rPr lang="zh-CN" altLang="en-US" dirty="0">
                <a:solidFill>
                  <a:srgbClr val="00B0F0"/>
                </a:solidFill>
              </a:rPr>
              <a:t>）</a:t>
            </a:r>
            <a:endParaRPr lang="en-AU" altLang="zh-CN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diplomatic instruments</a:t>
            </a:r>
            <a:r>
              <a:rPr lang="zh-CN" altLang="en-US" dirty="0">
                <a:solidFill>
                  <a:srgbClr val="00B0F0"/>
                </a:solidFill>
              </a:rPr>
              <a:t>：外交工具 </a:t>
            </a: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外交手段</a:t>
            </a:r>
          </a:p>
          <a:p>
            <a:endParaRPr lang="zh-CN" altLang="en-US" dirty="0">
              <a:solidFill>
                <a:srgbClr val="00B0F0"/>
              </a:solidFill>
            </a:endParaRPr>
          </a:p>
          <a:p>
            <a:endParaRPr lang="zh-CN" altLang="en-US" dirty="0">
              <a:solidFill>
                <a:srgbClr val="00B0F0"/>
              </a:solidFill>
            </a:endParaRPr>
          </a:p>
          <a:p>
            <a:endParaRPr lang="en-AU" altLang="zh-CN" dirty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7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参考译文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针对粗暴侵犯人权和压迫，</a:t>
            </a:r>
            <a:r>
              <a:rPr lang="zh-CN" altLang="en-US" dirty="0">
                <a:highlight>
                  <a:srgbClr val="FFFF00"/>
                </a:highlight>
              </a:rPr>
              <a:t>可以不使用战争，而是可以使用一系列的外交手段</a:t>
            </a:r>
            <a:endParaRPr lang="en-AU" altLang="zh-CN" dirty="0">
              <a:highlight>
                <a:srgbClr val="FFFF00"/>
              </a:highlight>
            </a:endParaRPr>
          </a:p>
          <a:p>
            <a:r>
              <a:rPr lang="zh-CN" altLang="en-US" dirty="0"/>
              <a:t>，其中包括施加政治压力和进行经济制裁。</a:t>
            </a:r>
            <a:endParaRPr lang="en-AU" altLang="zh-CN" dirty="0"/>
          </a:p>
          <a:p>
            <a:pPr marL="0" indent="0">
              <a:buNone/>
            </a:pPr>
            <a:endParaRPr lang="en-AU" dirty="0"/>
          </a:p>
          <a:p>
            <a:r>
              <a:rPr lang="zh-CN" altLang="en-US" dirty="0"/>
              <a:t>面对粗暴的人权侵犯和压迫，</a:t>
            </a:r>
            <a:r>
              <a:rPr lang="zh-CN" altLang="en-US" dirty="0">
                <a:highlight>
                  <a:srgbClr val="FFFF00"/>
                </a:highlight>
              </a:rPr>
              <a:t>可以采用</a:t>
            </a:r>
            <a:r>
              <a:rPr lang="zh-CN" altLang="en-US" dirty="0"/>
              <a:t>许多外交手段（包括政治施压和经济制裁），</a:t>
            </a:r>
            <a:r>
              <a:rPr lang="zh-CN" altLang="en-US" dirty="0">
                <a:solidFill>
                  <a:srgbClr val="00B0F0"/>
                </a:solidFill>
              </a:rPr>
              <a:t>而不是发动战争。</a:t>
            </a:r>
            <a:endParaRPr lang="en-AU" altLang="zh-CN" dirty="0">
              <a:solidFill>
                <a:srgbClr val="00B0F0"/>
              </a:solidFill>
            </a:endParaRPr>
          </a:p>
          <a:p>
            <a:r>
              <a:rPr lang="zh-CN" altLang="en-US" dirty="0"/>
              <a:t>面对粗暴的人权侵犯和压迫，</a:t>
            </a:r>
            <a:r>
              <a:rPr lang="zh-CN" altLang="en-US" dirty="0">
                <a:highlight>
                  <a:srgbClr val="FFFF00"/>
                </a:highlight>
              </a:rPr>
              <a:t>可以采用</a:t>
            </a:r>
            <a:r>
              <a:rPr lang="zh-CN" altLang="en-US" dirty="0"/>
              <a:t>诸如政治施压和经济制裁等外交手段，</a:t>
            </a:r>
            <a:r>
              <a:rPr lang="zh-CN" altLang="en-US" dirty="0">
                <a:solidFill>
                  <a:srgbClr val="00B0F0"/>
                </a:solidFill>
              </a:rPr>
              <a:t>而不是发动战争。（被动语态的转化）</a:t>
            </a:r>
          </a:p>
          <a:p>
            <a:pPr marL="0" indent="0">
              <a:buNone/>
            </a:pPr>
            <a:endParaRPr lang="zh-CN" altLang="en-US" dirty="0">
              <a:solidFill>
                <a:srgbClr val="00B0F0"/>
              </a:solidFill>
            </a:endParaRPr>
          </a:p>
          <a:p>
            <a:r>
              <a:rPr lang="zh-CN" altLang="en-US" dirty="0"/>
              <a:t>可以使用</a:t>
            </a:r>
            <a:r>
              <a:rPr lang="zh-CN" altLang="en-US" dirty="0">
                <a:solidFill>
                  <a:srgbClr val="FF0000"/>
                </a:solidFill>
              </a:rPr>
              <a:t>除了战争之外的</a:t>
            </a:r>
            <a:r>
              <a:rPr lang="zh-CN" altLang="en-US" dirty="0">
                <a:solidFill>
                  <a:srgbClr val="00B0F0"/>
                </a:solidFill>
              </a:rPr>
              <a:t>一系列外交手段 （有歧义）</a:t>
            </a:r>
          </a:p>
          <a:p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52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句法分析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Secondly, </a:t>
            </a:r>
            <a:endParaRPr lang="zh-CN" altLang="en-US" dirty="0"/>
          </a:p>
          <a:p>
            <a:r>
              <a:rPr lang="en-US" dirty="0"/>
              <a:t>the conflict between national sovereignty and humanitarian intervention </a:t>
            </a:r>
            <a:r>
              <a:rPr lang="en-US" b="1" dirty="0"/>
              <a:t>is unlikely </a:t>
            </a:r>
            <a:r>
              <a:rPr lang="en-US" u="sng" dirty="0"/>
              <a:t>to be resolved </a:t>
            </a:r>
            <a:r>
              <a:rPr lang="en-US" b="1" dirty="0"/>
              <a:t>in the foreseeable future</a:t>
            </a:r>
            <a:r>
              <a:rPr lang="en-US" dirty="0"/>
              <a:t>.</a:t>
            </a:r>
            <a:r>
              <a:rPr lang="en-AU" dirty="0"/>
              <a:t> </a:t>
            </a:r>
            <a:endParaRPr lang="zh-CN" altLang="en-US" dirty="0"/>
          </a:p>
          <a:p>
            <a:r>
              <a:rPr lang="en-US" altLang="zh-CN" dirty="0">
                <a:solidFill>
                  <a:srgbClr val="00B0F0"/>
                </a:solidFill>
              </a:rPr>
              <a:t>B</a:t>
            </a:r>
            <a:r>
              <a:rPr lang="en-AU" altLang="zh-CN" dirty="0">
                <a:solidFill>
                  <a:srgbClr val="00B0F0"/>
                </a:solidFill>
              </a:rPr>
              <a:t>e likely to do something: </a:t>
            </a:r>
            <a:r>
              <a:rPr lang="zh-CN" altLang="en-US" dirty="0">
                <a:solidFill>
                  <a:srgbClr val="00B0F0"/>
                </a:solidFill>
              </a:rPr>
              <a:t>将要</a:t>
            </a:r>
            <a:r>
              <a:rPr lang="en-AU" altLang="zh-CN" dirty="0">
                <a:solidFill>
                  <a:srgbClr val="00B0F0"/>
                </a:solidFill>
              </a:rPr>
              <a:t>, </a:t>
            </a:r>
            <a:r>
              <a:rPr lang="zh-CN" altLang="en-US" dirty="0">
                <a:solidFill>
                  <a:srgbClr val="00B0F0"/>
                </a:solidFill>
              </a:rPr>
              <a:t>可能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T</a:t>
            </a:r>
            <a:r>
              <a:rPr lang="en-AU" altLang="zh-CN" dirty="0">
                <a:solidFill>
                  <a:srgbClr val="00B0F0"/>
                </a:solidFill>
              </a:rPr>
              <a:t>o be resolved ( </a:t>
            </a:r>
            <a:r>
              <a:rPr lang="zh-CN" altLang="en-US" dirty="0">
                <a:solidFill>
                  <a:srgbClr val="00B0F0"/>
                </a:solidFill>
              </a:rPr>
              <a:t>被动语态转主动）得到解决</a:t>
            </a:r>
            <a:endParaRPr lang="en-AU" altLang="zh-CN" dirty="0">
              <a:solidFill>
                <a:srgbClr val="00B0F0"/>
              </a:solidFill>
            </a:endParaRPr>
          </a:p>
          <a:p>
            <a:r>
              <a:rPr lang="en-AU" altLang="zh-CN" dirty="0">
                <a:solidFill>
                  <a:srgbClr val="00B0F0"/>
                </a:solidFill>
              </a:rPr>
              <a:t>Be unlikely :  </a:t>
            </a:r>
            <a:r>
              <a:rPr lang="zh-CN" altLang="en-US" dirty="0">
                <a:solidFill>
                  <a:srgbClr val="00B0F0"/>
                </a:solidFill>
              </a:rPr>
              <a:t>不大可能  </a:t>
            </a:r>
            <a:r>
              <a:rPr lang="zh-CN" altLang="en-US" dirty="0">
                <a:solidFill>
                  <a:srgbClr val="FF0000"/>
                </a:solidFill>
              </a:rPr>
              <a:t>不可能</a:t>
            </a:r>
          </a:p>
        </p:txBody>
      </p:sp>
    </p:spTree>
    <p:extLst>
      <p:ext uri="{BB962C8B-B14F-4D97-AF65-F5344CB8AC3E}">
        <p14:creationId xmlns:p14="http://schemas.microsoft.com/office/powerpoint/2010/main" val="211697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参考译文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第二个结论是，国家主权和人道主义干涉之间的矛盾</a:t>
            </a:r>
            <a:r>
              <a:rPr lang="zh-CN" altLang="en-US" dirty="0">
                <a:solidFill>
                  <a:srgbClr val="00B0F0"/>
                </a:solidFill>
              </a:rPr>
              <a:t>不太可能</a:t>
            </a:r>
            <a:r>
              <a:rPr lang="zh-CN" altLang="en-US" u="sng" dirty="0"/>
              <a:t>在可预见的将来</a:t>
            </a:r>
            <a:r>
              <a:rPr lang="zh-CN" altLang="en-US" dirty="0"/>
              <a:t>得到解决</a:t>
            </a:r>
            <a:r>
              <a:rPr lang="en-AU" altLang="zh-CN" dirty="0"/>
              <a:t>.</a:t>
            </a:r>
          </a:p>
          <a:p>
            <a:endParaRPr lang="en-AU" dirty="0"/>
          </a:p>
          <a:p>
            <a:r>
              <a:rPr lang="zh-CN" altLang="en-US" dirty="0"/>
              <a:t>第二个结论是，国家主权和人道主义干涉之间的矛盾</a:t>
            </a:r>
            <a:r>
              <a:rPr lang="en-AU" altLang="zh-CN" dirty="0"/>
              <a:t>/</a:t>
            </a:r>
            <a:r>
              <a:rPr lang="zh-CN" altLang="en-US" dirty="0"/>
              <a:t>冲突</a:t>
            </a:r>
            <a:r>
              <a:rPr lang="zh-CN" altLang="en-US" u="sng" dirty="0"/>
              <a:t>在可预见的将来</a:t>
            </a:r>
            <a:r>
              <a:rPr lang="zh-CN" altLang="en-US" dirty="0">
                <a:solidFill>
                  <a:srgbClr val="00B0F0"/>
                </a:solidFill>
              </a:rPr>
              <a:t>可能得不到</a:t>
            </a:r>
            <a:r>
              <a:rPr lang="zh-CN" altLang="en-US" dirty="0"/>
              <a:t>解决</a:t>
            </a:r>
            <a:r>
              <a:rPr lang="en-AU" altLang="zh-CN" dirty="0"/>
              <a:t>.</a:t>
            </a:r>
            <a:r>
              <a:rPr lang="zh-CN" altLang="en-US" dirty="0"/>
              <a:t> （</a:t>
            </a:r>
            <a:r>
              <a:rPr lang="zh-CN" altLang="en-US" dirty="0">
                <a:solidFill>
                  <a:srgbClr val="00B0F0"/>
                </a:solidFill>
              </a:rPr>
              <a:t>注意状语的位置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1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sz="5800" dirty="0">
                <a:latin typeface="+mn-ea"/>
              </a:rPr>
              <a:t>伊拉克战争和阿富汗战争，主要是当时美国政府的“反恐战争”的体现，就是在</a:t>
            </a:r>
            <a:r>
              <a:rPr lang="en-US" altLang="zh-CN" sz="5800" dirty="0">
                <a:latin typeface="+mn-ea"/>
              </a:rPr>
              <a:t>2001</a:t>
            </a:r>
            <a:r>
              <a:rPr lang="zh-CN" altLang="en-US" sz="5800" dirty="0">
                <a:latin typeface="+mn-ea"/>
              </a:rPr>
              <a:t>年美国本土遭受</a:t>
            </a:r>
            <a:r>
              <a:rPr lang="en-US" altLang="zh-CN" sz="5800" dirty="0">
                <a:latin typeface="+mn-ea"/>
              </a:rPr>
              <a:t>911</a:t>
            </a:r>
            <a:r>
              <a:rPr lang="zh-CN" altLang="en-US" sz="5800" dirty="0">
                <a:latin typeface="+mn-ea"/>
              </a:rPr>
              <a:t>恐怖袭击后，美国政府根据情报，认为受阿富汗塔利班政权庇护的基地组织是恐怖袭击主要执行方，在阿富汗当局无意（当时阿富汗塔利班政权的外交关系只有阿联酋和巴基斯坦两国好像）取缔并将基地组织主要负责人法办的时候，美国决定对阿富汗采取军事行动，消灭恐怖组织骨干及其生存环境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br>
              <a:rPr lang="zh-CN" altLang="en-US" dirty="0"/>
            </a:br>
            <a:br>
              <a:rPr lang="zh-CN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89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句法分析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My practical experience </a:t>
            </a:r>
            <a:r>
              <a:rPr lang="en-US" u="sng" dirty="0"/>
              <a:t>suggests</a:t>
            </a:r>
            <a:r>
              <a:rPr lang="en-US" dirty="0"/>
              <a:t> that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F0"/>
                </a:solidFill>
              </a:rPr>
              <a:t>宾语从句）</a:t>
            </a:r>
          </a:p>
          <a:p>
            <a:r>
              <a:rPr lang="en-US" dirty="0"/>
              <a:t>the </a:t>
            </a:r>
            <a:r>
              <a:rPr lang="en-US" b="1" dirty="0"/>
              <a:t>defense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u="sng" dirty="0"/>
              <a:t>the integrity </a:t>
            </a:r>
            <a:r>
              <a:rPr lang="en-US" b="1" u="sng" dirty="0"/>
              <a:t>of</a:t>
            </a:r>
            <a:r>
              <a:rPr lang="en-US" u="sng" dirty="0"/>
              <a:t> the sovereign state </a:t>
            </a:r>
            <a:r>
              <a:rPr lang="en-US" dirty="0"/>
              <a:t>is still </a:t>
            </a:r>
            <a:r>
              <a:rPr lang="en-US" u="sng" dirty="0"/>
              <a:t>at the core of </a:t>
            </a:r>
            <a:r>
              <a:rPr lang="en-US" dirty="0"/>
              <a:t>international relations. </a:t>
            </a:r>
            <a:endParaRPr lang="zh-CN" altLang="en-US" dirty="0"/>
          </a:p>
          <a:p>
            <a:r>
              <a:rPr lang="en-US" dirty="0">
                <a:solidFill>
                  <a:srgbClr val="00B0F0"/>
                </a:solidFill>
              </a:rPr>
              <a:t>the integrity of the sovereign state: </a:t>
            </a:r>
            <a:r>
              <a:rPr lang="zh-CN" altLang="en-US" dirty="0">
                <a:solidFill>
                  <a:srgbClr val="00B0F0"/>
                </a:solidFill>
              </a:rPr>
              <a:t>主权国家的完整性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A</a:t>
            </a:r>
            <a:r>
              <a:rPr lang="en-AU" dirty="0">
                <a:solidFill>
                  <a:srgbClr val="00B0F0"/>
                </a:solidFill>
              </a:rPr>
              <a:t>t the core of =at the heart of : </a:t>
            </a:r>
            <a:r>
              <a:rPr lang="zh-CN" altLang="en-US" dirty="0">
                <a:solidFill>
                  <a:srgbClr val="00B0F0"/>
                </a:solidFill>
              </a:rPr>
              <a:t>处于</a:t>
            </a:r>
            <a:r>
              <a:rPr lang="mr-IN" altLang="zh-CN" dirty="0">
                <a:solidFill>
                  <a:srgbClr val="00B0F0"/>
                </a:solidFill>
              </a:rPr>
              <a:t>…</a:t>
            </a:r>
            <a:r>
              <a:rPr lang="zh-CN" altLang="en-US" dirty="0">
                <a:solidFill>
                  <a:srgbClr val="00B0F0"/>
                </a:solidFill>
              </a:rPr>
              <a:t>的核心</a:t>
            </a:r>
            <a:endParaRPr lang="en-AU" altLang="zh-CN" dirty="0">
              <a:solidFill>
                <a:srgbClr val="00B0F0"/>
              </a:solidFill>
            </a:endParaRPr>
          </a:p>
          <a:p>
            <a:r>
              <a:rPr lang="en-AU" dirty="0">
                <a:solidFill>
                  <a:srgbClr val="00B0F0"/>
                </a:solidFill>
              </a:rPr>
              <a:t>He suggest that…</a:t>
            </a:r>
            <a:r>
              <a:rPr lang="zh-CN" altLang="en-US" dirty="0">
                <a:solidFill>
                  <a:srgbClr val="00B0F0"/>
                </a:solidFill>
              </a:rPr>
              <a:t>建议， 提议，指出</a:t>
            </a:r>
            <a:endParaRPr lang="en-AU" altLang="zh-CN" dirty="0">
              <a:solidFill>
                <a:srgbClr val="00B0F0"/>
              </a:solidFill>
            </a:endParaRPr>
          </a:p>
          <a:p>
            <a:r>
              <a:rPr lang="en-AU" dirty="0">
                <a:solidFill>
                  <a:srgbClr val="00B0F0"/>
                </a:solidFill>
              </a:rPr>
              <a:t>Experiment/ experience suggests:</a:t>
            </a:r>
            <a:r>
              <a:rPr lang="zh-CN" altLang="en-US" dirty="0">
                <a:solidFill>
                  <a:srgbClr val="00B0F0"/>
                </a:solidFill>
              </a:rPr>
              <a:t>表明，</a:t>
            </a:r>
          </a:p>
          <a:p>
            <a:r>
              <a:rPr lang="en-AU" dirty="0">
                <a:solidFill>
                  <a:srgbClr val="00B0F0"/>
                </a:solidFill>
              </a:rPr>
              <a:t>data suggests: </a:t>
            </a:r>
            <a:r>
              <a:rPr lang="zh-CN" altLang="en-US" dirty="0">
                <a:solidFill>
                  <a:srgbClr val="00B0F0"/>
                </a:solidFill>
              </a:rPr>
              <a:t>显示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54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参考译文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  <a:r>
              <a:rPr lang="zh-CN" altLang="en-US" dirty="0">
                <a:solidFill>
                  <a:srgbClr val="00B0F0"/>
                </a:solidFill>
              </a:rPr>
              <a:t>实际</a:t>
            </a:r>
            <a:r>
              <a:rPr lang="en-AU" altLang="zh-CN" dirty="0">
                <a:solidFill>
                  <a:srgbClr val="00B0F0"/>
                </a:solidFill>
              </a:rPr>
              <a:t>/</a:t>
            </a:r>
            <a:r>
              <a:rPr lang="zh-CN" altLang="en-US" dirty="0">
                <a:solidFill>
                  <a:srgbClr val="00B0F0"/>
                </a:solidFill>
              </a:rPr>
              <a:t>切实</a:t>
            </a:r>
            <a:r>
              <a:rPr lang="zh-CN" altLang="en-US" dirty="0"/>
              <a:t>经验</a:t>
            </a:r>
            <a:r>
              <a:rPr lang="zh-CN" altLang="en-US" dirty="0">
                <a:solidFill>
                  <a:srgbClr val="00B0F0"/>
                </a:solidFill>
              </a:rPr>
              <a:t>表明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B0F0"/>
                </a:solidFill>
              </a:rPr>
              <a:t>捍卫</a:t>
            </a:r>
            <a:r>
              <a:rPr lang="zh-CN" altLang="en-US" dirty="0"/>
              <a:t>主权国家完整性仍然是国际关系的</a:t>
            </a:r>
            <a:r>
              <a:rPr lang="zh-CN" altLang="en-US" dirty="0">
                <a:solidFill>
                  <a:srgbClr val="00B0F0"/>
                </a:solidFill>
              </a:rPr>
              <a:t>核心</a:t>
            </a:r>
            <a:r>
              <a:rPr lang="zh-CN" altLang="en-US" dirty="0"/>
              <a:t>。</a:t>
            </a:r>
            <a:endParaRPr lang="en-AU" altLang="zh-CN" dirty="0"/>
          </a:p>
          <a:p>
            <a:endParaRPr lang="en-AU" dirty="0"/>
          </a:p>
          <a:p>
            <a:r>
              <a:rPr lang="zh-CN" altLang="en-US" dirty="0">
                <a:solidFill>
                  <a:srgbClr val="00B0F0"/>
                </a:solidFill>
              </a:rPr>
              <a:t>名词动词化</a:t>
            </a:r>
            <a:endParaRPr lang="en-AU" altLang="zh-CN" dirty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介词短语</a:t>
            </a:r>
            <a:r>
              <a:rPr lang="en-US" altLang="zh-CN" dirty="0">
                <a:solidFill>
                  <a:srgbClr val="00B0F0"/>
                </a:solidFill>
              </a:rPr>
              <a:t>-</a:t>
            </a:r>
            <a:r>
              <a:rPr lang="zh-CN" altLang="en-US" dirty="0">
                <a:solidFill>
                  <a:srgbClr val="00B0F0"/>
                </a:solidFill>
              </a:rPr>
              <a:t>名词</a:t>
            </a:r>
            <a:endParaRPr lang="en-AU" altLang="zh-CN" dirty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选词： </a:t>
            </a:r>
            <a:r>
              <a:rPr lang="en-AU" altLang="zh-CN" dirty="0">
                <a:solidFill>
                  <a:srgbClr val="00B0F0"/>
                </a:solidFill>
              </a:rPr>
              <a:t>suggest 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44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句法分析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 is a </a:t>
            </a:r>
            <a:r>
              <a:rPr lang="en-US" u="sng" dirty="0"/>
              <a:t>curious</a:t>
            </a:r>
            <a:r>
              <a:rPr lang="en-US" dirty="0"/>
              <a:t> fact </a:t>
            </a:r>
            <a:r>
              <a:rPr lang="en-US" u="sng" dirty="0"/>
              <a:t>that</a:t>
            </a:r>
            <a:r>
              <a:rPr lang="en-US" dirty="0"/>
              <a:t> (</a:t>
            </a:r>
            <a:r>
              <a:rPr lang="zh-CN" altLang="en-US" dirty="0">
                <a:solidFill>
                  <a:srgbClr val="00B0F0"/>
                </a:solidFill>
              </a:rPr>
              <a:t>同位语从句</a:t>
            </a:r>
            <a:r>
              <a:rPr lang="zh-CN" altLang="en-US" dirty="0"/>
              <a:t>）</a:t>
            </a:r>
            <a:endParaRPr lang="en-US" dirty="0"/>
          </a:p>
          <a:p>
            <a:r>
              <a:rPr lang="en-US" u="sng" dirty="0"/>
              <a:t>while</a:t>
            </a:r>
            <a:r>
              <a:rPr lang="en-US" dirty="0"/>
              <a:t> the economic situation has </a:t>
            </a:r>
            <a:r>
              <a:rPr lang="en-US" u="sng" dirty="0"/>
              <a:t>never been more</a:t>
            </a:r>
            <a:r>
              <a:rPr lang="en-US" dirty="0"/>
              <a:t> </a:t>
            </a:r>
            <a:r>
              <a:rPr lang="en-US" dirty="0" err="1"/>
              <a:t>globalised</a:t>
            </a:r>
            <a:r>
              <a:rPr lang="en-US" dirty="0"/>
              <a:t> and interdependent, the political situation continues to be</a:t>
            </a:r>
            <a:r>
              <a:rPr lang="en-US" u="sng" dirty="0"/>
              <a:t> firmly</a:t>
            </a:r>
            <a:r>
              <a:rPr lang="en-US" dirty="0"/>
              <a:t> </a:t>
            </a:r>
            <a:r>
              <a:rPr lang="en-US" u="sng" dirty="0"/>
              <a:t>focused on</a:t>
            </a:r>
            <a:r>
              <a:rPr lang="en-US" dirty="0"/>
              <a:t> divisive sovereignty issues.</a:t>
            </a:r>
            <a:endParaRPr lang="zh-CN" altLang="en-US" dirty="0"/>
          </a:p>
          <a:p>
            <a:r>
              <a:rPr lang="en-US" altLang="zh-CN" dirty="0">
                <a:solidFill>
                  <a:srgbClr val="00B0F0"/>
                </a:solidFill>
              </a:rPr>
              <a:t>Curious: </a:t>
            </a:r>
            <a:r>
              <a:rPr lang="zh-CN" altLang="en-US" dirty="0">
                <a:solidFill>
                  <a:srgbClr val="00B0F0"/>
                </a:solidFill>
              </a:rPr>
              <a:t>有趣的，好奇的 （</a:t>
            </a:r>
            <a:r>
              <a:rPr lang="zh-CN" altLang="en-US" dirty="0">
                <a:solidFill>
                  <a:srgbClr val="FFC000"/>
                </a:solidFill>
              </a:rPr>
              <a:t>引申：奇怪的</a:t>
            </a:r>
            <a:r>
              <a:rPr lang="zh-CN" altLang="en-US" dirty="0">
                <a:solidFill>
                  <a:srgbClr val="00B0F0"/>
                </a:solidFill>
              </a:rPr>
              <a:t>）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W</a:t>
            </a:r>
            <a:r>
              <a:rPr lang="en-AU" altLang="zh-CN" dirty="0" err="1">
                <a:solidFill>
                  <a:srgbClr val="00B0F0"/>
                </a:solidFill>
              </a:rPr>
              <a:t>hile</a:t>
            </a:r>
            <a:r>
              <a:rPr lang="en-AU" altLang="zh-CN" dirty="0">
                <a:solidFill>
                  <a:srgbClr val="00B0F0"/>
                </a:solidFill>
              </a:rPr>
              <a:t>:  </a:t>
            </a:r>
            <a:r>
              <a:rPr lang="zh-CN" altLang="en-US" dirty="0">
                <a:solidFill>
                  <a:srgbClr val="00B0F0"/>
                </a:solidFill>
              </a:rPr>
              <a:t>  表示让步关系，尽管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H</a:t>
            </a:r>
            <a:r>
              <a:rPr lang="en-AU" altLang="zh-CN" dirty="0">
                <a:solidFill>
                  <a:srgbClr val="00B0F0"/>
                </a:solidFill>
              </a:rPr>
              <a:t>as </a:t>
            </a:r>
            <a:r>
              <a:rPr lang="en-AU" altLang="zh-CN" u="sng" dirty="0">
                <a:solidFill>
                  <a:srgbClr val="00B0F0"/>
                </a:solidFill>
              </a:rPr>
              <a:t>never</a:t>
            </a:r>
            <a:r>
              <a:rPr lang="en-AU" altLang="zh-CN" dirty="0">
                <a:solidFill>
                  <a:srgbClr val="00B0F0"/>
                </a:solidFill>
              </a:rPr>
              <a:t> been </a:t>
            </a:r>
            <a:r>
              <a:rPr lang="en-AU" altLang="zh-CN" u="sng" dirty="0">
                <a:solidFill>
                  <a:srgbClr val="00B0F0"/>
                </a:solidFill>
              </a:rPr>
              <a:t>more</a:t>
            </a:r>
            <a:r>
              <a:rPr lang="en-AU" altLang="zh-CN" dirty="0">
                <a:solidFill>
                  <a:srgbClr val="00B0F0"/>
                </a:solidFill>
              </a:rPr>
              <a:t>: </a:t>
            </a:r>
            <a:r>
              <a:rPr lang="zh-CN" altLang="en-US" dirty="0">
                <a:solidFill>
                  <a:srgbClr val="00B0F0"/>
                </a:solidFill>
              </a:rPr>
              <a:t>（双重否定）空前，前所未有，从来没有像现在这样更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F</a:t>
            </a:r>
            <a:r>
              <a:rPr lang="en-AU" altLang="zh-CN" dirty="0" err="1">
                <a:solidFill>
                  <a:srgbClr val="00B0F0"/>
                </a:solidFill>
              </a:rPr>
              <a:t>irm</a:t>
            </a:r>
            <a:r>
              <a:rPr lang="en-AU" altLang="zh-CN" dirty="0">
                <a:solidFill>
                  <a:srgbClr val="00B0F0"/>
                </a:solidFill>
              </a:rPr>
              <a:t>: </a:t>
            </a:r>
            <a:r>
              <a:rPr lang="zh-CN" altLang="en-US" dirty="0">
                <a:solidFill>
                  <a:srgbClr val="00B0F0"/>
                </a:solidFill>
              </a:rPr>
              <a:t>坚定、坚决、严格（选词）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D</a:t>
            </a:r>
            <a:r>
              <a:rPr lang="en-AU" altLang="zh-CN" dirty="0" err="1">
                <a:solidFill>
                  <a:srgbClr val="00B0F0"/>
                </a:solidFill>
              </a:rPr>
              <a:t>ivisive</a:t>
            </a:r>
            <a:r>
              <a:rPr lang="en-AU" altLang="zh-CN" dirty="0">
                <a:solidFill>
                  <a:srgbClr val="00B0F0"/>
                </a:solidFill>
              </a:rPr>
              <a:t>: </a:t>
            </a:r>
            <a:r>
              <a:rPr lang="zh-CN" altLang="en-US" dirty="0">
                <a:solidFill>
                  <a:srgbClr val="00B0F0"/>
                </a:solidFill>
              </a:rPr>
              <a:t>离间的、不合的、分裂的 （</a:t>
            </a:r>
            <a:r>
              <a:rPr lang="zh-CN" altLang="en-US" dirty="0">
                <a:solidFill>
                  <a:srgbClr val="FFC000"/>
                </a:solidFill>
              </a:rPr>
              <a:t>引申：有争议的）</a:t>
            </a:r>
          </a:p>
          <a:p>
            <a:endParaRPr lang="zh-CN" altLang="en-US" dirty="0">
              <a:solidFill>
                <a:srgbClr val="00B0F0"/>
              </a:solidFill>
            </a:endParaRPr>
          </a:p>
          <a:p>
            <a:endParaRPr lang="zh-CN" altLang="en-US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1505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参考译文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一个奇怪的事实是</a:t>
            </a:r>
            <a:r>
              <a:rPr lang="zh-CN" altLang="en-US" dirty="0"/>
              <a:t>：经济的全球化和相互依赖</a:t>
            </a:r>
            <a:r>
              <a:rPr lang="zh-CN" altLang="en-US" dirty="0">
                <a:highlight>
                  <a:srgbClr val="FFFF00"/>
                </a:highlight>
              </a:rPr>
              <a:t>达到了前所未有的程度</a:t>
            </a:r>
            <a:r>
              <a:rPr lang="zh-CN" altLang="en-US" dirty="0"/>
              <a:t>，但政治则仍然坚定地注重</a:t>
            </a:r>
            <a:r>
              <a:rPr lang="zh-CN" altLang="en-US" dirty="0">
                <a:highlight>
                  <a:srgbClr val="FFFF00"/>
                </a:highlight>
              </a:rPr>
              <a:t>有争议</a:t>
            </a:r>
            <a:r>
              <a:rPr lang="zh-CN" altLang="en-US" dirty="0"/>
              <a:t>的主权问题</a:t>
            </a:r>
            <a:r>
              <a:rPr lang="en-AU" dirty="0"/>
              <a:t> </a:t>
            </a:r>
            <a:r>
              <a:rPr lang="zh-CN" altLang="en-US" dirty="0"/>
              <a:t>。</a:t>
            </a:r>
            <a:endParaRPr lang="en-AU" altLang="zh-CN" dirty="0"/>
          </a:p>
          <a:p>
            <a:endParaRPr lang="en-AU" dirty="0"/>
          </a:p>
          <a:p>
            <a:r>
              <a:rPr lang="zh-CN" altLang="en-US" dirty="0"/>
              <a:t>经济的全球化和相互依赖达到了前所未有的程度，但政治则仍然坚定地注重有争议的主权问题，</a:t>
            </a:r>
            <a:r>
              <a:rPr lang="zh-CN" altLang="en-US" dirty="0">
                <a:solidFill>
                  <a:srgbClr val="00B0F0"/>
                </a:solidFill>
              </a:rPr>
              <a:t>这种情况很奇怪</a:t>
            </a:r>
            <a:r>
              <a:rPr lang="zh-CN" altLang="en-US" dirty="0"/>
              <a:t>。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40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</a:t>
            </a:r>
            <a:r>
              <a:rPr lang="en-US" altLang="zh-CN" dirty="0"/>
              <a:t>That</a:t>
            </a:r>
            <a:r>
              <a:rPr lang="zh-CN" altLang="en-US" dirty="0"/>
              <a:t>”</a:t>
            </a:r>
            <a:r>
              <a:rPr lang="en-US" altLang="zh-CN" dirty="0"/>
              <a:t> </a:t>
            </a:r>
            <a:r>
              <a:rPr lang="zh-CN" altLang="en-US" dirty="0"/>
              <a:t>句子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>
                <a:solidFill>
                  <a:srgbClr val="00B0F0"/>
                </a:solidFill>
              </a:rPr>
              <a:t>It</a:t>
            </a:r>
            <a:r>
              <a:rPr lang="en-AU" dirty="0">
                <a:solidFill>
                  <a:srgbClr val="00B0F0"/>
                </a:solidFill>
              </a:rPr>
              <a:t> is important </a:t>
            </a:r>
            <a:r>
              <a:rPr lang="en-AU" u="sng" dirty="0">
                <a:solidFill>
                  <a:srgbClr val="00B0F0"/>
                </a:solidFill>
              </a:rPr>
              <a:t>that</a:t>
            </a:r>
            <a:r>
              <a:rPr lang="en-AU" dirty="0">
                <a:solidFill>
                  <a:srgbClr val="00B0F0"/>
                </a:solidFill>
              </a:rPr>
              <a:t>…….</a:t>
            </a:r>
            <a:r>
              <a:rPr lang="zh-CN" altLang="en-US" dirty="0">
                <a:solidFill>
                  <a:srgbClr val="00B0F0"/>
                </a:solidFill>
              </a:rPr>
              <a:t>形式主语从句，</a:t>
            </a:r>
            <a:endParaRPr lang="en-AU" altLang="zh-CN" dirty="0">
              <a:solidFill>
                <a:srgbClr val="00B0F0"/>
              </a:solidFill>
            </a:endParaRPr>
          </a:p>
          <a:p>
            <a:r>
              <a:rPr lang="en-AU" b="1" dirty="0">
                <a:solidFill>
                  <a:srgbClr val="00B0F0"/>
                </a:solidFill>
              </a:rPr>
              <a:t>It</a:t>
            </a:r>
            <a:r>
              <a:rPr lang="en-AU" dirty="0">
                <a:solidFill>
                  <a:srgbClr val="00B0F0"/>
                </a:solidFill>
              </a:rPr>
              <a:t> is important to do </a:t>
            </a:r>
            <a:r>
              <a:rPr lang="en-AU" dirty="0" err="1">
                <a:solidFill>
                  <a:srgbClr val="00B0F0"/>
                </a:solidFill>
              </a:rPr>
              <a:t>sth</a:t>
            </a:r>
            <a:r>
              <a:rPr lang="en-AU" dirty="0">
                <a:solidFill>
                  <a:srgbClr val="00B0F0"/>
                </a:solidFill>
              </a:rPr>
              <a:t>:  </a:t>
            </a:r>
            <a:r>
              <a:rPr lang="zh-CN" altLang="en-US" dirty="0">
                <a:solidFill>
                  <a:srgbClr val="00B0F0"/>
                </a:solidFill>
              </a:rPr>
              <a:t>不定式做主语</a:t>
            </a:r>
            <a:endParaRPr lang="en-AU" altLang="zh-CN" dirty="0">
              <a:solidFill>
                <a:srgbClr val="00B0F0"/>
              </a:solidFill>
            </a:endParaRPr>
          </a:p>
          <a:p>
            <a:r>
              <a:rPr lang="en-AU" dirty="0">
                <a:solidFill>
                  <a:srgbClr val="00B0F0"/>
                </a:solidFill>
              </a:rPr>
              <a:t>He said (</a:t>
            </a:r>
            <a:r>
              <a:rPr lang="en-AU" u="sng" dirty="0">
                <a:solidFill>
                  <a:srgbClr val="00B0F0"/>
                </a:solidFill>
              </a:rPr>
              <a:t>that)</a:t>
            </a:r>
            <a:r>
              <a:rPr lang="en-AU" dirty="0">
                <a:solidFill>
                  <a:srgbClr val="00B0F0"/>
                </a:solidFill>
              </a:rPr>
              <a:t>…… </a:t>
            </a:r>
            <a:r>
              <a:rPr lang="zh-CN" altLang="en-US" dirty="0">
                <a:solidFill>
                  <a:srgbClr val="00B0F0"/>
                </a:solidFill>
              </a:rPr>
              <a:t>宾语从句</a:t>
            </a:r>
            <a:endParaRPr lang="en-AU" altLang="zh-CN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The fact</a:t>
            </a:r>
            <a:r>
              <a:rPr lang="en-US" u="sng" dirty="0">
                <a:solidFill>
                  <a:srgbClr val="00B0F0"/>
                </a:solidFill>
              </a:rPr>
              <a:t> that </a:t>
            </a:r>
            <a:r>
              <a:rPr lang="en-US" dirty="0">
                <a:solidFill>
                  <a:srgbClr val="00B0F0"/>
                </a:solidFill>
              </a:rPr>
              <a:t>he can speak two language is known to everyone. </a:t>
            </a:r>
            <a:r>
              <a:rPr lang="zh-CN" altLang="en-US" dirty="0">
                <a:solidFill>
                  <a:srgbClr val="00B0F0"/>
                </a:solidFill>
              </a:rPr>
              <a:t>同位 语从句，引导词是抽象的名词， </a:t>
            </a:r>
            <a:r>
              <a:rPr lang="en-AU" altLang="zh-CN" dirty="0">
                <a:solidFill>
                  <a:srgbClr val="00B0F0"/>
                </a:solidFill>
              </a:rPr>
              <a:t>fact, idea, concept….</a:t>
            </a:r>
          </a:p>
          <a:p>
            <a:r>
              <a:rPr lang="en-US" dirty="0">
                <a:solidFill>
                  <a:srgbClr val="00B0F0"/>
                </a:solidFill>
              </a:rPr>
              <a:t>It is only through this way </a:t>
            </a:r>
            <a:r>
              <a:rPr lang="en-US" u="sng" dirty="0">
                <a:solidFill>
                  <a:srgbClr val="00B0F0"/>
                </a:solidFill>
              </a:rPr>
              <a:t>that</a:t>
            </a:r>
            <a:r>
              <a:rPr lang="en-US" dirty="0">
                <a:solidFill>
                  <a:srgbClr val="00B0F0"/>
                </a:solidFill>
              </a:rPr>
              <a:t> you can pass the exam. </a:t>
            </a:r>
            <a:r>
              <a:rPr lang="zh-CN" altLang="en-US" dirty="0">
                <a:solidFill>
                  <a:srgbClr val="00B0F0"/>
                </a:solidFill>
              </a:rPr>
              <a:t>强调句</a:t>
            </a:r>
            <a:endParaRPr lang="en-A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90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Article Two</a:t>
            </a:r>
          </a:p>
        </p:txBody>
      </p:sp>
    </p:spTree>
    <p:extLst>
      <p:ext uri="{BB962C8B-B14F-4D97-AF65-F5344CB8AC3E}">
        <p14:creationId xmlns:p14="http://schemas.microsoft.com/office/powerpoint/2010/main" val="1023086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586"/>
            <a:ext cx="8229600" cy="3903784"/>
          </a:xfrm>
        </p:spPr>
        <p:txBody>
          <a:bodyPr/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Unions and </a:t>
            </a:r>
            <a:r>
              <a:rPr lang="en-US" b="1" u="sng" dirty="0"/>
              <a:t>the struggle </a:t>
            </a:r>
            <a:r>
              <a:rPr lang="en-US" b="1" dirty="0"/>
              <a:t>for members</a:t>
            </a:r>
            <a:r>
              <a:rPr lang="en-AU" dirty="0"/>
              <a:t> </a:t>
            </a:r>
            <a:endParaRPr lang="zh-CN" altLang="en-US" b="1" dirty="0"/>
          </a:p>
          <a:p>
            <a:pPr marL="0" indent="0" algn="ctr">
              <a:buNone/>
            </a:pPr>
            <a:r>
              <a:rPr lang="zh-CN" altLang="en-US" b="1" dirty="0"/>
              <a:t>工会成员人数下降</a:t>
            </a:r>
          </a:p>
          <a:p>
            <a:pPr marL="0" indent="0" algn="ctr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工会和会员的斗争</a:t>
            </a:r>
            <a:endParaRPr lang="en-AU" altLang="zh-CN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b="1" dirty="0">
                <a:solidFill>
                  <a:srgbClr val="00B0F0"/>
                </a:solidFill>
              </a:rPr>
              <a:t>工会面临困境，成员人数下跌</a:t>
            </a:r>
            <a:endParaRPr lang="en-AU" altLang="zh-CN" b="1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zh-CN" altLang="en-US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2335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背景知识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澳大利亚工会是独立的社会团体，工会的宗旨是代表和维护工会会员的利益。澳洲没有企业工会，由行业工会协调本行业的劳资关系。澳大利亚工会在会员中的凝聚力很强，在社会上很有地位，在协调劳资关系中也很有作为和影响，原因是他们重视加强工会组织建设，靠实实在在地维护工人利益而赢得地位和信誉。同时澳大利亚工会的经费由会员提供，一般不接受雇主方面的资助，因此不受制于雇主。他们的工会发展会员，主要是靠业余时间联繫接触工人，做工人的宣传动员工作，争取工人自愿参加。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0255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句法分析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dirty="0"/>
              <a:t>The </a:t>
            </a:r>
            <a:r>
              <a:rPr lang="en-US" sz="11200" u="sng" dirty="0"/>
              <a:t>dramatic</a:t>
            </a:r>
            <a:r>
              <a:rPr lang="en-US" sz="11200" dirty="0"/>
              <a:t> fall </a:t>
            </a:r>
            <a:r>
              <a:rPr lang="en-US" sz="11200" u="sng" dirty="0"/>
              <a:t>in</a:t>
            </a:r>
            <a:r>
              <a:rPr lang="en-US" sz="11200" dirty="0"/>
              <a:t> trade union membership numbers </a:t>
            </a:r>
            <a:endParaRPr lang="zh-CN" altLang="en-US" sz="11200" dirty="0"/>
          </a:p>
          <a:p>
            <a:r>
              <a:rPr lang="en-US" sz="11200" dirty="0"/>
              <a:t>and </a:t>
            </a:r>
            <a:r>
              <a:rPr lang="en-US" sz="11200" u="sng" dirty="0"/>
              <a:t>the rise</a:t>
            </a:r>
            <a:r>
              <a:rPr lang="en-US" sz="11200" dirty="0"/>
              <a:t> </a:t>
            </a:r>
            <a:r>
              <a:rPr lang="en-US" sz="11200" u="sng" dirty="0"/>
              <a:t>in</a:t>
            </a:r>
            <a:r>
              <a:rPr lang="en-US" sz="11200" dirty="0"/>
              <a:t> the number of shops and offices without any union </a:t>
            </a:r>
            <a:r>
              <a:rPr lang="en-US" sz="11200" u="sng" dirty="0"/>
              <a:t>presence</a:t>
            </a:r>
            <a:r>
              <a:rPr lang="en-US" sz="11200" dirty="0"/>
              <a:t>, </a:t>
            </a:r>
            <a:endParaRPr lang="zh-CN" altLang="en-US" sz="11200" dirty="0"/>
          </a:p>
          <a:p>
            <a:r>
              <a:rPr lang="en-US" sz="11200" dirty="0"/>
              <a:t>is a </a:t>
            </a:r>
            <a:r>
              <a:rPr lang="en-US" sz="11200" u="sng" dirty="0"/>
              <a:t>serious</a:t>
            </a:r>
            <a:r>
              <a:rPr lang="en-US" sz="11200" dirty="0"/>
              <a:t> matter for unions.</a:t>
            </a:r>
            <a:endParaRPr lang="zh-CN" altLang="en-US" sz="112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 sz="9600" dirty="0">
                <a:solidFill>
                  <a:srgbClr val="00B0F0"/>
                </a:solidFill>
              </a:rPr>
              <a:t>介词：</a:t>
            </a:r>
            <a:r>
              <a:rPr lang="en-AU" altLang="zh-CN" sz="9600" dirty="0">
                <a:solidFill>
                  <a:srgbClr val="00B0F0"/>
                </a:solidFill>
              </a:rPr>
              <a:t>in </a:t>
            </a:r>
            <a:r>
              <a:rPr lang="zh-CN" altLang="en-US" sz="9600" dirty="0">
                <a:solidFill>
                  <a:srgbClr val="00B0F0"/>
                </a:solidFill>
              </a:rPr>
              <a:t>表示在某方面，需要翻译出来吗？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B0F0"/>
                </a:solidFill>
              </a:rPr>
              <a:t> without any union </a:t>
            </a:r>
            <a:r>
              <a:rPr lang="en-US" sz="9600" u="sng" dirty="0">
                <a:solidFill>
                  <a:srgbClr val="00B0F0"/>
                </a:solidFill>
              </a:rPr>
              <a:t>presence: </a:t>
            </a:r>
            <a:r>
              <a:rPr lang="zh-CN" altLang="en-US" sz="9600" u="sng" dirty="0">
                <a:solidFill>
                  <a:srgbClr val="00B0F0"/>
                </a:solidFill>
              </a:rPr>
              <a:t>没有工会的出席？引申意</a:t>
            </a:r>
            <a:r>
              <a:rPr lang="en-US" altLang="zh-CN" sz="9600" u="sng" dirty="0">
                <a:solidFill>
                  <a:srgbClr val="00B0F0"/>
                </a:solidFill>
              </a:rPr>
              <a:t>-</a:t>
            </a:r>
            <a:r>
              <a:rPr lang="zh-CN" altLang="en-US" sz="9600" u="sng" dirty="0">
                <a:solidFill>
                  <a:srgbClr val="00B0F0"/>
                </a:solidFill>
                <a:highlight>
                  <a:srgbClr val="FFFF00"/>
                </a:highlight>
              </a:rPr>
              <a:t>没有工会制约</a:t>
            </a:r>
            <a:r>
              <a:rPr lang="zh-CN" altLang="en-US" sz="9600" u="sng" dirty="0">
                <a:solidFill>
                  <a:srgbClr val="00B0F0"/>
                </a:solidFill>
              </a:rPr>
              <a:t>？</a:t>
            </a:r>
            <a:endParaRPr lang="en-AU" altLang="zh-CN" sz="9600" u="sng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AU" altLang="zh-CN" sz="9600" u="sng" dirty="0">
                <a:solidFill>
                  <a:srgbClr val="00B0F0"/>
                </a:solidFill>
              </a:rPr>
              <a:t>The rise in =the increase in :  …</a:t>
            </a:r>
            <a:r>
              <a:rPr lang="zh-CN" altLang="en-US" sz="9600" u="sng" dirty="0">
                <a:solidFill>
                  <a:srgbClr val="00B0F0"/>
                </a:solidFill>
              </a:rPr>
              <a:t>的增加、上升</a:t>
            </a:r>
            <a:r>
              <a:rPr lang="en-AU" altLang="zh-CN" sz="9600" u="sng" dirty="0">
                <a:solidFill>
                  <a:srgbClr val="00B0F0"/>
                </a:solidFill>
              </a:rPr>
              <a:t>/ </a:t>
            </a:r>
            <a:r>
              <a:rPr lang="zh-CN" altLang="en-US" sz="9600" u="sng" dirty="0">
                <a:solidFill>
                  <a:srgbClr val="00B0F0"/>
                </a:solidFill>
              </a:rPr>
              <a:t>越来越</a:t>
            </a:r>
            <a:endParaRPr lang="zh-CN" altLang="en-US" sz="9600" u="sng" dirty="0">
              <a:solidFill>
                <a:srgbClr val="00B0F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zh-CN" altLang="en-US" sz="9600" dirty="0">
                <a:solidFill>
                  <a:srgbClr val="00B0F0"/>
                </a:solidFill>
                <a:highlight>
                  <a:srgbClr val="FFFF00"/>
                </a:highlight>
              </a:rPr>
              <a:t>名词主语：词性的转化</a:t>
            </a:r>
            <a:endParaRPr lang="en-AU" altLang="zh-CN" sz="9600" dirty="0">
              <a:solidFill>
                <a:srgbClr val="00B0F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AU" altLang="zh-CN" sz="9600" dirty="0">
                <a:solidFill>
                  <a:srgbClr val="00B0F0"/>
                </a:solidFill>
              </a:rPr>
              <a:t>Serious matter:  </a:t>
            </a:r>
            <a:r>
              <a:rPr lang="zh-CN" altLang="en-US" sz="9600" dirty="0">
                <a:solidFill>
                  <a:srgbClr val="00B0F0"/>
                </a:solidFill>
              </a:rPr>
              <a:t>严肃的， 严厉的， </a:t>
            </a:r>
            <a:r>
              <a:rPr lang="zh-CN" altLang="en-US" sz="9600" dirty="0">
                <a:solidFill>
                  <a:srgbClr val="00B0F0"/>
                </a:solidFill>
                <a:highlight>
                  <a:srgbClr val="FFFF00"/>
                </a:highlight>
              </a:rPr>
              <a:t>严重的</a:t>
            </a:r>
            <a:endParaRPr lang="en-AU" altLang="zh-CN" sz="9600" dirty="0">
              <a:solidFill>
                <a:srgbClr val="00B0F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AU" altLang="zh-CN" sz="9600" dirty="0">
                <a:solidFill>
                  <a:srgbClr val="00B0F0"/>
                </a:solidFill>
              </a:rPr>
              <a:t>Matter: </a:t>
            </a:r>
            <a:r>
              <a:rPr lang="zh-CN" altLang="en-US" sz="9600" dirty="0">
                <a:solidFill>
                  <a:srgbClr val="00B0F0"/>
                </a:solidFill>
              </a:rPr>
              <a:t>情况， 事情， </a:t>
            </a:r>
            <a:r>
              <a:rPr lang="zh-CN" altLang="en-US" sz="9600" dirty="0">
                <a:solidFill>
                  <a:srgbClr val="00B0F0"/>
                </a:solidFill>
                <a:highlight>
                  <a:srgbClr val="FFFF00"/>
                </a:highlight>
              </a:rPr>
              <a:t>问题</a:t>
            </a:r>
            <a:endParaRPr lang="en-AU" altLang="zh-CN" sz="9600" dirty="0">
              <a:solidFill>
                <a:srgbClr val="00B0F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AU" altLang="zh-CN" sz="9600" dirty="0">
              <a:solidFill>
                <a:srgbClr val="00B0F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AU" altLang="zh-CN" sz="9600" dirty="0">
              <a:solidFill>
                <a:srgbClr val="00B0F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zh-CN" altLang="en-US" sz="112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zh-CN" altLang="en-US" sz="112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zh-CN" altLang="en-US" sz="8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zh-CN" altLang="en-US" sz="8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zh-CN" altLang="en-US" sz="8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zh-CN" altLang="en-US" sz="8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zh-CN" altLang="en-US" sz="8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0B0F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en-AU" sz="4000" dirty="0"/>
              <a:t> </a:t>
            </a:r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53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FC3F-C109-402C-8160-5963DE7A3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380"/>
            <a:ext cx="8229600" cy="97325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数次搭配</a:t>
            </a:r>
            <a:br>
              <a:rPr lang="en-AU" altLang="zh-CN" dirty="0">
                <a:solidFill>
                  <a:srgbClr val="00B0F0"/>
                </a:solidFill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C837-B268-4382-A1A0-E74D19205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人数     </a:t>
            </a:r>
            <a:r>
              <a:rPr lang="zh-CN" altLang="en-US" dirty="0">
                <a:solidFill>
                  <a:srgbClr val="00B0F0"/>
                </a:solidFill>
              </a:rPr>
              <a:t>增加， 减少， 下跌</a:t>
            </a:r>
            <a:endParaRPr lang="en-AU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数目</a:t>
            </a:r>
            <a:r>
              <a:rPr lang="zh-CN" altLang="en-US" dirty="0">
                <a:solidFill>
                  <a:srgbClr val="00B0F0"/>
                </a:solidFill>
              </a:rPr>
              <a:t>，</a:t>
            </a: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 数量 </a:t>
            </a:r>
            <a:r>
              <a:rPr lang="zh-CN" altLang="en-US" dirty="0">
                <a:solidFill>
                  <a:srgbClr val="00B0F0"/>
                </a:solidFill>
              </a:rPr>
              <a:t>， </a:t>
            </a: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含量  </a:t>
            </a:r>
            <a:r>
              <a:rPr lang="zh-CN" altLang="en-US" dirty="0">
                <a:solidFill>
                  <a:srgbClr val="00B0F0"/>
                </a:solidFill>
              </a:rPr>
              <a:t>增加</a:t>
            </a:r>
            <a:endParaRPr lang="en-AU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水平</a:t>
            </a:r>
            <a:r>
              <a:rPr lang="zh-CN" altLang="en-US" dirty="0">
                <a:solidFill>
                  <a:srgbClr val="00B0F0"/>
                </a:solidFill>
              </a:rPr>
              <a:t>，提高， 上升</a:t>
            </a:r>
            <a:endParaRPr lang="en-AU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价格</a:t>
            </a:r>
            <a:r>
              <a:rPr lang="zh-CN" altLang="en-US" dirty="0">
                <a:solidFill>
                  <a:srgbClr val="00B0F0"/>
                </a:solidFill>
              </a:rPr>
              <a:t>，上涨</a:t>
            </a:r>
            <a:endParaRPr lang="en-AU" altLang="zh-CN" dirty="0">
              <a:solidFill>
                <a:srgbClr val="00B0F0"/>
              </a:solidFill>
            </a:endParaRPr>
          </a:p>
          <a:p>
            <a:r>
              <a:rPr lang="en-AU" dirty="0"/>
              <a:t>Increase, decrease rise , fall </a:t>
            </a:r>
          </a:p>
        </p:txBody>
      </p:sp>
    </p:spTree>
    <p:extLst>
      <p:ext uri="{BB962C8B-B14F-4D97-AF65-F5344CB8AC3E}">
        <p14:creationId xmlns:p14="http://schemas.microsoft.com/office/powerpoint/2010/main" val="385909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同时美国政府认为伊拉克萨达姆政权暗中资助阿拉伯恐怖组织，对美国本土及全球目标实行恐怖袭击，同时伊拉克政权对库尔德人和什叶派穆斯林的镇压，也是导致地区局势紧张的根源，因此在（据现在消息披露）伊拉克线人的刻意误导下，美国和英国以萨达姆政权拥有大规模杀伤性武器，违反了联合国的规定为由，先是要求对伊拉克境内主要军事，尤其是生化武器和疑似核武器设施进行查验，在查验受阻后，遂以此为由决定采取军事行动，摧毁伊拉克萨达姆政权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16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参考译文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参考译文：</a:t>
            </a:r>
            <a:r>
              <a:rPr lang="en-US" dirty="0" err="1"/>
              <a:t>工会会员</a:t>
            </a:r>
            <a:r>
              <a:rPr lang="en-US" dirty="0" err="1">
                <a:solidFill>
                  <a:srgbClr val="00B0F0"/>
                </a:solidFill>
              </a:rPr>
              <a:t>人数</a:t>
            </a:r>
            <a:r>
              <a:rPr lang="en-US" dirty="0" err="1"/>
              <a:t>在</a:t>
            </a:r>
            <a:r>
              <a:rPr lang="en-US" dirty="0" err="1">
                <a:solidFill>
                  <a:srgbClr val="00B0F0"/>
                </a:solidFill>
              </a:rPr>
              <a:t>急剧下跌</a:t>
            </a:r>
            <a:r>
              <a:rPr lang="en-US" dirty="0" err="1"/>
              <a:t>，</a:t>
            </a:r>
            <a:r>
              <a:rPr lang="en-US" dirty="0" err="1">
                <a:solidFill>
                  <a:srgbClr val="00B0F0"/>
                </a:solidFill>
              </a:rPr>
              <a:t>而没有工会</a:t>
            </a:r>
            <a:r>
              <a:rPr lang="zh-CN" altLang="en-US" dirty="0">
                <a:solidFill>
                  <a:srgbClr val="00B0F0"/>
                </a:solidFill>
              </a:rPr>
              <a:t>介入</a:t>
            </a:r>
            <a:r>
              <a:rPr lang="en-US" dirty="0" err="1"/>
              <a:t>的商店和公司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F0"/>
                </a:solidFill>
              </a:rPr>
              <a:t>数目</a:t>
            </a:r>
            <a:r>
              <a:rPr lang="zh-CN" altLang="en-US" dirty="0"/>
              <a:t>不断</a:t>
            </a:r>
            <a:r>
              <a:rPr lang="en-US" dirty="0" err="1">
                <a:solidFill>
                  <a:srgbClr val="00B0F0"/>
                </a:solidFill>
              </a:rPr>
              <a:t>增加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00B0F0"/>
                </a:solidFill>
              </a:rPr>
              <a:t>这</a:t>
            </a:r>
            <a:r>
              <a:rPr lang="en-US" dirty="0" err="1"/>
              <a:t>对工会来说是个</a:t>
            </a:r>
            <a:r>
              <a:rPr lang="en-US" dirty="0" err="1">
                <a:solidFill>
                  <a:srgbClr val="00B0F0"/>
                </a:solidFill>
              </a:rPr>
              <a:t>严峻的问题</a:t>
            </a:r>
            <a:r>
              <a:rPr lang="en-US" dirty="0"/>
              <a:t>。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形容词搭配问题， 数量词的搭配问题</a:t>
            </a:r>
            <a:r>
              <a:rPr lang="zh-CN" altLang="en-US" dirty="0"/>
              <a:t>）</a:t>
            </a:r>
            <a:r>
              <a:rPr lang="en-AU" dirty="0"/>
              <a:t> 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   译文二：</a:t>
            </a:r>
            <a:r>
              <a:rPr lang="en-US" dirty="0" err="1"/>
              <a:t>工会会员人数</a:t>
            </a:r>
            <a:r>
              <a:rPr lang="zh-CN" altLang="en-US" dirty="0"/>
              <a:t>在</a:t>
            </a:r>
            <a:r>
              <a:rPr lang="en-US" dirty="0" err="1"/>
              <a:t>急剧下跌</a:t>
            </a:r>
            <a:r>
              <a:rPr lang="en-US" dirty="0"/>
              <a:t>, </a:t>
            </a:r>
            <a:r>
              <a:rPr lang="zh-CN" altLang="en-US" dirty="0"/>
              <a:t>而且越来越多的</a:t>
            </a:r>
            <a:r>
              <a:rPr lang="en-US" dirty="0">
                <a:solidFill>
                  <a:srgbClr val="00B0F0"/>
                </a:solidFill>
              </a:rPr>
              <a:t>商店和公司</a:t>
            </a:r>
            <a:r>
              <a:rPr lang="zh-CN" altLang="en-US" dirty="0">
                <a:solidFill>
                  <a:srgbClr val="00B0F0"/>
                </a:solidFill>
              </a:rPr>
              <a:t>不受工会的制约</a:t>
            </a:r>
            <a:r>
              <a:rPr lang="zh-CN" altLang="en-US" dirty="0"/>
              <a:t>，这</a:t>
            </a:r>
            <a:r>
              <a:rPr lang="en-US" dirty="0" err="1"/>
              <a:t>对工会来说是个严峻的问题</a:t>
            </a:r>
            <a:r>
              <a:rPr lang="en-US" dirty="0"/>
              <a:t>。</a:t>
            </a:r>
            <a:r>
              <a:rPr lang="en-AU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16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句法分析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/>
              <a:t>Not only does </a:t>
            </a:r>
            <a:r>
              <a:rPr lang="en-US" dirty="0"/>
              <a:t>it mean that many workers do not have </a:t>
            </a:r>
            <a:r>
              <a:rPr lang="en-US" b="1" dirty="0"/>
              <a:t>adequate</a:t>
            </a:r>
            <a:r>
              <a:rPr lang="en-US" dirty="0"/>
              <a:t> protection </a:t>
            </a:r>
            <a:endParaRPr lang="zh-CN" altLang="en-US" dirty="0"/>
          </a:p>
          <a:p>
            <a:r>
              <a:rPr lang="en-US" u="sng" dirty="0"/>
              <a:t>but</a:t>
            </a:r>
            <a:r>
              <a:rPr lang="en-US" dirty="0"/>
              <a:t> it has had </a:t>
            </a:r>
            <a:r>
              <a:rPr lang="en-US" u="sng" dirty="0"/>
              <a:t>an effect on </a:t>
            </a:r>
            <a:r>
              <a:rPr lang="en-US" dirty="0"/>
              <a:t>trade union </a:t>
            </a:r>
            <a:r>
              <a:rPr lang="en-US" u="sng" dirty="0"/>
              <a:t>finances</a:t>
            </a:r>
            <a:r>
              <a:rPr lang="en-US" dirty="0"/>
              <a:t> and the ability of some unions to service their membership.</a:t>
            </a:r>
            <a:r>
              <a:rPr lang="en-AU" dirty="0"/>
              <a:t> </a:t>
            </a:r>
            <a:r>
              <a:rPr lang="en-US" dirty="0"/>
              <a:t> </a:t>
            </a:r>
            <a:endParaRPr lang="zh-CN" altLang="en-US" dirty="0"/>
          </a:p>
          <a:p>
            <a:r>
              <a:rPr lang="en-US" u="sng" dirty="0">
                <a:solidFill>
                  <a:srgbClr val="00B0F0"/>
                </a:solidFill>
              </a:rPr>
              <a:t>Not only does</a:t>
            </a:r>
            <a:r>
              <a:rPr lang="mr-IN" u="sng" dirty="0">
                <a:solidFill>
                  <a:srgbClr val="00B0F0"/>
                </a:solidFill>
              </a:rPr>
              <a:t>…</a:t>
            </a:r>
            <a:r>
              <a:rPr lang="en-AU" u="sng" dirty="0">
                <a:solidFill>
                  <a:srgbClr val="00B0F0"/>
                </a:solidFill>
              </a:rPr>
              <a:t>.but: </a:t>
            </a:r>
            <a:r>
              <a:rPr lang="zh-CN" altLang="en-US" u="sng" dirty="0">
                <a:solidFill>
                  <a:srgbClr val="00B0F0"/>
                </a:solidFill>
              </a:rPr>
              <a:t>不仅</a:t>
            </a:r>
            <a:r>
              <a:rPr lang="mr-IN" altLang="zh-CN" u="sng" dirty="0">
                <a:solidFill>
                  <a:srgbClr val="00B0F0"/>
                </a:solidFill>
              </a:rPr>
              <a:t>…</a:t>
            </a:r>
            <a:r>
              <a:rPr lang="en-AU" altLang="zh-CN" u="sng" dirty="0">
                <a:solidFill>
                  <a:srgbClr val="00B0F0"/>
                </a:solidFill>
              </a:rPr>
              <a:t>.</a:t>
            </a:r>
            <a:r>
              <a:rPr lang="zh-CN" altLang="en-US" u="sng" dirty="0">
                <a:solidFill>
                  <a:srgbClr val="00B0F0"/>
                </a:solidFill>
              </a:rPr>
              <a:t>还 （倒装句）</a:t>
            </a:r>
          </a:p>
          <a:p>
            <a:r>
              <a:rPr lang="en-US" altLang="zh-CN" u="sng" dirty="0">
                <a:solidFill>
                  <a:srgbClr val="00B0F0"/>
                </a:solidFill>
              </a:rPr>
              <a:t>H</a:t>
            </a:r>
            <a:r>
              <a:rPr lang="en-AU" altLang="zh-CN" u="sng" dirty="0" err="1">
                <a:solidFill>
                  <a:srgbClr val="00B0F0"/>
                </a:solidFill>
              </a:rPr>
              <a:t>ave</a:t>
            </a:r>
            <a:r>
              <a:rPr lang="en-AU" altLang="zh-CN" u="sng" dirty="0">
                <a:solidFill>
                  <a:srgbClr val="00B0F0"/>
                </a:solidFill>
              </a:rPr>
              <a:t> an effect on something: </a:t>
            </a:r>
            <a:r>
              <a:rPr lang="zh-CN" altLang="en-US" u="sng" dirty="0">
                <a:solidFill>
                  <a:srgbClr val="00B0F0"/>
                </a:solidFill>
              </a:rPr>
              <a:t>对</a:t>
            </a:r>
            <a:r>
              <a:rPr lang="mr-IN" altLang="zh-CN" u="sng" dirty="0">
                <a:solidFill>
                  <a:srgbClr val="00B0F0"/>
                </a:solidFill>
              </a:rPr>
              <a:t>…</a:t>
            </a:r>
            <a:r>
              <a:rPr lang="zh-CN" altLang="en-US" u="sng" dirty="0">
                <a:solidFill>
                  <a:srgbClr val="00B0F0"/>
                </a:solidFill>
              </a:rPr>
              <a:t>造成影响</a:t>
            </a:r>
          </a:p>
          <a:p>
            <a:r>
              <a:rPr lang="en-US" altLang="zh-CN" u="sng" dirty="0">
                <a:solidFill>
                  <a:srgbClr val="00B0F0"/>
                </a:solidFill>
              </a:rPr>
              <a:t>F</a:t>
            </a:r>
            <a:r>
              <a:rPr lang="en-AU" altLang="zh-CN" u="sng" dirty="0" err="1">
                <a:solidFill>
                  <a:srgbClr val="00B0F0"/>
                </a:solidFill>
              </a:rPr>
              <a:t>inances</a:t>
            </a:r>
            <a:r>
              <a:rPr lang="en-AU" altLang="zh-CN" u="sng" dirty="0">
                <a:solidFill>
                  <a:srgbClr val="00B0F0"/>
                </a:solidFill>
              </a:rPr>
              <a:t>:  </a:t>
            </a:r>
            <a:r>
              <a:rPr lang="zh-CN" altLang="en-US" u="sng" dirty="0">
                <a:solidFill>
                  <a:srgbClr val="00B0F0"/>
                </a:solidFill>
              </a:rPr>
              <a:t>金融、</a:t>
            </a:r>
            <a:r>
              <a:rPr lang="zh-CN" altLang="en-US" u="sng" dirty="0">
                <a:solidFill>
                  <a:srgbClr val="00B0F0"/>
                </a:solidFill>
                <a:highlight>
                  <a:srgbClr val="FFFF00"/>
                </a:highlight>
              </a:rPr>
              <a:t>财政</a:t>
            </a:r>
            <a:r>
              <a:rPr lang="zh-CN" altLang="en-US" u="sng" dirty="0">
                <a:solidFill>
                  <a:srgbClr val="00B0F0"/>
                </a:solidFill>
              </a:rPr>
              <a:t> （选词）</a:t>
            </a:r>
            <a:endParaRPr lang="en-AU" altLang="zh-CN" u="sng" dirty="0">
              <a:solidFill>
                <a:srgbClr val="00B0F0"/>
              </a:solidFill>
            </a:endParaRPr>
          </a:p>
          <a:p>
            <a:r>
              <a:rPr lang="en-AU" altLang="zh-CN" u="sng" dirty="0">
                <a:solidFill>
                  <a:srgbClr val="00B0F0"/>
                </a:solidFill>
              </a:rPr>
              <a:t>Adequate:  </a:t>
            </a:r>
            <a:r>
              <a:rPr lang="zh-CN" altLang="en-US" u="sng" dirty="0">
                <a:solidFill>
                  <a:srgbClr val="00B0F0"/>
                </a:solidFill>
                <a:highlight>
                  <a:srgbClr val="FFFF00"/>
                </a:highlight>
              </a:rPr>
              <a:t>足够的 </a:t>
            </a:r>
            <a:r>
              <a:rPr lang="zh-CN" altLang="en-US" u="sng" dirty="0">
                <a:solidFill>
                  <a:srgbClr val="00B0F0"/>
                </a:solidFill>
              </a:rPr>
              <a:t>，充分的， 充足的， 适当的</a:t>
            </a:r>
          </a:p>
          <a:p>
            <a:endParaRPr lang="en-AU" altLang="zh-CN" u="sng" dirty="0">
              <a:solidFill>
                <a:srgbClr val="00B0F0"/>
              </a:solidFill>
            </a:endParaRPr>
          </a:p>
          <a:p>
            <a:endParaRPr lang="zh-CN" altLang="en-US" u="sng" dirty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30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8789-5FDA-4A79-BE58-82A477A8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E949-C873-417B-9F1B-1DA06DB5B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Some :  </a:t>
            </a:r>
            <a:r>
              <a:rPr lang="zh-CN" altLang="en-US" dirty="0"/>
              <a:t>一些</a:t>
            </a:r>
            <a:endParaRPr lang="en-AU" dirty="0"/>
          </a:p>
          <a:p>
            <a:r>
              <a:rPr lang="en-AU" dirty="0"/>
              <a:t>A number of </a:t>
            </a:r>
            <a:r>
              <a:rPr lang="zh-CN" altLang="en-US" dirty="0"/>
              <a:t>：一些、许多</a:t>
            </a:r>
            <a:endParaRPr lang="en-AU" dirty="0"/>
          </a:p>
          <a:p>
            <a:r>
              <a:rPr lang="en-AU" dirty="0"/>
              <a:t>A large number of </a:t>
            </a:r>
            <a:r>
              <a:rPr lang="zh-CN" altLang="en-US" dirty="0"/>
              <a:t>：许多</a:t>
            </a:r>
            <a:endParaRPr lang="en-AU" dirty="0"/>
          </a:p>
          <a:p>
            <a:r>
              <a:rPr lang="en-AU" dirty="0"/>
              <a:t>A majority of </a:t>
            </a:r>
            <a:r>
              <a:rPr lang="zh-CN" altLang="en-US" dirty="0"/>
              <a:t>：大部分</a:t>
            </a:r>
            <a:endParaRPr lang="en-AU" dirty="0"/>
          </a:p>
          <a:p>
            <a:r>
              <a:rPr lang="en-AU" dirty="0"/>
              <a:t>Most of </a:t>
            </a:r>
            <a:r>
              <a:rPr lang="zh-CN" altLang="en-US" dirty="0"/>
              <a:t>： 大部分</a:t>
            </a:r>
            <a:endParaRPr lang="en-AU" dirty="0"/>
          </a:p>
          <a:p>
            <a:r>
              <a:rPr lang="en-AU" dirty="0"/>
              <a:t>Most : </a:t>
            </a:r>
            <a:r>
              <a:rPr lang="zh-CN" altLang="en-US" dirty="0"/>
              <a:t>大多数</a:t>
            </a:r>
            <a:endParaRPr lang="en-AU" altLang="zh-CN" dirty="0"/>
          </a:p>
          <a:p>
            <a:r>
              <a:rPr lang="en-AU" dirty="0"/>
              <a:t>Several: </a:t>
            </a:r>
            <a:r>
              <a:rPr lang="zh-CN" altLang="en-US" dirty="0"/>
              <a:t>几个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0806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参考译文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参考译文：</a:t>
            </a:r>
            <a:r>
              <a:rPr lang="en-US" dirty="0" err="1"/>
              <a:t>这不仅意味着很多员工无法得到</a:t>
            </a:r>
            <a:r>
              <a:rPr lang="en-US" dirty="0" err="1">
                <a:solidFill>
                  <a:srgbClr val="00B0F0"/>
                </a:solidFill>
              </a:rPr>
              <a:t>足够的保护</a:t>
            </a:r>
            <a:r>
              <a:rPr lang="en-US" dirty="0" err="1"/>
              <a:t>，也对工会的</a:t>
            </a:r>
            <a:r>
              <a:rPr lang="en-US" dirty="0" err="1">
                <a:solidFill>
                  <a:srgbClr val="00B0F0"/>
                </a:solidFill>
              </a:rPr>
              <a:t>财政</a:t>
            </a:r>
            <a:r>
              <a:rPr lang="en-US" dirty="0" err="1"/>
              <a:t>和一些工会为其会员提供服务的能力</a:t>
            </a:r>
            <a:r>
              <a:rPr lang="zh-CN" altLang="en-US" dirty="0">
                <a:solidFill>
                  <a:srgbClr val="00B0F0"/>
                </a:solidFill>
              </a:rPr>
              <a:t>造成</a:t>
            </a:r>
            <a:r>
              <a:rPr lang="en-US" dirty="0" err="1">
                <a:solidFill>
                  <a:srgbClr val="00B0F0"/>
                </a:solidFill>
              </a:rPr>
              <a:t>影响</a:t>
            </a:r>
            <a:r>
              <a:rPr lang="en-AU" dirty="0"/>
              <a:t> </a:t>
            </a:r>
            <a:r>
              <a:rPr lang="zh-CN" altLang="en-US" dirty="0"/>
              <a:t>。</a:t>
            </a:r>
            <a:endParaRPr lang="en-AU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53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句法分析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situation has been </a:t>
            </a:r>
            <a:r>
              <a:rPr lang="en-US" u="sng" dirty="0"/>
              <a:t>contributed to</a:t>
            </a:r>
            <a:r>
              <a:rPr lang="en-US" dirty="0"/>
              <a:t> </a:t>
            </a:r>
            <a:r>
              <a:rPr lang="en-US" u="sng" dirty="0"/>
              <a:t>by a number of </a:t>
            </a:r>
            <a:r>
              <a:rPr lang="en-US" dirty="0"/>
              <a:t>factors, </a:t>
            </a:r>
            <a:endParaRPr lang="zh-CN" altLang="en-US" dirty="0"/>
          </a:p>
          <a:p>
            <a:r>
              <a:rPr lang="en-US" u="sng" dirty="0"/>
              <a:t>not the least</a:t>
            </a:r>
            <a:r>
              <a:rPr lang="en-US" dirty="0"/>
              <a:t> being the </a:t>
            </a:r>
            <a:r>
              <a:rPr lang="en-US" u="sng" dirty="0"/>
              <a:t>savage</a:t>
            </a:r>
            <a:r>
              <a:rPr lang="en-US" dirty="0"/>
              <a:t> anti-trade union legislation (which is )</a:t>
            </a:r>
            <a:r>
              <a:rPr lang="en-US" u="sng" dirty="0"/>
              <a:t>adopted</a:t>
            </a:r>
            <a:r>
              <a:rPr lang="en-US" dirty="0"/>
              <a:t> by the Federal Government and some State governments.</a:t>
            </a:r>
            <a:endParaRPr lang="zh-CN" altLang="en-US" dirty="0"/>
          </a:p>
          <a:p>
            <a:r>
              <a:rPr lang="en-US" u="sng" dirty="0">
                <a:solidFill>
                  <a:srgbClr val="00B0F0"/>
                </a:solidFill>
              </a:rPr>
              <a:t>contribute to a</a:t>
            </a:r>
            <a:r>
              <a:rPr lang="zh-CN" altLang="en-US" u="sng" dirty="0">
                <a:solidFill>
                  <a:srgbClr val="00B0F0"/>
                </a:solidFill>
              </a:rPr>
              <a:t> </a:t>
            </a:r>
            <a:r>
              <a:rPr lang="en-AU" altLang="zh-CN" u="sng" dirty="0">
                <a:solidFill>
                  <a:srgbClr val="00B0F0"/>
                </a:solidFill>
              </a:rPr>
              <a:t>situation</a:t>
            </a:r>
            <a:r>
              <a:rPr lang="zh-CN" altLang="en-US" u="sng" dirty="0">
                <a:solidFill>
                  <a:srgbClr val="00B0F0"/>
                </a:solidFill>
              </a:rPr>
              <a:t>： 促成、捐献、有助于 （引申意？</a:t>
            </a:r>
            <a:r>
              <a:rPr lang="zh-CN" altLang="en-US" u="sng" dirty="0">
                <a:solidFill>
                  <a:srgbClr val="00B0F0"/>
                </a:solidFill>
                <a:highlight>
                  <a:srgbClr val="FFFF00"/>
                </a:highlight>
              </a:rPr>
              <a:t>造成</a:t>
            </a:r>
            <a:r>
              <a:rPr lang="zh-CN" altLang="en-US" u="sng" dirty="0">
                <a:solidFill>
                  <a:srgbClr val="00B0F0"/>
                </a:solidFill>
              </a:rPr>
              <a:t>）</a:t>
            </a:r>
          </a:p>
          <a:p>
            <a:r>
              <a:rPr lang="en-US" u="sng" dirty="0">
                <a:solidFill>
                  <a:srgbClr val="00B0F0"/>
                </a:solidFill>
              </a:rPr>
              <a:t>not the least</a:t>
            </a:r>
            <a:r>
              <a:rPr lang="en-US" altLang="zh-CN" u="sng" dirty="0">
                <a:solidFill>
                  <a:srgbClr val="00B0F0"/>
                </a:solidFill>
              </a:rPr>
              <a:t>=in particular: </a:t>
            </a:r>
            <a:r>
              <a:rPr lang="zh-CN" altLang="en-US" u="sng" dirty="0">
                <a:solidFill>
                  <a:srgbClr val="00B0F0"/>
                </a:solidFill>
              </a:rPr>
              <a:t>尤其是</a:t>
            </a:r>
          </a:p>
          <a:p>
            <a:r>
              <a:rPr lang="en-US" u="sng" dirty="0">
                <a:solidFill>
                  <a:srgbClr val="00B0F0"/>
                </a:solidFill>
              </a:rPr>
              <a:t>A</a:t>
            </a:r>
            <a:r>
              <a:rPr lang="en-AU" u="sng" dirty="0" err="1">
                <a:solidFill>
                  <a:srgbClr val="00B0F0"/>
                </a:solidFill>
              </a:rPr>
              <a:t>dopt</a:t>
            </a:r>
            <a:r>
              <a:rPr lang="en-AU" u="sng" dirty="0">
                <a:solidFill>
                  <a:srgbClr val="00B0F0"/>
                </a:solidFill>
              </a:rPr>
              <a:t> legislation: </a:t>
            </a:r>
            <a:r>
              <a:rPr lang="zh-CN" altLang="en-US" u="sng" dirty="0">
                <a:solidFill>
                  <a:srgbClr val="00B0F0"/>
                </a:solidFill>
              </a:rPr>
              <a:t>采用、采取、采纳（引申意</a:t>
            </a:r>
            <a:r>
              <a:rPr lang="zh-CN" altLang="en-US" u="sng" dirty="0">
                <a:solidFill>
                  <a:srgbClr val="00B0F0"/>
                </a:solidFill>
                <a:highlight>
                  <a:srgbClr val="FFFF00"/>
                </a:highlight>
              </a:rPr>
              <a:t>实行</a:t>
            </a:r>
            <a:r>
              <a:rPr lang="en-AU" altLang="zh-CN" u="sng" dirty="0">
                <a:solidFill>
                  <a:srgbClr val="00B0F0"/>
                </a:solidFill>
                <a:highlight>
                  <a:srgbClr val="FFFF00"/>
                </a:highlight>
              </a:rPr>
              <a:t>/</a:t>
            </a:r>
            <a:r>
              <a:rPr lang="zh-CN" altLang="en-US" u="sng" dirty="0">
                <a:solidFill>
                  <a:srgbClr val="00B0F0"/>
                </a:solidFill>
                <a:highlight>
                  <a:srgbClr val="FFFF00"/>
                </a:highlight>
              </a:rPr>
              <a:t>颁布</a:t>
            </a:r>
            <a:r>
              <a:rPr lang="zh-CN" altLang="en-US" u="sng" dirty="0">
                <a:solidFill>
                  <a:srgbClr val="00B0F0"/>
                </a:solidFill>
              </a:rPr>
              <a:t>？）</a:t>
            </a:r>
            <a:endParaRPr lang="en-AU" u="sng" dirty="0">
              <a:solidFill>
                <a:srgbClr val="00B0F0"/>
              </a:solidFill>
            </a:endParaRPr>
          </a:p>
          <a:p>
            <a:r>
              <a:rPr lang="en-AU" u="sng" dirty="0">
                <a:solidFill>
                  <a:srgbClr val="00B0F0"/>
                </a:solidFill>
              </a:rPr>
              <a:t>Savage legislation</a:t>
            </a:r>
            <a:r>
              <a:rPr lang="zh-CN" altLang="en-US" u="sng" dirty="0">
                <a:solidFill>
                  <a:srgbClr val="00B0F0"/>
                </a:solidFill>
              </a:rPr>
              <a:t>：未开化的、野蛮的、凶猛的、残忍的（ 引申意？</a:t>
            </a:r>
            <a:r>
              <a:rPr lang="zh-CN" altLang="en-US" u="sng" dirty="0">
                <a:solidFill>
                  <a:srgbClr val="00B0F0"/>
                </a:solidFill>
                <a:highlight>
                  <a:srgbClr val="FFFF00"/>
                </a:highlight>
              </a:rPr>
              <a:t>严厉</a:t>
            </a:r>
            <a:r>
              <a:rPr lang="zh-CN" altLang="en-US" u="sng" dirty="0">
                <a:solidFill>
                  <a:srgbClr val="00B0F0"/>
                </a:solidFill>
              </a:rPr>
              <a:t>）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00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参考译文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这一</a:t>
            </a:r>
            <a:r>
              <a:rPr lang="en-US" dirty="0" err="1">
                <a:solidFill>
                  <a:srgbClr val="00B0F0"/>
                </a:solidFill>
              </a:rPr>
              <a:t>情况</a:t>
            </a:r>
            <a:r>
              <a:rPr lang="en-US" dirty="0" err="1"/>
              <a:t>是由很多因素</a:t>
            </a:r>
            <a:r>
              <a:rPr lang="en-US" dirty="0" err="1">
                <a:solidFill>
                  <a:srgbClr val="00B0F0"/>
                </a:solidFill>
              </a:rPr>
              <a:t>造成</a:t>
            </a:r>
            <a:r>
              <a:rPr lang="en-US" dirty="0" err="1"/>
              <a:t>的，</a:t>
            </a:r>
            <a:r>
              <a:rPr lang="en-US" dirty="0" err="1">
                <a:solidFill>
                  <a:srgbClr val="00B0F0"/>
                </a:solidFill>
              </a:rPr>
              <a:t>尤其是</a:t>
            </a:r>
            <a:r>
              <a:rPr lang="en-US" dirty="0" err="1"/>
              <a:t>联邦政府和一些州政府</a:t>
            </a:r>
            <a:r>
              <a:rPr lang="en-US" dirty="0" err="1">
                <a:solidFill>
                  <a:srgbClr val="00B0F0"/>
                </a:solidFill>
              </a:rPr>
              <a:t>实施</a:t>
            </a:r>
            <a:r>
              <a:rPr lang="en-US" dirty="0" err="1"/>
              <a:t>了</a:t>
            </a:r>
            <a:r>
              <a:rPr lang="en-US" dirty="0" err="1">
                <a:solidFill>
                  <a:srgbClr val="00B0F0"/>
                </a:solidFill>
              </a:rPr>
              <a:t>严厉的</a:t>
            </a:r>
            <a:r>
              <a:rPr lang="en-US" dirty="0" err="1"/>
              <a:t>反工会法</a:t>
            </a:r>
            <a:r>
              <a:rPr lang="en-US" dirty="0"/>
              <a:t>。</a:t>
            </a:r>
          </a:p>
          <a:p>
            <a:pPr marL="0" indent="0">
              <a:buNone/>
            </a:pPr>
            <a:r>
              <a:rPr lang="en-AU" dirty="0"/>
              <a:t> </a:t>
            </a:r>
          </a:p>
          <a:p>
            <a:r>
              <a:rPr lang="en-US" dirty="0" err="1"/>
              <a:t>情况是由很多因素</a:t>
            </a:r>
            <a:r>
              <a:rPr lang="en-US" dirty="0" err="1">
                <a:solidFill>
                  <a:srgbClr val="00B0F0"/>
                </a:solidFill>
              </a:rPr>
              <a:t>造成</a:t>
            </a:r>
            <a:r>
              <a:rPr lang="zh-CN" altLang="en-US" dirty="0">
                <a:solidFill>
                  <a:srgbClr val="00B0F0"/>
                </a:solidFill>
              </a:rPr>
              <a:t>的</a:t>
            </a:r>
            <a:endParaRPr lang="en-AU" dirty="0"/>
          </a:p>
          <a:p>
            <a:r>
              <a:rPr lang="zh-CN" altLang="en-US" dirty="0"/>
              <a:t>感冒会</a:t>
            </a:r>
            <a:r>
              <a:rPr lang="zh-CN" altLang="en-US" dirty="0">
                <a:solidFill>
                  <a:srgbClr val="00B0F0"/>
                </a:solidFill>
              </a:rPr>
              <a:t>引起</a:t>
            </a:r>
            <a:r>
              <a:rPr lang="zh-CN" altLang="en-US" dirty="0"/>
              <a:t>咳嗽，</a:t>
            </a:r>
            <a:endParaRPr lang="en-AU" altLang="zh-CN" dirty="0"/>
          </a:p>
          <a:p>
            <a:r>
              <a:rPr lang="zh-CN" altLang="en-US" dirty="0"/>
              <a:t>事故是由疏忽</a:t>
            </a:r>
            <a:r>
              <a:rPr lang="zh-CN" altLang="en-US" dirty="0">
                <a:solidFill>
                  <a:srgbClr val="00B0F0"/>
                </a:solidFill>
              </a:rPr>
              <a:t>导致</a:t>
            </a:r>
            <a:r>
              <a:rPr lang="zh-CN" altLang="en-US" dirty="0"/>
              <a:t>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7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句法分析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penalties </a:t>
            </a:r>
            <a:r>
              <a:rPr lang="en-US" u="sng" dirty="0"/>
              <a:t>faced </a:t>
            </a:r>
            <a:r>
              <a:rPr lang="en-US" dirty="0"/>
              <a:t>by unions </a:t>
            </a:r>
            <a:r>
              <a:rPr lang="en-US" u="sng" dirty="0"/>
              <a:t>should </a:t>
            </a:r>
            <a:r>
              <a:rPr lang="en-US" dirty="0"/>
              <a:t>they take </a:t>
            </a:r>
            <a:r>
              <a:rPr lang="en-US" u="sng" dirty="0"/>
              <a:t>industrial action</a:t>
            </a:r>
            <a:r>
              <a:rPr lang="en-US" dirty="0"/>
              <a:t>, </a:t>
            </a:r>
            <a:endParaRPr lang="zh-CN" altLang="en-US" dirty="0"/>
          </a:p>
          <a:p>
            <a:r>
              <a:rPr lang="en-US" dirty="0"/>
              <a:t>have severely limited the opportunities to</a:t>
            </a:r>
            <a:r>
              <a:rPr lang="en-US" u="sng" dirty="0"/>
              <a:t> struggle in the interests of </a:t>
            </a:r>
            <a:r>
              <a:rPr lang="en-US" dirty="0"/>
              <a:t>workers, </a:t>
            </a:r>
            <a:endParaRPr lang="zh-CN" altLang="en-US" dirty="0"/>
          </a:p>
          <a:p>
            <a:r>
              <a:rPr lang="en-US" dirty="0"/>
              <a:t>whether they are union members or not.</a:t>
            </a:r>
            <a:r>
              <a:rPr lang="zh-CN" altLang="en-US" dirty="0"/>
              <a:t> （</a:t>
            </a:r>
            <a:r>
              <a:rPr lang="zh-CN" altLang="en-US" dirty="0">
                <a:solidFill>
                  <a:srgbClr val="00B0F0"/>
                </a:solidFill>
              </a:rPr>
              <a:t>补充成分， 不要充当定语）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Should: </a:t>
            </a:r>
            <a:r>
              <a:rPr lang="zh-CN" altLang="en-US" dirty="0">
                <a:solidFill>
                  <a:srgbClr val="00B0F0"/>
                </a:solidFill>
              </a:rPr>
              <a:t>虚拟语气，相当于</a:t>
            </a:r>
            <a:r>
              <a:rPr lang="en-AU" altLang="zh-CN" dirty="0">
                <a:solidFill>
                  <a:srgbClr val="00B0F0"/>
                </a:solidFill>
              </a:rPr>
              <a:t>if </a:t>
            </a:r>
            <a:r>
              <a:rPr lang="zh-CN" altLang="en-US" dirty="0">
                <a:solidFill>
                  <a:srgbClr val="00B0F0"/>
                </a:solidFill>
              </a:rPr>
              <a:t>：如果，一旦</a:t>
            </a:r>
          </a:p>
          <a:p>
            <a:r>
              <a:rPr lang="en-US" u="sng" dirty="0">
                <a:solidFill>
                  <a:srgbClr val="00B0F0"/>
                </a:solidFill>
              </a:rPr>
              <a:t>struggle </a:t>
            </a:r>
            <a:r>
              <a:rPr lang="en-US" dirty="0">
                <a:solidFill>
                  <a:srgbClr val="00B0F0"/>
                </a:solidFill>
              </a:rPr>
              <a:t>in the interests of workers</a:t>
            </a:r>
            <a:r>
              <a:rPr lang="zh-CN" altLang="en-US" dirty="0">
                <a:solidFill>
                  <a:srgbClr val="00B0F0"/>
                </a:solidFill>
              </a:rPr>
              <a:t>：搏斗、奋斗、努力、</a:t>
            </a: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争取 </a:t>
            </a:r>
            <a:r>
              <a:rPr lang="zh-CN" altLang="en-US" dirty="0">
                <a:solidFill>
                  <a:srgbClr val="00B0F0"/>
                </a:solidFill>
              </a:rPr>
              <a:t>（选词）</a:t>
            </a: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为工人争取利益</a:t>
            </a:r>
          </a:p>
          <a:p>
            <a:r>
              <a:rPr lang="en-US" dirty="0">
                <a:solidFill>
                  <a:srgbClr val="00B0F0"/>
                </a:solidFill>
              </a:rPr>
              <a:t>In the interest of somebody:  </a:t>
            </a:r>
            <a:r>
              <a:rPr lang="zh-CN" altLang="en-US" dirty="0">
                <a:solidFill>
                  <a:srgbClr val="00B0F0"/>
                </a:solidFill>
              </a:rPr>
              <a:t>符合</a:t>
            </a:r>
            <a:r>
              <a:rPr lang="mr-IN" altLang="zh-CN" dirty="0">
                <a:solidFill>
                  <a:srgbClr val="00B0F0"/>
                </a:solidFill>
              </a:rPr>
              <a:t>…</a:t>
            </a:r>
            <a:r>
              <a:rPr lang="zh-CN" altLang="en-US" dirty="0">
                <a:solidFill>
                  <a:srgbClr val="00B0F0"/>
                </a:solidFill>
              </a:rPr>
              <a:t>的利益</a:t>
            </a:r>
            <a:endParaRPr lang="en-AU" altLang="zh-CN" dirty="0">
              <a:solidFill>
                <a:srgbClr val="00B0F0"/>
              </a:solidFill>
            </a:endParaRPr>
          </a:p>
          <a:p>
            <a:r>
              <a:rPr lang="en-US" u="sng" dirty="0"/>
              <a:t>industrial action</a:t>
            </a:r>
            <a:r>
              <a:rPr lang="zh-CN" altLang="en-US" u="sng" dirty="0"/>
              <a:t>：</a:t>
            </a:r>
            <a:r>
              <a:rPr lang="zh-CN" altLang="en-US" u="sng" dirty="0">
                <a:highlight>
                  <a:srgbClr val="FFFF00"/>
                </a:highlight>
              </a:rPr>
              <a:t>劳资行动</a:t>
            </a:r>
            <a:r>
              <a:rPr lang="zh-CN" altLang="en-US" u="sng" dirty="0"/>
              <a:t>， 罢工行动， 工业行动，</a:t>
            </a:r>
            <a:endParaRPr lang="en-AU" altLang="zh-CN" u="sng" dirty="0"/>
          </a:p>
          <a:p>
            <a:r>
              <a:rPr lang="en-AU" altLang="zh-CN" u="sng" dirty="0"/>
              <a:t>Face penalty : </a:t>
            </a:r>
            <a:r>
              <a:rPr lang="zh-CN" altLang="en-US" u="sng" dirty="0"/>
              <a:t>面临惩罚   </a:t>
            </a:r>
            <a:r>
              <a:rPr lang="zh-CN" altLang="en-US" u="sng" dirty="0">
                <a:highlight>
                  <a:srgbClr val="FFFF00"/>
                </a:highlight>
              </a:rPr>
              <a:t>受到惩罚</a:t>
            </a:r>
            <a:r>
              <a:rPr lang="zh-CN" altLang="en-US" u="sng" dirty="0"/>
              <a:t> 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39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参考译文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译文一：</a:t>
            </a:r>
            <a:r>
              <a:rPr lang="en-US" dirty="0">
                <a:solidFill>
                  <a:srgbClr val="00B0F0"/>
                </a:solidFill>
              </a:rPr>
              <a:t>如果</a:t>
            </a:r>
            <a:r>
              <a:rPr lang="en-US" dirty="0"/>
              <a:t>工会采取</a:t>
            </a:r>
            <a:r>
              <a:rPr lang="en-US" dirty="0">
                <a:solidFill>
                  <a:srgbClr val="00B0F0"/>
                </a:solidFill>
              </a:rPr>
              <a:t>劳资行动</a:t>
            </a:r>
            <a:r>
              <a:rPr lang="en-US" dirty="0"/>
              <a:t>，它们就要</a:t>
            </a:r>
            <a:r>
              <a:rPr lang="en-US" dirty="0">
                <a:solidFill>
                  <a:srgbClr val="00B0F0"/>
                </a:solidFill>
              </a:rPr>
              <a:t>受到</a:t>
            </a:r>
            <a:r>
              <a:rPr lang="en-US" dirty="0"/>
              <a:t>惩罚，从而</a:t>
            </a:r>
            <a:r>
              <a:rPr lang="en-US" dirty="0">
                <a:solidFill>
                  <a:srgbClr val="00B0F0"/>
                </a:solidFill>
              </a:rPr>
              <a:t>严重限制</a:t>
            </a:r>
            <a:r>
              <a:rPr lang="en-US" dirty="0"/>
              <a:t>了工会为员工（无论他们是否是工会成员）争取利益的机会。</a:t>
            </a:r>
            <a:endParaRPr lang="zh-CN" altLang="en-US" dirty="0"/>
          </a:p>
          <a:p>
            <a:r>
              <a:rPr lang="zh-CN" altLang="en-US" dirty="0"/>
              <a:t>译文二：</a:t>
            </a:r>
            <a:r>
              <a:rPr lang="zh-CN" altLang="en-US" b="1" dirty="0">
                <a:solidFill>
                  <a:srgbClr val="00B0F0"/>
                </a:solidFill>
              </a:rPr>
              <a:t>一旦</a:t>
            </a:r>
            <a:r>
              <a:rPr lang="zh-CN" altLang="en-US" dirty="0"/>
              <a:t>工会</a:t>
            </a:r>
            <a:r>
              <a:rPr lang="en-US" dirty="0"/>
              <a:t>采取劳资行动</a:t>
            </a:r>
            <a:r>
              <a:rPr lang="zh-CN" altLang="en-US" dirty="0"/>
              <a:t>，那么它们</a:t>
            </a:r>
            <a:r>
              <a:rPr lang="zh-CN" altLang="en-US" dirty="0">
                <a:solidFill>
                  <a:srgbClr val="00B0F0"/>
                </a:solidFill>
              </a:rPr>
              <a:t>受到（</a:t>
            </a:r>
            <a:r>
              <a:rPr lang="zh-CN" altLang="en-US" dirty="0">
                <a:solidFill>
                  <a:srgbClr val="FF0000"/>
                </a:solidFill>
              </a:rPr>
              <a:t>面临</a:t>
            </a:r>
            <a:r>
              <a:rPr lang="zh-CN" altLang="en-US" dirty="0">
                <a:solidFill>
                  <a:srgbClr val="00B0F0"/>
                </a:solidFill>
              </a:rPr>
              <a:t>）</a:t>
            </a:r>
            <a:r>
              <a:rPr lang="zh-CN" altLang="en-US" dirty="0"/>
              <a:t>的惩罚就会</a:t>
            </a:r>
            <a:r>
              <a:rPr lang="en-US" dirty="0" err="1"/>
              <a:t>严重</a:t>
            </a:r>
            <a:r>
              <a:rPr lang="en-US" dirty="0" err="1">
                <a:solidFill>
                  <a:srgbClr val="00B0F0"/>
                </a:solidFill>
              </a:rPr>
              <a:t>限制</a:t>
            </a:r>
            <a:r>
              <a:rPr lang="en-US" dirty="0" err="1"/>
              <a:t>工会为员工争取利益的机会</a:t>
            </a:r>
            <a:r>
              <a:rPr lang="zh-CN" altLang="en-US" dirty="0"/>
              <a:t>，</a:t>
            </a:r>
            <a:r>
              <a:rPr lang="en-US" dirty="0"/>
              <a:t> 无论他们是</a:t>
            </a:r>
            <a:r>
              <a:rPr lang="zh-CN" altLang="en-US" dirty="0"/>
              <a:t>不</a:t>
            </a:r>
            <a:r>
              <a:rPr lang="en-US" dirty="0"/>
              <a:t>是工会成员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32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句法分析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u="sng" dirty="0"/>
              <a:t>move </a:t>
            </a:r>
            <a:r>
              <a:rPr lang="en-US" dirty="0"/>
              <a:t>to enterprise agreements </a:t>
            </a:r>
            <a:endParaRPr lang="zh-CN" altLang="en-US" dirty="0"/>
          </a:p>
          <a:p>
            <a:r>
              <a:rPr lang="en-US" dirty="0"/>
              <a:t>has also</a:t>
            </a:r>
            <a:r>
              <a:rPr lang="en-US" u="sng" dirty="0"/>
              <a:t> imposed</a:t>
            </a:r>
            <a:r>
              <a:rPr lang="en-US" dirty="0"/>
              <a:t> great difficulties </a:t>
            </a:r>
            <a:r>
              <a:rPr lang="en-US" u="sng" dirty="0"/>
              <a:t>on</a:t>
            </a:r>
            <a:r>
              <a:rPr lang="en-US" dirty="0"/>
              <a:t> the union movement.</a:t>
            </a:r>
          </a:p>
          <a:p>
            <a:r>
              <a:rPr lang="en-US" sz="2800" dirty="0">
                <a:solidFill>
                  <a:srgbClr val="00B0F0"/>
                </a:solidFill>
                <a:highlight>
                  <a:srgbClr val="FFFF00"/>
                </a:highlight>
              </a:rPr>
              <a:t>M</a:t>
            </a:r>
            <a:r>
              <a:rPr lang="en-AU" sz="2800" dirty="0" err="1">
                <a:solidFill>
                  <a:srgbClr val="00B0F0"/>
                </a:solidFill>
                <a:highlight>
                  <a:srgbClr val="FFFF00"/>
                </a:highlight>
              </a:rPr>
              <a:t>ove</a:t>
            </a:r>
            <a:r>
              <a:rPr lang="en-AU" sz="2800" dirty="0">
                <a:solidFill>
                  <a:srgbClr val="00B0F0"/>
                </a:solidFill>
                <a:highlight>
                  <a:srgbClr val="FFFF00"/>
                </a:highlight>
              </a:rPr>
              <a:t> to </a:t>
            </a:r>
            <a:r>
              <a:rPr lang="en-US" sz="2800" dirty="0">
                <a:highlight>
                  <a:srgbClr val="FFFF00"/>
                </a:highlight>
              </a:rPr>
              <a:t>enterprise agreements</a:t>
            </a:r>
            <a:r>
              <a:rPr lang="zh-CN" altLang="en-US" sz="2800" dirty="0">
                <a:solidFill>
                  <a:srgbClr val="00B0F0"/>
                </a:solidFill>
                <a:highlight>
                  <a:srgbClr val="FFFF00"/>
                </a:highlight>
              </a:rPr>
              <a:t> </a:t>
            </a:r>
            <a:r>
              <a:rPr lang="en-AU" sz="2800" dirty="0">
                <a:solidFill>
                  <a:srgbClr val="00B0F0"/>
                </a:solidFill>
                <a:highlight>
                  <a:srgbClr val="FFFF00"/>
                </a:highlight>
              </a:rPr>
              <a:t>: </a:t>
            </a:r>
            <a:r>
              <a:rPr lang="zh-CN" altLang="en-US" sz="2800" dirty="0">
                <a:solidFill>
                  <a:srgbClr val="00B0F0"/>
                </a:solidFill>
                <a:highlight>
                  <a:srgbClr val="FFFF00"/>
                </a:highlight>
              </a:rPr>
              <a:t> 改变、迁移 （考虑文章搭配引申意：实施）</a:t>
            </a:r>
            <a:endParaRPr lang="en-AU" sz="2800" dirty="0">
              <a:solidFill>
                <a:srgbClr val="00B0F0"/>
              </a:solidFill>
              <a:highlight>
                <a:srgbClr val="FFFF00"/>
              </a:highlight>
            </a:endParaRPr>
          </a:p>
          <a:p>
            <a:r>
              <a:rPr lang="en-AU" u="sng" dirty="0">
                <a:solidFill>
                  <a:srgbClr val="00B0F0"/>
                </a:solidFill>
              </a:rPr>
              <a:t>Impose</a:t>
            </a:r>
            <a:r>
              <a:rPr lang="zh-CN" altLang="en-US" u="sng" dirty="0">
                <a:solidFill>
                  <a:srgbClr val="00B0F0"/>
                </a:solidFill>
              </a:rPr>
              <a:t> </a:t>
            </a:r>
            <a:r>
              <a:rPr lang="en-AU" altLang="zh-CN" u="sng" dirty="0">
                <a:solidFill>
                  <a:srgbClr val="00B0F0"/>
                </a:solidFill>
              </a:rPr>
              <a:t>difficulty </a:t>
            </a:r>
            <a:r>
              <a:rPr lang="en-AU" altLang="zh-CN" dirty="0">
                <a:solidFill>
                  <a:srgbClr val="00B0F0"/>
                </a:solidFill>
              </a:rPr>
              <a:t>on something</a:t>
            </a:r>
            <a:r>
              <a:rPr lang="en-AU" dirty="0">
                <a:solidFill>
                  <a:srgbClr val="00B0F0"/>
                </a:solidFill>
              </a:rPr>
              <a:t>: </a:t>
            </a:r>
            <a:r>
              <a:rPr lang="zh-CN" altLang="en-US" dirty="0">
                <a:solidFill>
                  <a:srgbClr val="00B0F0"/>
                </a:solidFill>
              </a:rPr>
              <a:t>施加，强加</a:t>
            </a:r>
            <a:r>
              <a:rPr lang="en-US" altLang="zh-CN" dirty="0">
                <a:solidFill>
                  <a:srgbClr val="00B0F0"/>
                </a:solidFill>
              </a:rPr>
              <a:t> (</a:t>
            </a:r>
            <a:r>
              <a:rPr lang="zh-CN" altLang="en-US" dirty="0">
                <a:solidFill>
                  <a:srgbClr val="00B0F0"/>
                </a:solidFill>
              </a:rPr>
              <a:t>词义引申</a:t>
            </a:r>
            <a:r>
              <a:rPr lang="zh-CN" altLang="en-US" dirty="0"/>
              <a:t>？）</a:t>
            </a:r>
          </a:p>
          <a:p>
            <a:r>
              <a:rPr lang="en-US" dirty="0">
                <a:solidFill>
                  <a:srgbClr val="00B0F0"/>
                </a:solidFill>
              </a:rPr>
              <a:t>O</a:t>
            </a:r>
            <a:r>
              <a:rPr lang="en-AU" dirty="0">
                <a:solidFill>
                  <a:srgbClr val="00B0F0"/>
                </a:solidFill>
              </a:rPr>
              <a:t>n </a:t>
            </a:r>
            <a:r>
              <a:rPr lang="zh-CN" altLang="en-US" dirty="0">
                <a:solidFill>
                  <a:srgbClr val="00B0F0"/>
                </a:solidFill>
              </a:rPr>
              <a:t>表示某方面， 不需要翻译介词</a:t>
            </a:r>
            <a:endParaRPr lang="en-AU" altLang="zh-CN" dirty="0">
              <a:solidFill>
                <a:srgbClr val="00B0F0"/>
              </a:solidFill>
            </a:endParaRPr>
          </a:p>
          <a:p>
            <a:r>
              <a:rPr lang="en-US" dirty="0"/>
              <a:t>enterprise agreements</a:t>
            </a:r>
            <a:r>
              <a:rPr lang="zh-CN" altLang="en-US" dirty="0"/>
              <a:t>：</a:t>
            </a:r>
            <a:r>
              <a:rPr lang="zh-CN" altLang="en-US" dirty="0">
                <a:highlight>
                  <a:srgbClr val="FFFF00"/>
                </a:highlight>
              </a:rPr>
              <a:t>劳资协议，</a:t>
            </a:r>
            <a:r>
              <a:rPr lang="zh-CN" altLang="en-US" dirty="0"/>
              <a:t> 企业协议， 企业合同</a:t>
            </a:r>
            <a:endParaRPr lang="en-AU" dirty="0">
              <a:solidFill>
                <a:srgbClr val="00B0F0"/>
              </a:solidFill>
            </a:endParaRP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10554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参考译文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实行</a:t>
            </a:r>
            <a:r>
              <a:rPr lang="en-US" dirty="0"/>
              <a:t>企业劳资协议的做法也给工会运动</a:t>
            </a:r>
            <a:r>
              <a:rPr lang="en-US" dirty="0">
                <a:highlight>
                  <a:srgbClr val="FFFF00"/>
                </a:highlight>
              </a:rPr>
              <a:t>带来了</a:t>
            </a:r>
            <a:r>
              <a:rPr lang="en-US" dirty="0"/>
              <a:t>很大的困难。</a:t>
            </a:r>
            <a:r>
              <a:rPr lang="en-AU" dirty="0"/>
              <a:t> </a:t>
            </a:r>
          </a:p>
          <a:p>
            <a:endParaRPr lang="en-AU" dirty="0"/>
          </a:p>
          <a:p>
            <a:r>
              <a:rPr lang="zh-CN" altLang="en-US" dirty="0">
                <a:highlight>
                  <a:srgbClr val="FFFF00"/>
                </a:highlight>
              </a:rPr>
              <a:t>实施</a:t>
            </a:r>
            <a:r>
              <a:rPr lang="zh-CN" altLang="en-US" dirty="0"/>
              <a:t>劳资协议也给工会运动</a:t>
            </a:r>
            <a:r>
              <a:rPr lang="zh-CN" altLang="en-US" dirty="0">
                <a:highlight>
                  <a:srgbClr val="FFFF00"/>
                </a:highlight>
              </a:rPr>
              <a:t>带来</a:t>
            </a:r>
            <a:r>
              <a:rPr lang="en-AU" altLang="zh-CN" dirty="0">
                <a:highlight>
                  <a:srgbClr val="FFFF00"/>
                </a:highlight>
              </a:rPr>
              <a:t>/</a:t>
            </a:r>
            <a:r>
              <a:rPr lang="zh-CN" altLang="en-US" dirty="0">
                <a:highlight>
                  <a:srgbClr val="FFFF00"/>
                </a:highlight>
              </a:rPr>
              <a:t>造成</a:t>
            </a:r>
            <a:r>
              <a:rPr lang="zh-CN" altLang="en-US" dirty="0"/>
              <a:t>了巨大的困难。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5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句法分析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/>
              <a:t>I </a:t>
            </a:r>
            <a:r>
              <a:rPr lang="en-US" dirty="0"/>
              <a:t>believe that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F0"/>
                </a:solidFill>
              </a:rPr>
              <a:t>宾语从句</a:t>
            </a:r>
            <a:r>
              <a:rPr lang="zh-CN" altLang="en-US" dirty="0"/>
              <a:t>）</a:t>
            </a:r>
            <a:endParaRPr lang="en-US" dirty="0"/>
          </a:p>
          <a:p>
            <a:r>
              <a:rPr lang="en-US" u="sng" dirty="0"/>
              <a:t> there are </a:t>
            </a:r>
            <a:r>
              <a:rPr lang="en-US" dirty="0"/>
              <a:t>several conclusions </a:t>
            </a:r>
            <a:r>
              <a:rPr lang="zh-CN" altLang="en-US" dirty="0"/>
              <a:t>（</a:t>
            </a:r>
            <a:r>
              <a:rPr lang="en-AU" altLang="zh-CN" dirty="0">
                <a:solidFill>
                  <a:srgbClr val="00B0F0"/>
                </a:solidFill>
              </a:rPr>
              <a:t>there be</a:t>
            </a:r>
            <a:r>
              <a:rPr lang="zh-CN" altLang="en-US" dirty="0">
                <a:solidFill>
                  <a:srgbClr val="00B0F0"/>
                </a:solidFill>
              </a:rPr>
              <a:t>句型</a:t>
            </a:r>
            <a:r>
              <a:rPr lang="zh-CN" altLang="en-US" dirty="0"/>
              <a:t>）</a:t>
            </a:r>
            <a:endParaRPr lang="en-US" dirty="0"/>
          </a:p>
          <a:p>
            <a:r>
              <a:rPr lang="en-US" dirty="0"/>
              <a:t>that </a:t>
            </a:r>
            <a:r>
              <a:rPr lang="en-US" u="sng" dirty="0"/>
              <a:t>can be drawn </a:t>
            </a:r>
            <a:r>
              <a:rPr lang="en-US" dirty="0"/>
              <a:t>from the evidence </a:t>
            </a:r>
            <a:r>
              <a:rPr lang="en-US" u="sng" dirty="0"/>
              <a:t>presented</a:t>
            </a:r>
            <a:r>
              <a:rPr lang="en-US" dirty="0"/>
              <a:t> </a:t>
            </a:r>
            <a:r>
              <a:rPr lang="en-US" u="sng" dirty="0"/>
              <a:t>in</a:t>
            </a:r>
            <a:r>
              <a:rPr lang="en-US" dirty="0"/>
              <a:t> this paper. </a:t>
            </a:r>
          </a:p>
          <a:p>
            <a:r>
              <a:rPr lang="en-US" dirty="0"/>
              <a:t>But </a:t>
            </a:r>
            <a:r>
              <a:rPr lang="en-US" u="sng" dirty="0"/>
              <a:t>there are </a:t>
            </a:r>
            <a:r>
              <a:rPr lang="en-US" dirty="0"/>
              <a:t>two I would like to </a:t>
            </a:r>
            <a:r>
              <a:rPr lang="en-US" u="sng" dirty="0"/>
              <a:t>focus on</a:t>
            </a:r>
            <a:r>
              <a:rPr lang="en-US" dirty="0"/>
              <a:t>.</a:t>
            </a:r>
            <a:endParaRPr lang="zh-CN" altLang="en-US" dirty="0"/>
          </a:p>
          <a:p>
            <a:r>
              <a:rPr lang="en-US" dirty="0">
                <a:solidFill>
                  <a:srgbClr val="00B0F0"/>
                </a:solidFill>
              </a:rPr>
              <a:t>There be </a:t>
            </a:r>
            <a:r>
              <a:rPr lang="zh-CN" altLang="en-US" dirty="0">
                <a:solidFill>
                  <a:srgbClr val="00B0F0"/>
                </a:solidFill>
              </a:rPr>
              <a:t>句型：根据文意来选词，不是所有的情况下都翻译成“有”</a:t>
            </a:r>
            <a:endParaRPr lang="en-AU" altLang="zh-CN" dirty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注意被动语态的转化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D</a:t>
            </a:r>
            <a:r>
              <a:rPr lang="en-AU" altLang="zh-CN" dirty="0">
                <a:solidFill>
                  <a:srgbClr val="00B0F0"/>
                </a:solidFill>
              </a:rPr>
              <a:t>raw conclusion from: </a:t>
            </a:r>
            <a:r>
              <a:rPr lang="zh-CN" altLang="en-US" dirty="0">
                <a:solidFill>
                  <a:srgbClr val="00B0F0"/>
                </a:solidFill>
              </a:rPr>
              <a:t>从</a:t>
            </a:r>
            <a:r>
              <a:rPr lang="mr-IN" altLang="zh-CN" dirty="0">
                <a:solidFill>
                  <a:srgbClr val="00B0F0"/>
                </a:solidFill>
              </a:rPr>
              <a:t>…</a:t>
            </a:r>
            <a:r>
              <a:rPr lang="zh-CN" altLang="en-US" dirty="0">
                <a:solidFill>
                  <a:srgbClr val="00B0F0"/>
                </a:solidFill>
              </a:rPr>
              <a:t>中</a:t>
            </a: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得出</a:t>
            </a:r>
            <a:r>
              <a:rPr lang="zh-CN" altLang="en-US" dirty="0">
                <a:solidFill>
                  <a:srgbClr val="00B0F0"/>
                </a:solidFill>
              </a:rPr>
              <a:t>证据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P</a:t>
            </a:r>
            <a:r>
              <a:rPr lang="en-AU" altLang="zh-CN" dirty="0">
                <a:solidFill>
                  <a:srgbClr val="00B0F0"/>
                </a:solidFill>
              </a:rPr>
              <a:t>resent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AU" altLang="zh-CN" dirty="0">
                <a:solidFill>
                  <a:srgbClr val="00B0F0"/>
                </a:solidFill>
              </a:rPr>
              <a:t>(evidence): </a:t>
            </a:r>
            <a:r>
              <a:rPr lang="zh-CN" altLang="en-US" dirty="0">
                <a:solidFill>
                  <a:srgbClr val="00B0F0"/>
                </a:solidFill>
              </a:rPr>
              <a:t>呈现，提出， </a:t>
            </a: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提供</a:t>
            </a:r>
            <a:endParaRPr lang="zh-CN" altLang="en-US" dirty="0">
              <a:solidFill>
                <a:srgbClr val="00B0F0"/>
              </a:solidFill>
            </a:endParaRPr>
          </a:p>
          <a:p>
            <a:r>
              <a:rPr lang="en-AU" altLang="zh-CN" dirty="0">
                <a:solidFill>
                  <a:srgbClr val="00B0F0"/>
                </a:solidFill>
              </a:rPr>
              <a:t>focus on : </a:t>
            </a:r>
            <a:r>
              <a:rPr lang="zh-CN" altLang="en-US" dirty="0">
                <a:solidFill>
                  <a:srgbClr val="00B0F0"/>
                </a:solidFill>
              </a:rPr>
              <a:t>关注，注重，强调</a:t>
            </a:r>
            <a:r>
              <a:rPr lang="en-AU" altLang="zh-CN" dirty="0">
                <a:solidFill>
                  <a:srgbClr val="00B0F0"/>
                </a:solidFill>
              </a:rPr>
              <a:t>(</a:t>
            </a: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着重</a:t>
            </a:r>
            <a:r>
              <a:rPr lang="zh-CN" altLang="en-US" dirty="0">
                <a:solidFill>
                  <a:srgbClr val="00B0F0"/>
                </a:solidFill>
              </a:rPr>
              <a:t>）</a:t>
            </a:r>
            <a:endParaRPr lang="en-AU" altLang="zh-CN" dirty="0">
              <a:solidFill>
                <a:srgbClr val="00B0F0"/>
              </a:solidFill>
            </a:endParaRPr>
          </a:p>
          <a:p>
            <a:r>
              <a:rPr lang="en-AU" altLang="zh-CN" dirty="0">
                <a:solidFill>
                  <a:srgbClr val="00B0F0"/>
                </a:solidFill>
              </a:rPr>
              <a:t>Paper:  </a:t>
            </a:r>
            <a:r>
              <a:rPr lang="zh-CN" altLang="en-US" dirty="0">
                <a:solidFill>
                  <a:srgbClr val="00B0F0"/>
                </a:solidFill>
              </a:rPr>
              <a:t>论文、文章、</a:t>
            </a:r>
            <a:endParaRPr lang="en-AU" altLang="zh-CN" dirty="0">
              <a:solidFill>
                <a:srgbClr val="00B0F0"/>
              </a:solidFill>
            </a:endParaRPr>
          </a:p>
          <a:p>
            <a:endParaRPr lang="zh-CN" alt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075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句法分析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Trade unions are often required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F0"/>
                </a:solidFill>
              </a:rPr>
              <a:t>被动语态</a:t>
            </a:r>
            <a:r>
              <a:rPr lang="zh-CN" altLang="en-US" dirty="0"/>
              <a:t>）</a:t>
            </a:r>
          </a:p>
          <a:p>
            <a:r>
              <a:rPr lang="en-US" dirty="0"/>
              <a:t>to</a:t>
            </a:r>
            <a:r>
              <a:rPr lang="en-US" u="sng" dirty="0"/>
              <a:t> try and service</a:t>
            </a:r>
            <a:r>
              <a:rPr lang="en-US" dirty="0"/>
              <a:t> hundreds of enterprise agreements </a:t>
            </a:r>
            <a:endParaRPr lang="zh-CN" altLang="en-US" dirty="0"/>
          </a:p>
          <a:p>
            <a:r>
              <a:rPr lang="en-US" u="sng" dirty="0"/>
              <a:t>that</a:t>
            </a:r>
            <a:r>
              <a:rPr lang="en-US" dirty="0"/>
              <a:t> </a:t>
            </a:r>
            <a:r>
              <a:rPr lang="en-US" u="sng" dirty="0"/>
              <a:t>stretch to the limit</a:t>
            </a:r>
            <a:r>
              <a:rPr lang="en-US" dirty="0"/>
              <a:t> the </a:t>
            </a:r>
            <a:r>
              <a:rPr lang="en-US" dirty="0" err="1"/>
              <a:t>organisational</a:t>
            </a:r>
            <a:r>
              <a:rPr lang="en-US" dirty="0"/>
              <a:t> and financial and technical resources of unions.</a:t>
            </a:r>
            <a:r>
              <a:rPr lang="en-AU" dirty="0"/>
              <a:t> </a:t>
            </a:r>
            <a:endParaRPr lang="zh-CN" altLang="en-US" dirty="0"/>
          </a:p>
          <a:p>
            <a:r>
              <a:rPr lang="en-US" dirty="0">
                <a:solidFill>
                  <a:srgbClr val="00B0F0"/>
                </a:solidFill>
              </a:rPr>
              <a:t>S</a:t>
            </a:r>
            <a:r>
              <a:rPr lang="en-AU" dirty="0" err="1">
                <a:solidFill>
                  <a:srgbClr val="00B0F0"/>
                </a:solidFill>
              </a:rPr>
              <a:t>tretch</a:t>
            </a:r>
            <a:r>
              <a:rPr lang="en-AU" dirty="0">
                <a:solidFill>
                  <a:srgbClr val="00B0F0"/>
                </a:solidFill>
              </a:rPr>
              <a:t> something to the limit: </a:t>
            </a:r>
            <a:r>
              <a:rPr lang="zh-CN" altLang="en-US" dirty="0">
                <a:solidFill>
                  <a:srgbClr val="00B0F0"/>
                </a:solidFill>
              </a:rPr>
              <a:t>使。。。达到极限</a:t>
            </a:r>
            <a:endParaRPr lang="en-AU" altLang="zh-CN" dirty="0">
              <a:solidFill>
                <a:srgbClr val="00B0F0"/>
              </a:solidFill>
            </a:endParaRPr>
          </a:p>
          <a:p>
            <a:r>
              <a:rPr lang="en-AU" u="sng" dirty="0">
                <a:solidFill>
                  <a:srgbClr val="00B0F0"/>
                </a:solidFill>
              </a:rPr>
              <a:t>Service</a:t>
            </a:r>
            <a:r>
              <a:rPr lang="en-AU" dirty="0">
                <a:solidFill>
                  <a:srgbClr val="00B0F0"/>
                </a:solidFill>
              </a:rPr>
              <a:t> enterprise agreement: </a:t>
            </a:r>
            <a:r>
              <a:rPr lang="zh-CN" altLang="en-US" dirty="0">
                <a:solidFill>
                  <a:srgbClr val="00B0F0"/>
                </a:solidFill>
              </a:rPr>
              <a:t>服务 （引申意？</a:t>
            </a: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处理</a:t>
            </a:r>
            <a:r>
              <a:rPr lang="zh-CN" altLang="en-US" dirty="0">
                <a:solidFill>
                  <a:srgbClr val="00B0F0"/>
                </a:solidFill>
              </a:rPr>
              <a:t>）</a:t>
            </a:r>
            <a:endParaRPr lang="en-A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068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参考译文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工会常常必须</a:t>
            </a:r>
            <a:r>
              <a:rPr lang="en-US" dirty="0">
                <a:solidFill>
                  <a:srgbClr val="FF0000"/>
                </a:solidFill>
              </a:rPr>
              <a:t>起草和送达</a:t>
            </a:r>
            <a:r>
              <a:rPr lang="en-US" dirty="0"/>
              <a:t>数百个劳资协议，使工会的组织、财政和技术资源频临极限。</a:t>
            </a:r>
            <a:r>
              <a:rPr lang="en-AU" dirty="0"/>
              <a:t> </a:t>
            </a:r>
            <a:endParaRPr lang="zh-CN" altLang="en-US" dirty="0"/>
          </a:p>
          <a:p>
            <a:pPr marL="0" indent="0">
              <a:buNone/>
            </a:pPr>
            <a:endParaRPr lang="en-AU" dirty="0"/>
          </a:p>
          <a:p>
            <a:r>
              <a:rPr lang="en-US" dirty="0" err="1"/>
              <a:t>工会常常</a:t>
            </a:r>
            <a:r>
              <a:rPr lang="zh-CN" altLang="en-US" dirty="0"/>
              <a:t>需要</a:t>
            </a:r>
            <a:r>
              <a:rPr lang="zh-CN" altLang="en-US" dirty="0">
                <a:solidFill>
                  <a:srgbClr val="00B0F0"/>
                </a:solidFill>
              </a:rPr>
              <a:t>审理并处理</a:t>
            </a:r>
            <a:r>
              <a:rPr lang="en-US" dirty="0" err="1"/>
              <a:t>数百</a:t>
            </a:r>
            <a:r>
              <a:rPr lang="zh-CN" altLang="en-US" dirty="0"/>
              <a:t>份</a:t>
            </a:r>
            <a:r>
              <a:rPr lang="en-US" dirty="0" err="1"/>
              <a:t>劳资协议</a:t>
            </a:r>
            <a:r>
              <a:rPr lang="en-US" dirty="0"/>
              <a:t>，</a:t>
            </a:r>
            <a:r>
              <a:rPr lang="zh-CN" altLang="en-US" dirty="0"/>
              <a:t>这</a:t>
            </a:r>
            <a:r>
              <a:rPr lang="en-US" dirty="0" err="1"/>
              <a:t>使工会的组织、财政和技术资源</a:t>
            </a:r>
            <a:r>
              <a:rPr lang="en-US" dirty="0" err="1">
                <a:highlight>
                  <a:srgbClr val="FFFF00"/>
                </a:highlight>
              </a:rPr>
              <a:t>频临</a:t>
            </a:r>
            <a:r>
              <a:rPr lang="en-US" dirty="0"/>
              <a:t>/</a:t>
            </a:r>
            <a:r>
              <a:rPr lang="zh-CN" altLang="en-US" dirty="0">
                <a:highlight>
                  <a:srgbClr val="FFFF00"/>
                </a:highlight>
              </a:rPr>
              <a:t>达到</a:t>
            </a:r>
            <a:r>
              <a:rPr lang="en-US" dirty="0" err="1"/>
              <a:t>极限</a:t>
            </a:r>
            <a:r>
              <a:rPr lang="en-US" dirty="0"/>
              <a:t>。</a:t>
            </a:r>
            <a:r>
              <a:rPr lang="en-US" dirty="0">
                <a:highlight>
                  <a:srgbClr val="FFFF00"/>
                </a:highlight>
              </a:rPr>
              <a:t>(Yes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7542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句法分析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Workers have also</a:t>
            </a:r>
            <a:r>
              <a:rPr lang="en-US" u="sng" dirty="0"/>
              <a:t> faced </a:t>
            </a:r>
            <a:r>
              <a:rPr lang="en-US" dirty="0"/>
              <a:t>an unprecedented </a:t>
            </a:r>
            <a:r>
              <a:rPr lang="en-US" u="sng" dirty="0"/>
              <a:t>attack</a:t>
            </a:r>
            <a:r>
              <a:rPr lang="en-US" dirty="0"/>
              <a:t> </a:t>
            </a:r>
            <a:r>
              <a:rPr lang="en-US" b="1" u="sng" dirty="0"/>
              <a:t>by</a:t>
            </a:r>
            <a:r>
              <a:rPr lang="en-US" u="sng" dirty="0"/>
              <a:t> employers .</a:t>
            </a:r>
            <a:endParaRPr lang="zh-CN" altLang="en-US" dirty="0"/>
          </a:p>
          <a:p>
            <a:r>
              <a:rPr lang="en-US" b="1" u="sng" dirty="0"/>
              <a:t>on</a:t>
            </a:r>
            <a:r>
              <a:rPr lang="en-US" u="sng" dirty="0"/>
              <a:t> working conditions and rights</a:t>
            </a:r>
          </a:p>
          <a:p>
            <a:r>
              <a:rPr lang="en-US" dirty="0"/>
              <a:t>Attack : </a:t>
            </a:r>
            <a:r>
              <a:rPr lang="zh-CN" altLang="en-US" dirty="0"/>
              <a:t>攻击、袭击 （引申：</a:t>
            </a: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雇主侵犯</a:t>
            </a:r>
            <a:r>
              <a:rPr lang="zh-CN" altLang="en-US" dirty="0">
                <a:solidFill>
                  <a:srgbClr val="00B0F0"/>
                </a:solidFill>
              </a:rPr>
              <a:t>、刁难</a:t>
            </a:r>
            <a:r>
              <a:rPr lang="zh-CN" altLang="en-US" dirty="0"/>
              <a:t>）</a:t>
            </a:r>
          </a:p>
          <a:p>
            <a:r>
              <a:rPr lang="en-US" dirty="0"/>
              <a:t>Face attack:  </a:t>
            </a:r>
            <a:r>
              <a:rPr lang="zh-CN" altLang="en-US" dirty="0"/>
              <a:t>面临攻击 （</a:t>
            </a:r>
            <a:r>
              <a:rPr lang="zh-CN" altLang="en-US" dirty="0">
                <a:solidFill>
                  <a:srgbClr val="00B0F0"/>
                </a:solidFill>
              </a:rPr>
              <a:t>遭受</a:t>
            </a:r>
            <a:r>
              <a:rPr lang="zh-CN" altLang="en-US" dirty="0"/>
              <a:t>攻击、</a:t>
            </a:r>
            <a:r>
              <a:rPr lang="zh-CN" altLang="en-US" dirty="0">
                <a:solidFill>
                  <a:srgbClr val="00B0F0"/>
                </a:solidFill>
              </a:rPr>
              <a:t>侵犯</a:t>
            </a:r>
            <a:r>
              <a:rPr lang="zh-CN" altLang="en-US" dirty="0"/>
              <a:t>）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15078009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参考译文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员工的工作</a:t>
            </a:r>
            <a:r>
              <a:rPr lang="zh-CN" altLang="en-US" b="1" dirty="0">
                <a:solidFill>
                  <a:srgbClr val="00B0F0"/>
                </a:solidFill>
              </a:rPr>
              <a:t>环境</a:t>
            </a:r>
            <a:r>
              <a:rPr lang="en-US" dirty="0" err="1">
                <a:solidFill>
                  <a:srgbClr val="00B0F0"/>
                </a:solidFill>
              </a:rPr>
              <a:t>和工作权利</a:t>
            </a:r>
            <a:r>
              <a:rPr lang="en-US" dirty="0" err="1"/>
              <a:t>也前所未有地</a:t>
            </a:r>
            <a:r>
              <a:rPr lang="en-US" dirty="0" err="1">
                <a:solidFill>
                  <a:srgbClr val="00B0F0"/>
                </a:solidFill>
              </a:rPr>
              <a:t>受到</a:t>
            </a:r>
            <a:r>
              <a:rPr lang="en-US" dirty="0" err="1"/>
              <a:t>雇主的</a:t>
            </a:r>
            <a:r>
              <a:rPr lang="en-US" dirty="0" err="1">
                <a:solidFill>
                  <a:srgbClr val="00B0F0"/>
                </a:solidFill>
              </a:rPr>
              <a:t>侵犯</a:t>
            </a:r>
            <a:r>
              <a:rPr lang="en-AU" dirty="0"/>
              <a:t> 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工人工作环境和权利同样</a:t>
            </a:r>
            <a:r>
              <a:rPr lang="zh-CN" altLang="en-US" dirty="0">
                <a:solidFill>
                  <a:srgbClr val="00B0F0"/>
                </a:solidFill>
              </a:rPr>
              <a:t>遭受</a:t>
            </a:r>
            <a:r>
              <a:rPr lang="zh-CN" altLang="en-US" dirty="0"/>
              <a:t>着雇主</a:t>
            </a:r>
            <a:r>
              <a:rPr lang="zh-CN" altLang="en-US" dirty="0">
                <a:solidFill>
                  <a:srgbClr val="FF0000"/>
                </a:solidFill>
              </a:rPr>
              <a:t>史无前例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F0"/>
                </a:solidFill>
              </a:rPr>
              <a:t>侵犯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工人</a:t>
            </a:r>
            <a:r>
              <a:rPr lang="zh-CN" altLang="en-US" dirty="0">
                <a:solidFill>
                  <a:srgbClr val="FF0000"/>
                </a:solidFill>
              </a:rPr>
              <a:t>面临雇主工作环境和权利</a:t>
            </a:r>
            <a:r>
              <a:rPr lang="zh-CN" altLang="en-US" dirty="0"/>
              <a:t>前所未有的</a:t>
            </a:r>
            <a:r>
              <a:rPr lang="zh-CN" altLang="en-US" dirty="0">
                <a:solidFill>
                  <a:srgbClr val="FF0000"/>
                </a:solidFill>
              </a:rPr>
              <a:t>攻击</a:t>
            </a:r>
            <a:r>
              <a:rPr lang="zh-CN" altLang="en-US" dirty="0"/>
              <a:t>。 </a:t>
            </a:r>
            <a:endParaRPr lang="en-AU" altLang="zh-CN" dirty="0"/>
          </a:p>
          <a:p>
            <a:r>
              <a:rPr lang="zh-CN" altLang="en-US" dirty="0"/>
              <a:t>工人</a:t>
            </a:r>
            <a:r>
              <a:rPr lang="zh-CN" altLang="en-US" dirty="0">
                <a:solidFill>
                  <a:srgbClr val="FF0000"/>
                </a:solidFill>
              </a:rPr>
              <a:t>面临</a:t>
            </a:r>
            <a:r>
              <a:rPr lang="zh-CN" altLang="en-US" dirty="0"/>
              <a:t>着</a:t>
            </a:r>
            <a:r>
              <a:rPr lang="zh-CN" altLang="en-US" dirty="0">
                <a:solidFill>
                  <a:srgbClr val="FF0000"/>
                </a:solidFill>
              </a:rPr>
              <a:t>雇主带来的</a:t>
            </a:r>
            <a:r>
              <a:rPr lang="zh-CN" altLang="en-US" dirty="0"/>
              <a:t>， 前所未有的， 在工作环境和工作权利方面的侵犯。</a:t>
            </a:r>
            <a:endParaRPr lang="en-AU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207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句法分析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Companies are being restructured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F0"/>
                </a:solidFill>
              </a:rPr>
              <a:t>正在进行时被动语态）</a:t>
            </a:r>
          </a:p>
          <a:p>
            <a:r>
              <a:rPr lang="en-US" dirty="0"/>
              <a:t>and workers (are) </a:t>
            </a:r>
            <a:r>
              <a:rPr lang="en-US" u="sng" dirty="0"/>
              <a:t>denied (of) </a:t>
            </a:r>
            <a:r>
              <a:rPr lang="en-US" dirty="0"/>
              <a:t>their entitlements.</a:t>
            </a:r>
            <a:r>
              <a:rPr lang="en-AU" dirty="0"/>
              <a:t> </a:t>
            </a:r>
            <a:endParaRPr lang="zh-CN" altLang="en-US" dirty="0"/>
          </a:p>
          <a:p>
            <a:r>
              <a:rPr lang="en-US" dirty="0">
                <a:solidFill>
                  <a:srgbClr val="00B0F0"/>
                </a:solidFill>
              </a:rPr>
              <a:t>deny </a:t>
            </a:r>
            <a:r>
              <a:rPr lang="en-US" dirty="0" err="1">
                <a:solidFill>
                  <a:srgbClr val="00B0F0"/>
                </a:solidFill>
              </a:rPr>
              <a:t>sb</a:t>
            </a:r>
            <a:r>
              <a:rPr lang="en-US" dirty="0">
                <a:solidFill>
                  <a:srgbClr val="00B0F0"/>
                </a:solidFill>
              </a:rPr>
              <a:t> of </a:t>
            </a:r>
            <a:r>
              <a:rPr lang="en-US" dirty="0" err="1">
                <a:solidFill>
                  <a:srgbClr val="00B0F0"/>
                </a:solidFill>
              </a:rPr>
              <a:t>sth</a:t>
            </a:r>
            <a:r>
              <a:rPr lang="en-US" dirty="0">
                <a:solidFill>
                  <a:srgbClr val="00B0F0"/>
                </a:solidFill>
              </a:rPr>
              <a:t>: </a:t>
            </a:r>
            <a:r>
              <a:rPr lang="zh-CN" altLang="en-US" dirty="0">
                <a:solidFill>
                  <a:srgbClr val="00B0F0"/>
                </a:solidFill>
              </a:rPr>
              <a:t>剥夺某人</a:t>
            </a:r>
            <a:r>
              <a:rPr lang="en-US" altLang="zh-CN" dirty="0">
                <a:solidFill>
                  <a:srgbClr val="00B0F0"/>
                </a:solidFill>
              </a:rPr>
              <a:t>XXX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Deny entitlement:  </a:t>
            </a:r>
            <a:r>
              <a:rPr lang="zh-CN" altLang="en-US" dirty="0">
                <a:solidFill>
                  <a:srgbClr val="00B0F0"/>
                </a:solidFill>
              </a:rPr>
              <a:t>否定， 否决， </a:t>
            </a: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剥夺</a:t>
            </a:r>
            <a:endParaRPr lang="zh-CN" altLang="en-US" dirty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被动语态</a:t>
            </a:r>
            <a:r>
              <a:rPr lang="en-US" altLang="zh-CN" dirty="0">
                <a:solidFill>
                  <a:srgbClr val="00B0F0"/>
                </a:solidFill>
              </a:rPr>
              <a:t>-</a:t>
            </a:r>
            <a:r>
              <a:rPr lang="zh-CN" altLang="en-US" dirty="0">
                <a:solidFill>
                  <a:srgbClr val="00B0F0"/>
                </a:solidFill>
              </a:rPr>
              <a:t>主动：员工的权益</a:t>
            </a:r>
            <a:r>
              <a:rPr lang="zh-CN" altLang="en-US" dirty="0">
                <a:solidFill>
                  <a:srgbClr val="FF0000"/>
                </a:solidFill>
              </a:rPr>
              <a:t>被</a:t>
            </a:r>
            <a:r>
              <a:rPr lang="zh-CN" altLang="en-US" dirty="0">
                <a:solidFill>
                  <a:srgbClr val="00B0F0"/>
                </a:solidFill>
              </a:rPr>
              <a:t>（受到）剥夺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0332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参考译文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公司进行改组，员工应有的权利受到剥夺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公司正在被重组，员工的权利也被剥夺了。</a:t>
            </a:r>
            <a:r>
              <a:rPr lang="en-A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37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句法分析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workers are being sacked </a:t>
            </a:r>
            <a:r>
              <a:rPr lang="en-US" u="sng" dirty="0"/>
              <a:t>and </a:t>
            </a:r>
            <a:r>
              <a:rPr lang="en-US" dirty="0"/>
              <a:t>rehired </a:t>
            </a:r>
            <a:r>
              <a:rPr lang="en-US" u="sng" dirty="0"/>
              <a:t>as</a:t>
            </a:r>
            <a:r>
              <a:rPr lang="en-US" dirty="0"/>
              <a:t> contract </a:t>
            </a:r>
            <a:r>
              <a:rPr lang="en-US" b="1" u="sng" dirty="0">
                <a:solidFill>
                  <a:srgbClr val="FF0000"/>
                </a:solidFill>
              </a:rPr>
              <a:t>workers or casuals </a:t>
            </a:r>
            <a:endParaRPr lang="zh-CN" altLang="en-US" b="1" u="sng" dirty="0">
              <a:solidFill>
                <a:srgbClr val="FF0000"/>
              </a:solidFill>
            </a:endParaRPr>
          </a:p>
          <a:p>
            <a:r>
              <a:rPr lang="en-US" b="1" u="sng" dirty="0">
                <a:solidFill>
                  <a:srgbClr val="FF0000"/>
                </a:solidFill>
              </a:rPr>
              <a:t>with lesser rights</a:t>
            </a:r>
            <a:r>
              <a:rPr lang="en-US" b="1" dirty="0"/>
              <a:t> </a:t>
            </a:r>
            <a:r>
              <a:rPr lang="en-AU" altLang="zh-CN" b="1" dirty="0"/>
              <a:t>and </a:t>
            </a:r>
            <a:r>
              <a:rPr lang="en-US" u="sng" dirty="0"/>
              <a:t>without</a:t>
            </a:r>
            <a:r>
              <a:rPr lang="en-US" dirty="0"/>
              <a:t> penalty rates, holiday pay, sick leave, long service leave and other entitlements.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F0"/>
                </a:solidFill>
              </a:rPr>
              <a:t>介词短语作后置定语， 当补充成分处理</a:t>
            </a:r>
            <a:r>
              <a:rPr lang="zh-CN" altLang="en-US" dirty="0"/>
              <a:t>）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思考：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如何处理长定语？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6723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参考译文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很多员工</a:t>
            </a:r>
            <a:r>
              <a:rPr lang="en-US" dirty="0" err="1">
                <a:highlight>
                  <a:srgbClr val="FFFF00"/>
                </a:highlight>
              </a:rPr>
              <a:t>被解雇</a:t>
            </a:r>
            <a:r>
              <a:rPr lang="en-US" dirty="0" err="1"/>
              <a:t>，然后以合同工或临时工的形式再被雇用。他们的权利</a:t>
            </a:r>
            <a:r>
              <a:rPr lang="zh-CN" altLang="en-US" b="1" dirty="0">
                <a:highlight>
                  <a:srgbClr val="FFFF00"/>
                </a:highlight>
              </a:rPr>
              <a:t>变</a:t>
            </a:r>
            <a:r>
              <a:rPr lang="en-US" dirty="0" err="1">
                <a:highlight>
                  <a:srgbClr val="FFFF00"/>
                </a:highlight>
              </a:rPr>
              <a:t>少</a:t>
            </a:r>
            <a:r>
              <a:rPr lang="en-US" dirty="0" err="1"/>
              <a:t>了，</a:t>
            </a:r>
            <a:r>
              <a:rPr lang="en-US" dirty="0" err="1">
                <a:highlight>
                  <a:srgbClr val="FFFF00"/>
                </a:highlight>
              </a:rPr>
              <a:t>没有</a:t>
            </a:r>
            <a:r>
              <a:rPr lang="en-US" dirty="0" err="1"/>
              <a:t>加班费、带薪假日、病假和长期服务假以及其他一些权利</a:t>
            </a:r>
            <a:r>
              <a:rPr lang="en-US" dirty="0"/>
              <a:t>。</a:t>
            </a:r>
            <a:r>
              <a:rPr lang="en-AU" dirty="0"/>
              <a:t>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F0"/>
                </a:solidFill>
              </a:rPr>
              <a:t>断句</a:t>
            </a:r>
            <a:r>
              <a:rPr lang="zh-CN" altLang="en-US" dirty="0"/>
              <a:t>）</a:t>
            </a:r>
            <a:endParaRPr lang="en-AU" dirty="0"/>
          </a:p>
          <a:p>
            <a:r>
              <a:rPr lang="en-US" dirty="0" err="1"/>
              <a:t>很多员工被解雇</a:t>
            </a:r>
            <a:r>
              <a:rPr lang="zh-CN" altLang="en-US" dirty="0"/>
              <a:t>，被重新雇佣为</a:t>
            </a:r>
            <a:r>
              <a:rPr lang="en-US" dirty="0" err="1"/>
              <a:t>合同工或临时工</a:t>
            </a:r>
            <a:r>
              <a:rPr lang="zh-CN" altLang="en-US" dirty="0"/>
              <a:t>，</a:t>
            </a:r>
            <a:r>
              <a:rPr lang="zh-CN" altLang="en-US" dirty="0">
                <a:highlight>
                  <a:srgbClr val="FFFF00"/>
                </a:highlight>
              </a:rPr>
              <a:t>权利变少了，也没有了</a:t>
            </a:r>
            <a:r>
              <a:rPr lang="en-US" dirty="0" err="1"/>
              <a:t>加班费、带薪假日、病假和长期服务假以及其他一些权利</a:t>
            </a:r>
            <a:r>
              <a:rPr lang="zh-CN" altLang="en-US" dirty="0"/>
              <a:t>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121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句法分析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Awards</a:t>
            </a:r>
            <a:r>
              <a:rPr lang="en-US" dirty="0"/>
              <a:t> have been “simplified” and replaced </a:t>
            </a:r>
            <a:r>
              <a:rPr lang="en-US" u="sng" dirty="0"/>
              <a:t>largely</a:t>
            </a:r>
            <a:r>
              <a:rPr lang="en-US" dirty="0"/>
              <a:t> by </a:t>
            </a:r>
            <a:r>
              <a:rPr lang="en-US" b="1" dirty="0"/>
              <a:t>more</a:t>
            </a:r>
            <a:r>
              <a:rPr lang="en-US" dirty="0"/>
              <a:t> limited enterprise agreements </a:t>
            </a:r>
            <a:r>
              <a:rPr lang="en-US" u="sng" dirty="0"/>
              <a:t>whereby</a:t>
            </a:r>
            <a:r>
              <a:rPr lang="en-US" dirty="0"/>
              <a:t> </a:t>
            </a:r>
            <a:r>
              <a:rPr lang="en-US" b="1" dirty="0"/>
              <a:t>weaker or less </a:t>
            </a:r>
            <a:r>
              <a:rPr lang="en-US" b="1" dirty="0" err="1"/>
              <a:t>organised</a:t>
            </a:r>
            <a:r>
              <a:rPr lang="en-US" b="1" dirty="0"/>
              <a:t> </a:t>
            </a:r>
            <a:r>
              <a:rPr lang="en-US" dirty="0"/>
              <a:t>workplaces </a:t>
            </a:r>
            <a:r>
              <a:rPr lang="en-US" u="sng" dirty="0"/>
              <a:t>suffer.</a:t>
            </a:r>
            <a:endParaRPr lang="zh-CN" altLang="en-US" u="sng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B0F0"/>
                </a:solidFill>
              </a:rPr>
              <a:t>awards: </a:t>
            </a:r>
            <a:r>
              <a:rPr lang="zh-CN" altLang="en-US" dirty="0">
                <a:solidFill>
                  <a:srgbClr val="00B0F0"/>
                </a:solidFill>
              </a:rPr>
              <a:t>奖品、裁定、</a:t>
            </a: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裁定书</a:t>
            </a:r>
            <a:r>
              <a:rPr lang="zh-CN" altLang="en-US" dirty="0">
                <a:solidFill>
                  <a:srgbClr val="00B0F0"/>
                </a:solidFill>
              </a:rPr>
              <a:t>（选词）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AU" altLang="zh-CN" dirty="0">
                <a:solidFill>
                  <a:srgbClr val="00B0F0"/>
                </a:solidFill>
              </a:rPr>
              <a:t>largely: </a:t>
            </a:r>
            <a:r>
              <a:rPr lang="zh-CN" altLang="en-US" dirty="0">
                <a:solidFill>
                  <a:srgbClr val="00B0F0"/>
                </a:solidFill>
              </a:rPr>
              <a:t>副词 ，很大程度上 、大多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大部分</a:t>
            </a:r>
            <a:r>
              <a:rPr lang="en-AU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大量）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  </a:t>
            </a:r>
            <a:r>
              <a:rPr lang="en-AU" altLang="zh-CN" dirty="0">
                <a:solidFill>
                  <a:srgbClr val="00B0F0"/>
                </a:solidFill>
              </a:rPr>
              <a:t>whereby:  </a:t>
            </a: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因此</a:t>
            </a:r>
            <a:r>
              <a:rPr lang="zh-CN" altLang="en-US" dirty="0">
                <a:solidFill>
                  <a:srgbClr val="00B0F0"/>
                </a:solidFill>
              </a:rPr>
              <a:t>，因而，通过，借以（选词）</a:t>
            </a:r>
            <a:endParaRPr lang="en-AU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AU" altLang="zh-CN" dirty="0">
                <a:solidFill>
                  <a:srgbClr val="00B0F0"/>
                </a:solidFill>
              </a:rPr>
              <a:t>Suffer:  </a:t>
            </a:r>
            <a:r>
              <a:rPr lang="zh-CN" altLang="en-US" dirty="0">
                <a:solidFill>
                  <a:srgbClr val="00B0F0"/>
                </a:solidFill>
              </a:rPr>
              <a:t>遭受 （引申：受到影响）</a:t>
            </a:r>
          </a:p>
          <a:p>
            <a:pPr marL="0" indent="0">
              <a:buNone/>
            </a:pPr>
            <a:r>
              <a:rPr lang="en-US" b="1" dirty="0"/>
              <a:t>weaker or less </a:t>
            </a:r>
            <a:r>
              <a:rPr lang="en-US" b="1" dirty="0" err="1"/>
              <a:t>organised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FF0000"/>
                </a:solidFill>
              </a:rPr>
              <a:t>更弱，更少组织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193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参考译文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裁定书被“简化“，</a:t>
            </a:r>
            <a:r>
              <a:rPr lang="en-US" dirty="0" err="1"/>
              <a:t>并且</a:t>
            </a:r>
            <a:r>
              <a:rPr lang="zh-CN" altLang="en-US" dirty="0">
                <a:highlight>
                  <a:srgbClr val="FFFF00"/>
                </a:highlight>
              </a:rPr>
              <a:t>很大程度上</a:t>
            </a:r>
            <a:r>
              <a:rPr lang="en-US" dirty="0" err="1"/>
              <a:t>被有更多限制的企业劳资协议所替代，而</a:t>
            </a:r>
            <a:r>
              <a:rPr lang="en-US" dirty="0" err="1">
                <a:solidFill>
                  <a:srgbClr val="00B0F0"/>
                </a:solidFill>
              </a:rPr>
              <a:t>受到伤害</a:t>
            </a:r>
            <a:r>
              <a:rPr lang="en-US" dirty="0" err="1"/>
              <a:t>的是那些</a:t>
            </a:r>
            <a:r>
              <a:rPr lang="zh-CN" altLang="en-US" dirty="0">
                <a:solidFill>
                  <a:srgbClr val="00B0F0"/>
                </a:solidFill>
              </a:rPr>
              <a:t>较</a:t>
            </a:r>
            <a:r>
              <a:rPr lang="en-US" dirty="0">
                <a:solidFill>
                  <a:srgbClr val="00B0F0"/>
                </a:solidFill>
              </a:rPr>
              <a:t>弱小或组织</a:t>
            </a:r>
            <a:r>
              <a:rPr lang="zh-CN" altLang="en-US" dirty="0">
                <a:solidFill>
                  <a:srgbClr val="00B0F0"/>
                </a:solidFill>
              </a:rPr>
              <a:t>较</a:t>
            </a:r>
            <a:r>
              <a:rPr lang="en-US" dirty="0">
                <a:solidFill>
                  <a:srgbClr val="00B0F0"/>
                </a:solidFill>
              </a:rPr>
              <a:t>弱</a:t>
            </a:r>
            <a:r>
              <a:rPr lang="en-US" dirty="0"/>
              <a:t>的工作场所。</a:t>
            </a:r>
            <a:r>
              <a:rPr lang="en-AU" dirty="0"/>
              <a:t> </a:t>
            </a:r>
          </a:p>
          <a:p>
            <a:endParaRPr lang="en-AU" dirty="0"/>
          </a:p>
          <a:p>
            <a:r>
              <a:rPr lang="en-US" dirty="0"/>
              <a:t>裁定书被“</a:t>
            </a:r>
            <a:r>
              <a:rPr lang="en-US" dirty="0" err="1"/>
              <a:t>简化</a:t>
            </a:r>
            <a:r>
              <a:rPr lang="en-US" dirty="0"/>
              <a:t>“，</a:t>
            </a:r>
            <a:r>
              <a:rPr lang="en-US" dirty="0" err="1"/>
              <a:t>并且</a:t>
            </a:r>
            <a:r>
              <a:rPr lang="zh-CN" altLang="en-US" dirty="0">
                <a:highlight>
                  <a:srgbClr val="FFFF00"/>
                </a:highlight>
              </a:rPr>
              <a:t>很大程度上</a:t>
            </a:r>
            <a:r>
              <a:rPr lang="en-US" dirty="0" err="1"/>
              <a:t>被有更多限制的企业劳资协议所替代</a:t>
            </a:r>
            <a:r>
              <a:rPr lang="zh-CN" altLang="en-US" dirty="0"/>
              <a:t>，因此那些</a:t>
            </a:r>
            <a:r>
              <a:rPr lang="zh-CN" altLang="en-US" dirty="0">
                <a:solidFill>
                  <a:srgbClr val="00B0F0"/>
                </a:solidFill>
              </a:rPr>
              <a:t>较薄弱</a:t>
            </a:r>
            <a:r>
              <a:rPr lang="zh-CN" altLang="en-US" dirty="0"/>
              <a:t>的、</a:t>
            </a:r>
            <a:r>
              <a:rPr lang="zh-CN" altLang="en-US" dirty="0">
                <a:solidFill>
                  <a:srgbClr val="00B0F0"/>
                </a:solidFill>
              </a:rPr>
              <a:t>组织较差</a:t>
            </a:r>
            <a:r>
              <a:rPr lang="zh-CN" altLang="en-US" dirty="0"/>
              <a:t>的工作单位</a:t>
            </a:r>
            <a:r>
              <a:rPr lang="zh-CN" altLang="en-US" dirty="0">
                <a:highlight>
                  <a:srgbClr val="FFFF00"/>
                </a:highlight>
              </a:rPr>
              <a:t>受到不利影响</a:t>
            </a:r>
            <a:r>
              <a:rPr lang="en-AU" altLang="zh-CN" dirty="0">
                <a:highlight>
                  <a:srgbClr val="FFFF00"/>
                </a:highlight>
              </a:rPr>
              <a:t>/</a:t>
            </a:r>
            <a:r>
              <a:rPr lang="zh-CN" altLang="en-US" dirty="0">
                <a:highlight>
                  <a:srgbClr val="FFFF00"/>
                </a:highlight>
              </a:rPr>
              <a:t>会面临困难。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2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参考译文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pc="-10" dirty="0">
                <a:ea typeface="微软雅黑" charset="0"/>
                <a:cs typeface="微软雅黑" charset="0"/>
              </a:rPr>
              <a:t>我认为</a:t>
            </a:r>
            <a:r>
              <a:rPr lang="zh-CN" altLang="en-US" spc="-10" dirty="0">
                <a:ea typeface="Malgun Gothic Semilight" charset="0"/>
              </a:rPr>
              <a:t>，</a:t>
            </a:r>
            <a:r>
              <a:rPr lang="zh-CN" altLang="en-US" spc="-10" dirty="0">
                <a:solidFill>
                  <a:srgbClr val="00B0F0"/>
                </a:solidFill>
                <a:ea typeface="微软雅黑" charset="0"/>
                <a:cs typeface="微软雅黑" charset="0"/>
              </a:rPr>
              <a:t>从</a:t>
            </a:r>
            <a:r>
              <a:rPr lang="zh-CN" altLang="en-US" spc="-10" dirty="0">
                <a:ea typeface="微软雅黑" charset="0"/>
                <a:cs typeface="微软雅黑" charset="0"/>
              </a:rPr>
              <a:t>这篇论文</a:t>
            </a:r>
            <a:r>
              <a:rPr lang="zh-CN" altLang="en-US" spc="-10" dirty="0">
                <a:solidFill>
                  <a:srgbClr val="00B0F0"/>
                </a:solidFill>
                <a:ea typeface="微软雅黑" charset="0"/>
                <a:cs typeface="微软雅黑" charset="0"/>
              </a:rPr>
              <a:t>提供</a:t>
            </a:r>
            <a:r>
              <a:rPr lang="zh-CN" altLang="en-US" spc="-10" dirty="0">
                <a:ea typeface="微软雅黑" charset="0"/>
                <a:cs typeface="微软雅黑" charset="0"/>
              </a:rPr>
              <a:t>的</a:t>
            </a:r>
            <a:r>
              <a:rPr lang="zh-CN" altLang="en-US" spc="-10" dirty="0">
                <a:solidFill>
                  <a:srgbClr val="00B0F0"/>
                </a:solidFill>
                <a:ea typeface="微软雅黑" charset="0"/>
                <a:cs typeface="微软雅黑" charset="0"/>
              </a:rPr>
              <a:t>证据</a:t>
            </a:r>
            <a:r>
              <a:rPr lang="zh-CN" altLang="en-US" spc="-10" dirty="0">
                <a:ea typeface="微软雅黑" charset="0"/>
                <a:cs typeface="微软雅黑" charset="0"/>
              </a:rPr>
              <a:t>中可以</a:t>
            </a:r>
            <a:r>
              <a:rPr lang="zh-CN" altLang="en-US" spc="-10" dirty="0">
                <a:solidFill>
                  <a:srgbClr val="00B0F0"/>
                </a:solidFill>
                <a:ea typeface="微软雅黑" charset="0"/>
                <a:cs typeface="微软雅黑" charset="0"/>
              </a:rPr>
              <a:t>得出</a:t>
            </a:r>
            <a:r>
              <a:rPr lang="zh-CN" altLang="en-US" spc="-10" dirty="0">
                <a:ea typeface="微软雅黑" charset="0"/>
                <a:cs typeface="微软雅黑" charset="0"/>
              </a:rPr>
              <a:t>几个</a:t>
            </a:r>
            <a:r>
              <a:rPr lang="zh-CN" altLang="en-US" spc="-10" dirty="0">
                <a:solidFill>
                  <a:srgbClr val="00B0F0"/>
                </a:solidFill>
                <a:ea typeface="微软雅黑" charset="0"/>
                <a:cs typeface="微软雅黑" charset="0"/>
              </a:rPr>
              <a:t>结论</a:t>
            </a:r>
            <a:r>
              <a:rPr lang="zh-CN" altLang="en-US" spc="-10" dirty="0">
                <a:latin typeface="Times New Roman" charset="0"/>
                <a:ea typeface="楷体" charset="0"/>
                <a:cs typeface="Times New Roman" charset="0"/>
              </a:rPr>
              <a:t>，</a:t>
            </a:r>
            <a:r>
              <a:rPr lang="zh-CN" altLang="en-US" spc="-10" dirty="0">
                <a:ea typeface="微软雅黑" charset="0"/>
                <a:cs typeface="微软雅黑" charset="0"/>
              </a:rPr>
              <a:t>但是我想</a:t>
            </a:r>
            <a:r>
              <a:rPr lang="zh-CN" altLang="en-US" spc="-10" dirty="0">
                <a:solidFill>
                  <a:srgbClr val="00B0F0"/>
                </a:solidFill>
                <a:ea typeface="微软雅黑" charset="0"/>
                <a:cs typeface="微软雅黑" charset="0"/>
              </a:rPr>
              <a:t>着重</a:t>
            </a:r>
            <a:r>
              <a:rPr lang="zh-CN" altLang="en-US" spc="-10" dirty="0">
                <a:ea typeface="微软雅黑" charset="0"/>
                <a:cs typeface="微软雅黑" charset="0"/>
              </a:rPr>
              <a:t>谈其中的两点</a:t>
            </a:r>
            <a:r>
              <a:rPr lang="zh-CN" altLang="en-US" spc="-10" dirty="0">
                <a:ea typeface="Malgun Gothic Semilight" charset="0"/>
              </a:rPr>
              <a:t>。</a:t>
            </a:r>
            <a:r>
              <a:rPr lang="en-AU" dirty="0"/>
              <a:t>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我认为，从这篇文章提供的证据中可以得出几个结论，但是我想注重谈其中两点。</a:t>
            </a:r>
            <a:endParaRPr lang="en-AU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注意：</a:t>
            </a:r>
            <a:endParaRPr lang="en-AU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动宾搭配问题</a:t>
            </a:r>
            <a:endParaRPr lang="en-AU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行文增译</a:t>
            </a:r>
            <a:endParaRPr lang="en-AU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中文介词的转化</a:t>
            </a:r>
            <a:endParaRPr lang="en-AU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72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Most countries=</a:t>
            </a:r>
            <a:r>
              <a:rPr lang="zh-CN" altLang="en-US" dirty="0"/>
              <a:t>大多数国家</a:t>
            </a:r>
            <a:endParaRPr lang="en-AU" dirty="0"/>
          </a:p>
          <a:p>
            <a:r>
              <a:rPr lang="en-AU" dirty="0"/>
              <a:t>Most of countries</a:t>
            </a:r>
            <a:r>
              <a:rPr lang="en-US" altLang="zh-CN" dirty="0"/>
              <a:t>=</a:t>
            </a:r>
            <a:r>
              <a:rPr lang="zh-CN" altLang="en-US" dirty="0"/>
              <a:t>大部分国家</a:t>
            </a:r>
            <a:endParaRPr lang="en-AU" dirty="0"/>
          </a:p>
          <a:p>
            <a:r>
              <a:rPr lang="en-AU" dirty="0"/>
              <a:t>Largely</a:t>
            </a:r>
            <a:r>
              <a:rPr lang="en-US" altLang="zh-CN" dirty="0"/>
              <a:t>=</a:t>
            </a:r>
            <a:r>
              <a:rPr lang="zh-CN" altLang="en-US" dirty="0"/>
              <a:t>很大程度上</a:t>
            </a:r>
            <a:r>
              <a:rPr lang="en-AU" dirty="0"/>
              <a:t> </a:t>
            </a:r>
          </a:p>
          <a:p>
            <a:r>
              <a:rPr lang="en-AU" dirty="0"/>
              <a:t>Many countries</a:t>
            </a:r>
            <a:r>
              <a:rPr lang="en-US" altLang="zh-CN" dirty="0"/>
              <a:t>=</a:t>
            </a:r>
            <a:r>
              <a:rPr lang="zh-CN" altLang="en-US" dirty="0"/>
              <a:t>许多国家</a:t>
            </a:r>
            <a:endParaRPr lang="en-AU" dirty="0"/>
          </a:p>
          <a:p>
            <a:r>
              <a:rPr lang="en-AU" dirty="0"/>
              <a:t>A number of countries </a:t>
            </a:r>
            <a:r>
              <a:rPr lang="en-US" altLang="zh-CN" dirty="0"/>
              <a:t>=</a:t>
            </a:r>
            <a:r>
              <a:rPr lang="zh-CN" altLang="en-US" dirty="0"/>
              <a:t>一些国家</a:t>
            </a:r>
            <a:endParaRPr lang="en-AU" altLang="zh-CN" dirty="0"/>
          </a:p>
          <a:p>
            <a:r>
              <a:rPr lang="en-AU" dirty="0"/>
              <a:t>A small number of=</a:t>
            </a:r>
            <a:r>
              <a:rPr lang="zh-CN" altLang="en-US" dirty="0"/>
              <a:t>少数国家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5409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句法分析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/>
              <a:t>There is </a:t>
            </a:r>
            <a:r>
              <a:rPr lang="en-US" dirty="0"/>
              <a:t>a strong employer </a:t>
            </a:r>
            <a:r>
              <a:rPr lang="en-US" u="sng" dirty="0"/>
              <a:t>offensive</a:t>
            </a:r>
            <a:r>
              <a:rPr lang="en-US" dirty="0"/>
              <a:t> </a:t>
            </a:r>
            <a:endParaRPr lang="zh-CN" altLang="en-US" dirty="0"/>
          </a:p>
          <a:p>
            <a:r>
              <a:rPr lang="en-US" dirty="0"/>
              <a:t>to </a:t>
            </a:r>
            <a:r>
              <a:rPr lang="en-US" u="sng" dirty="0"/>
              <a:t>impose</a:t>
            </a:r>
            <a:r>
              <a:rPr lang="en-US" dirty="0"/>
              <a:t> individual contracts on workers </a:t>
            </a:r>
            <a:r>
              <a:rPr lang="en-US" u="sng" dirty="0"/>
              <a:t>which</a:t>
            </a:r>
            <a:r>
              <a:rPr lang="en-US" dirty="0"/>
              <a:t> is often </a:t>
            </a:r>
            <a:r>
              <a:rPr lang="en-US" u="sng" dirty="0"/>
              <a:t>accompanied by</a:t>
            </a:r>
            <a:r>
              <a:rPr lang="en-US" dirty="0"/>
              <a:t> a “no sign, no job” attitude </a:t>
            </a:r>
            <a:r>
              <a:rPr lang="en-US" u="sng" dirty="0"/>
              <a:t>on the part of </a:t>
            </a:r>
            <a:r>
              <a:rPr lang="en-US" dirty="0"/>
              <a:t>employers. </a:t>
            </a:r>
            <a:endParaRPr lang="zh-CN" altLang="en-US" dirty="0"/>
          </a:p>
          <a:p>
            <a:r>
              <a:rPr lang="en-US" altLang="zh-CN" dirty="0">
                <a:solidFill>
                  <a:srgbClr val="00B0F0"/>
                </a:solidFill>
              </a:rPr>
              <a:t>Offensive: </a:t>
            </a:r>
            <a:r>
              <a:rPr lang="zh-CN" altLang="en-US" dirty="0">
                <a:solidFill>
                  <a:srgbClr val="00B0F0"/>
                </a:solidFill>
              </a:rPr>
              <a:t>进攻、攻势 （搭配选词）</a:t>
            </a:r>
            <a:endParaRPr lang="en-AU" altLang="zh-CN" dirty="0">
              <a:solidFill>
                <a:srgbClr val="00B0F0"/>
              </a:solidFill>
            </a:endParaRPr>
          </a:p>
          <a:p>
            <a:r>
              <a:rPr lang="en-AU" altLang="zh-CN" dirty="0">
                <a:solidFill>
                  <a:srgbClr val="00B0F0"/>
                </a:solidFill>
              </a:rPr>
              <a:t>Impose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AU" altLang="zh-CN" dirty="0" err="1">
                <a:solidFill>
                  <a:srgbClr val="00B0F0"/>
                </a:solidFill>
              </a:rPr>
              <a:t>sth</a:t>
            </a:r>
            <a:r>
              <a:rPr lang="en-AU" altLang="zh-CN" dirty="0">
                <a:solidFill>
                  <a:srgbClr val="00B0F0"/>
                </a:solidFill>
              </a:rPr>
              <a:t> on </a:t>
            </a:r>
            <a:r>
              <a:rPr lang="en-AU" altLang="zh-CN" dirty="0" err="1">
                <a:solidFill>
                  <a:srgbClr val="00B0F0"/>
                </a:solidFill>
              </a:rPr>
              <a:t>sb</a:t>
            </a:r>
            <a:r>
              <a:rPr lang="en-AU" altLang="zh-CN" dirty="0">
                <a:solidFill>
                  <a:srgbClr val="00B0F0"/>
                </a:solidFill>
              </a:rPr>
              <a:t>: </a:t>
            </a:r>
            <a:r>
              <a:rPr lang="zh-CN" altLang="en-US" dirty="0">
                <a:solidFill>
                  <a:srgbClr val="00B0F0"/>
                </a:solidFill>
              </a:rPr>
              <a:t>施加</a:t>
            </a:r>
            <a:endParaRPr lang="en-AU" altLang="zh-CN" dirty="0">
              <a:solidFill>
                <a:srgbClr val="00B0F0"/>
              </a:solidFill>
            </a:endParaRPr>
          </a:p>
          <a:p>
            <a:r>
              <a:rPr lang="en-AU" altLang="zh-CN" dirty="0">
                <a:solidFill>
                  <a:srgbClr val="00B0F0"/>
                </a:solidFill>
              </a:rPr>
              <a:t>Individual contract:  </a:t>
            </a:r>
            <a:r>
              <a:rPr lang="zh-CN" altLang="en-US" dirty="0">
                <a:solidFill>
                  <a:srgbClr val="00B0F0"/>
                </a:solidFill>
              </a:rPr>
              <a:t>单独合同</a:t>
            </a:r>
            <a:endParaRPr lang="en-AU" altLang="zh-CN" dirty="0">
              <a:solidFill>
                <a:srgbClr val="00B0F0"/>
              </a:solidFill>
            </a:endParaRPr>
          </a:p>
          <a:p>
            <a:r>
              <a:rPr lang="en-AU" altLang="zh-CN" dirty="0">
                <a:solidFill>
                  <a:srgbClr val="00B0F0"/>
                </a:solidFill>
              </a:rPr>
              <a:t>Individual member: </a:t>
            </a:r>
            <a:r>
              <a:rPr lang="zh-CN" altLang="en-US" dirty="0">
                <a:solidFill>
                  <a:srgbClr val="00B0F0"/>
                </a:solidFill>
              </a:rPr>
              <a:t>个体员工、成员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Accompany by/</a:t>
            </a:r>
            <a:r>
              <a:rPr lang="en-US" altLang="zh-CN" dirty="0" err="1">
                <a:solidFill>
                  <a:srgbClr val="00B0F0"/>
                </a:solidFill>
              </a:rPr>
              <a:t>paralled</a:t>
            </a:r>
            <a:r>
              <a:rPr lang="en-US" altLang="zh-CN" dirty="0">
                <a:solidFill>
                  <a:srgbClr val="00B0F0"/>
                </a:solidFill>
              </a:rPr>
              <a:t> by : </a:t>
            </a:r>
            <a:r>
              <a:rPr lang="zh-CN" altLang="en-US" dirty="0">
                <a:solidFill>
                  <a:srgbClr val="00B0F0"/>
                </a:solidFill>
              </a:rPr>
              <a:t>与此同时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: </a:t>
            </a:r>
            <a:r>
              <a:rPr lang="zh-CN" altLang="en-US" dirty="0">
                <a:solidFill>
                  <a:srgbClr val="00B0F0"/>
                </a:solidFill>
              </a:rPr>
              <a:t>伴随着，陪同 （引申词义：</a:t>
            </a: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同时</a:t>
            </a:r>
            <a:r>
              <a:rPr lang="zh-CN" altLang="en-US" dirty="0">
                <a:solidFill>
                  <a:srgbClr val="00B0F0"/>
                </a:solidFill>
              </a:rPr>
              <a:t>）</a:t>
            </a:r>
            <a:endParaRPr lang="en-AU" altLang="zh-CN" dirty="0">
              <a:solidFill>
                <a:srgbClr val="00B0F0"/>
              </a:solidFill>
            </a:endParaRPr>
          </a:p>
          <a:p>
            <a:r>
              <a:rPr lang="en-AU" altLang="zh-CN" dirty="0">
                <a:solidFill>
                  <a:srgbClr val="00B0F0"/>
                </a:solidFill>
              </a:rPr>
              <a:t>On the part of :  </a:t>
            </a:r>
            <a:r>
              <a:rPr lang="zh-CN" altLang="en-US" dirty="0">
                <a:solidFill>
                  <a:srgbClr val="FF0000"/>
                </a:solidFill>
              </a:rPr>
              <a:t>雇主给出的</a:t>
            </a:r>
            <a:r>
              <a:rPr lang="zh-CN" altLang="en-US" dirty="0">
                <a:solidFill>
                  <a:srgbClr val="00B0F0"/>
                </a:solidFill>
              </a:rPr>
              <a:t>， 在。。。方面</a:t>
            </a:r>
          </a:p>
          <a:p>
            <a:endParaRPr lang="zh-CN" altLang="en-US" dirty="0">
              <a:solidFill>
                <a:srgbClr val="00B0F0"/>
              </a:solidFill>
            </a:endParaRPr>
          </a:p>
          <a:p>
            <a:endParaRPr lang="zh-CN" altLang="en-US" dirty="0">
              <a:solidFill>
                <a:srgbClr val="00B0F0"/>
              </a:solidFill>
            </a:endParaRPr>
          </a:p>
          <a:p>
            <a:endParaRPr lang="zh-CN" altLang="en-US" dirty="0">
              <a:solidFill>
                <a:srgbClr val="00B0F0"/>
              </a:solidFill>
            </a:endParaRPr>
          </a:p>
          <a:p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902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参考译文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雇主咄咄逼人，强行要求员工签订单独合同，</a:t>
            </a:r>
            <a:r>
              <a:rPr lang="en-US" dirty="0" err="1">
                <a:solidFill>
                  <a:srgbClr val="00B0F0"/>
                </a:solidFill>
              </a:rPr>
              <a:t>同时</a:t>
            </a:r>
            <a:r>
              <a:rPr lang="en-US" dirty="0" err="1"/>
              <a:t>雇主常常抱有“不签协议就没有工作”的态度</a:t>
            </a:r>
            <a:r>
              <a:rPr lang="en-US" dirty="0"/>
              <a:t>。</a:t>
            </a:r>
          </a:p>
          <a:p>
            <a:endParaRPr lang="zh-CN" altLang="en-US" dirty="0"/>
          </a:p>
          <a:p>
            <a:r>
              <a:rPr lang="en-AU" dirty="0"/>
              <a:t> </a:t>
            </a:r>
            <a:r>
              <a:rPr lang="en-US" dirty="0"/>
              <a:t>雇主</a:t>
            </a:r>
            <a:r>
              <a:rPr lang="zh-CN" altLang="en-US" dirty="0"/>
              <a:t>非常强势，</a:t>
            </a:r>
            <a:r>
              <a:rPr lang="zh-CN" altLang="en-US" dirty="0">
                <a:highlight>
                  <a:srgbClr val="FFFF00"/>
                </a:highlight>
              </a:rPr>
              <a:t>迫使</a:t>
            </a:r>
            <a:r>
              <a:rPr lang="en-US" dirty="0"/>
              <a:t>员工签订单独合同</a:t>
            </a:r>
            <a:r>
              <a:rPr lang="zh-CN" altLang="en-US" dirty="0"/>
              <a:t>，并且他们的态度通常是“不签协议就没有工作”。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074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句法分析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these factors </a:t>
            </a:r>
            <a:r>
              <a:rPr lang="en-US" u="sng" dirty="0"/>
              <a:t>contribute</a:t>
            </a:r>
            <a:r>
              <a:rPr lang="en-US" dirty="0"/>
              <a:t> </a:t>
            </a:r>
            <a:r>
              <a:rPr lang="en-US" u="sng" dirty="0"/>
              <a:t>in one way or another </a:t>
            </a:r>
            <a:r>
              <a:rPr lang="en-US" dirty="0"/>
              <a:t>to the </a:t>
            </a:r>
            <a:r>
              <a:rPr lang="en-US" b="1" dirty="0"/>
              <a:t>decline in union membership</a:t>
            </a:r>
            <a:r>
              <a:rPr lang="en-US" dirty="0"/>
              <a:t>, but this is only </a:t>
            </a:r>
            <a:r>
              <a:rPr lang="en-US" u="sng" dirty="0"/>
              <a:t>part of the </a:t>
            </a:r>
            <a:r>
              <a:rPr lang="en-US" b="1" u="sng" dirty="0"/>
              <a:t>story</a:t>
            </a:r>
            <a:r>
              <a:rPr lang="en-US" dirty="0"/>
              <a:t>.</a:t>
            </a:r>
            <a:r>
              <a:rPr lang="en-AU" dirty="0"/>
              <a:t> </a:t>
            </a:r>
            <a:endParaRPr lang="zh-CN" altLang="en-US" dirty="0"/>
          </a:p>
          <a:p>
            <a:r>
              <a:rPr lang="en-AU" dirty="0">
                <a:solidFill>
                  <a:srgbClr val="00B0F0"/>
                </a:solidFill>
              </a:rPr>
              <a:t>contribute to</a:t>
            </a:r>
            <a:r>
              <a:rPr lang="zh-CN" altLang="en-US" dirty="0">
                <a:solidFill>
                  <a:srgbClr val="00B0F0"/>
                </a:solidFill>
              </a:rPr>
              <a:t>：促成，引起，</a:t>
            </a: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导致，造成</a:t>
            </a:r>
          </a:p>
          <a:p>
            <a:r>
              <a:rPr lang="en-US" dirty="0">
                <a:solidFill>
                  <a:srgbClr val="00B0F0"/>
                </a:solidFill>
              </a:rPr>
              <a:t>I</a:t>
            </a:r>
            <a:r>
              <a:rPr lang="en-AU" dirty="0">
                <a:solidFill>
                  <a:srgbClr val="00B0F0"/>
                </a:solidFill>
              </a:rPr>
              <a:t>n one way or another: </a:t>
            </a: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以某种方式</a:t>
            </a:r>
          </a:p>
          <a:p>
            <a:r>
              <a:rPr lang="en-US" dirty="0">
                <a:solidFill>
                  <a:srgbClr val="00B0F0"/>
                </a:solidFill>
              </a:rPr>
              <a:t>S</a:t>
            </a:r>
            <a:r>
              <a:rPr lang="en-AU" dirty="0">
                <a:solidFill>
                  <a:srgbClr val="00B0F0"/>
                </a:solidFill>
              </a:rPr>
              <a:t>tory: </a:t>
            </a:r>
            <a:r>
              <a:rPr lang="zh-CN" altLang="en-US" dirty="0">
                <a:solidFill>
                  <a:srgbClr val="00B0F0"/>
                </a:solidFill>
              </a:rPr>
              <a:t>故事 （引申词义：</a:t>
            </a: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情况</a:t>
            </a:r>
            <a:r>
              <a:rPr lang="zh-CN" altLang="en-US" dirty="0">
                <a:solidFill>
                  <a:srgbClr val="00B0F0"/>
                </a:solidFill>
              </a:rPr>
              <a:t>）</a:t>
            </a:r>
            <a:endParaRPr lang="en-AU" altLang="zh-CN" dirty="0">
              <a:solidFill>
                <a:srgbClr val="00B0F0"/>
              </a:solidFill>
            </a:endParaRPr>
          </a:p>
          <a:p>
            <a:r>
              <a:rPr lang="en-AU" u="sng" dirty="0">
                <a:solidFill>
                  <a:srgbClr val="00B0F0"/>
                </a:solidFill>
              </a:rPr>
              <a:t>Make a contribution </a:t>
            </a:r>
            <a:r>
              <a:rPr lang="en-AU" dirty="0">
                <a:solidFill>
                  <a:srgbClr val="00B0F0"/>
                </a:solidFill>
              </a:rPr>
              <a:t>to something :  </a:t>
            </a:r>
          </a:p>
        </p:txBody>
      </p:sp>
    </p:spTree>
    <p:extLst>
      <p:ext uri="{BB962C8B-B14F-4D97-AF65-F5344CB8AC3E}">
        <p14:creationId xmlns:p14="http://schemas.microsoft.com/office/powerpoint/2010/main" val="3932946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参考译文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所有这些因素都</a:t>
            </a:r>
            <a:r>
              <a:rPr lang="en-US" dirty="0" err="1">
                <a:solidFill>
                  <a:srgbClr val="FF0000"/>
                </a:solidFill>
              </a:rPr>
              <a:t>或多或少</a:t>
            </a:r>
            <a:r>
              <a:rPr lang="en-US" dirty="0" err="1">
                <a:solidFill>
                  <a:srgbClr val="00B0F0"/>
                </a:solidFill>
              </a:rPr>
              <a:t>造成</a:t>
            </a:r>
            <a:r>
              <a:rPr lang="en-US" dirty="0" err="1"/>
              <a:t>了工会人数的</a:t>
            </a:r>
            <a:r>
              <a:rPr lang="en-US" dirty="0" err="1">
                <a:solidFill>
                  <a:srgbClr val="00B0F0"/>
                </a:solidFill>
              </a:rPr>
              <a:t>下跌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zh-CN" altLang="en-US" b="1" dirty="0">
                <a:solidFill>
                  <a:srgbClr val="00B0F0"/>
                </a:solidFill>
              </a:rPr>
              <a:t>减少</a:t>
            </a:r>
            <a:r>
              <a:rPr lang="en-US" dirty="0"/>
              <a:t>，但这只是</a:t>
            </a:r>
            <a:r>
              <a:rPr lang="en-US" dirty="0">
                <a:solidFill>
                  <a:srgbClr val="FF0000"/>
                </a:solidFill>
              </a:rPr>
              <a:t>故事</a:t>
            </a:r>
            <a:r>
              <a:rPr lang="en-US" dirty="0"/>
              <a:t>的一部分 （部分情况）。</a:t>
            </a:r>
            <a:r>
              <a:rPr lang="en-AU" dirty="0"/>
              <a:t>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M</a:t>
            </a:r>
            <a:r>
              <a:rPr lang="en-AU" altLang="zh-CN" dirty="0">
                <a:solidFill>
                  <a:srgbClr val="00B0F0"/>
                </a:solidFill>
              </a:rPr>
              <a:t>ore or less: </a:t>
            </a:r>
            <a:r>
              <a:rPr lang="zh-CN" altLang="en-US" dirty="0">
                <a:solidFill>
                  <a:srgbClr val="00B0F0"/>
                </a:solidFill>
              </a:rPr>
              <a:t>或多或少</a:t>
            </a:r>
          </a:p>
          <a:p>
            <a:r>
              <a:rPr lang="zh-CN" altLang="en-US" dirty="0"/>
              <a:t>所有这些因素</a:t>
            </a:r>
            <a:r>
              <a:rPr lang="zh-CN" altLang="en-US" dirty="0">
                <a:solidFill>
                  <a:srgbClr val="00B0F0"/>
                </a:solidFill>
              </a:rPr>
              <a:t>以某种方式</a:t>
            </a:r>
            <a:r>
              <a:rPr lang="zh-CN" altLang="en-US" dirty="0"/>
              <a:t>造成／导致了工会人数的</a:t>
            </a:r>
            <a:r>
              <a:rPr lang="zh-CN" altLang="en-US" dirty="0">
                <a:solidFill>
                  <a:srgbClr val="00B0F0"/>
                </a:solidFill>
              </a:rPr>
              <a:t>下跌（</a:t>
            </a:r>
            <a:r>
              <a:rPr lang="zh-CN" altLang="en-US" dirty="0">
                <a:solidFill>
                  <a:srgbClr val="FF0000"/>
                </a:solidFill>
              </a:rPr>
              <a:t>下降</a:t>
            </a:r>
            <a:r>
              <a:rPr lang="zh-CN" altLang="en-US" dirty="0">
                <a:solidFill>
                  <a:srgbClr val="00B0F0"/>
                </a:solidFill>
              </a:rPr>
              <a:t>）</a:t>
            </a:r>
            <a:r>
              <a:rPr lang="zh-CN" altLang="en-US" dirty="0"/>
              <a:t>，但这只是</a:t>
            </a:r>
            <a:r>
              <a:rPr lang="zh-CN" altLang="en-US" dirty="0">
                <a:solidFill>
                  <a:srgbClr val="00B0F0"/>
                </a:solidFill>
              </a:rPr>
              <a:t>情况</a:t>
            </a:r>
            <a:r>
              <a:rPr lang="zh-CN" altLang="en-US" dirty="0"/>
              <a:t>的一部分。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3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句法分析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Firstly,</a:t>
            </a:r>
          </a:p>
          <a:p>
            <a:r>
              <a:rPr lang="en-US" dirty="0"/>
              <a:t> </a:t>
            </a:r>
            <a:r>
              <a:rPr lang="en-US" u="sng" dirty="0"/>
              <a:t>it is possible </a:t>
            </a:r>
            <a:r>
              <a:rPr lang="en-US" dirty="0"/>
              <a:t>to </a:t>
            </a:r>
            <a:r>
              <a:rPr lang="en-US" u="sng" dirty="0"/>
              <a:t>foster</a:t>
            </a:r>
            <a:r>
              <a:rPr lang="en-US" dirty="0"/>
              <a:t> the </a:t>
            </a:r>
            <a:r>
              <a:rPr lang="en-US" u="sng" dirty="0"/>
              <a:t>fall</a:t>
            </a:r>
            <a:r>
              <a:rPr lang="en-US" dirty="0"/>
              <a:t> of dictatorial regimes,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F0"/>
                </a:solidFill>
              </a:rPr>
              <a:t>不定式作主语的形式主语句子</a:t>
            </a:r>
            <a:r>
              <a:rPr lang="zh-CN" altLang="en-US" dirty="0"/>
              <a:t>）</a:t>
            </a:r>
            <a:endParaRPr lang="en-US" dirty="0"/>
          </a:p>
          <a:p>
            <a:r>
              <a:rPr lang="en-US" dirty="0"/>
              <a:t>which has been </a:t>
            </a:r>
            <a:r>
              <a:rPr lang="en-US" u="sng" dirty="0"/>
              <a:t>done</a:t>
            </a:r>
            <a:r>
              <a:rPr lang="en-US" dirty="0"/>
              <a:t> recently in Afghanistan and Iraq.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F0"/>
                </a:solidFill>
              </a:rPr>
              <a:t>非限制性定语从句</a:t>
            </a:r>
            <a:r>
              <a:rPr lang="zh-CN" altLang="en-US" dirty="0"/>
              <a:t>）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Foster: </a:t>
            </a:r>
            <a:r>
              <a:rPr lang="zh-CN" altLang="en-US" dirty="0">
                <a:solidFill>
                  <a:srgbClr val="00B0F0"/>
                </a:solidFill>
              </a:rPr>
              <a:t>培养、抚育、促进、代养  </a:t>
            </a: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促使</a:t>
            </a:r>
          </a:p>
          <a:p>
            <a:r>
              <a:rPr lang="en-US" dirty="0">
                <a:solidFill>
                  <a:srgbClr val="00B0F0"/>
                </a:solidFill>
              </a:rPr>
              <a:t>F</a:t>
            </a:r>
            <a:r>
              <a:rPr lang="en-AU" dirty="0">
                <a:solidFill>
                  <a:srgbClr val="00B0F0"/>
                </a:solidFill>
              </a:rPr>
              <a:t>all: </a:t>
            </a:r>
            <a:r>
              <a:rPr lang="zh-CN" altLang="en-US" dirty="0">
                <a:solidFill>
                  <a:srgbClr val="00B0F0"/>
                </a:solidFill>
              </a:rPr>
              <a:t>下跌、下降 （</a:t>
            </a:r>
            <a:r>
              <a:rPr lang="en-AU" altLang="zh-CN" dirty="0">
                <a:solidFill>
                  <a:srgbClr val="00B0F0"/>
                </a:solidFill>
              </a:rPr>
              <a:t>regime fall, </a:t>
            </a: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政权垮台</a:t>
            </a:r>
            <a:r>
              <a:rPr lang="zh-CN" altLang="en-US" dirty="0">
                <a:solidFill>
                  <a:srgbClr val="00B0F0"/>
                </a:solidFill>
              </a:rPr>
              <a:t>词语搭配）</a:t>
            </a:r>
          </a:p>
          <a:p>
            <a:r>
              <a:rPr lang="en-US" dirty="0">
                <a:solidFill>
                  <a:srgbClr val="00B0F0"/>
                </a:solidFill>
              </a:rPr>
              <a:t>Do: </a:t>
            </a:r>
            <a:r>
              <a:rPr lang="zh-CN" altLang="en-US" dirty="0">
                <a:solidFill>
                  <a:srgbClr val="00B0F0"/>
                </a:solidFill>
              </a:rPr>
              <a:t>做， 干，进行，从事？</a:t>
            </a:r>
            <a:endParaRPr lang="en-AU" altLang="zh-C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58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参考译文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第一个结论是</a:t>
            </a:r>
            <a:r>
              <a:rPr lang="en-US" dirty="0"/>
              <a:t>,</a:t>
            </a:r>
            <a:r>
              <a:rPr lang="zh-CN" altLang="en-US" dirty="0">
                <a:highlight>
                  <a:srgbClr val="FFFF00"/>
                </a:highlight>
              </a:rPr>
              <a:t>促使</a:t>
            </a:r>
            <a:r>
              <a:rPr lang="zh-CN" altLang="en-US" dirty="0"/>
              <a:t>独裁政权跨台是可能的，最近在阿富汗和伊拉克</a:t>
            </a:r>
            <a:r>
              <a:rPr lang="zh-CN" altLang="en-US" dirty="0">
                <a:highlight>
                  <a:srgbClr val="FFFF00"/>
                </a:highlight>
              </a:rPr>
              <a:t>就做到了这点</a:t>
            </a:r>
            <a:r>
              <a:rPr lang="zh-CN" altLang="en-US" dirty="0"/>
              <a:t>。</a:t>
            </a:r>
            <a:r>
              <a:rPr lang="en-AU" dirty="0"/>
              <a:t> </a:t>
            </a:r>
          </a:p>
          <a:p>
            <a:endParaRPr lang="en-AU" dirty="0"/>
          </a:p>
          <a:p>
            <a:r>
              <a:rPr lang="zh-CN" altLang="en-US" dirty="0">
                <a:solidFill>
                  <a:srgbClr val="00B0F0"/>
                </a:solidFill>
              </a:rPr>
              <a:t>首先，</a:t>
            </a: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促使</a:t>
            </a:r>
            <a:r>
              <a:rPr lang="zh-CN" altLang="en-US" dirty="0">
                <a:solidFill>
                  <a:srgbClr val="00B0F0"/>
                </a:solidFill>
              </a:rPr>
              <a:t>独裁政权垮台是可能的，最近阿富汗和伊拉克就发生了</a:t>
            </a: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这种情况</a:t>
            </a:r>
            <a:r>
              <a:rPr lang="zh-CN" altLang="en-US" dirty="0">
                <a:solidFill>
                  <a:srgbClr val="00B0F0"/>
                </a:solidFill>
              </a:rPr>
              <a:t>。（行文增译</a:t>
            </a:r>
            <a:endParaRPr lang="en-AU" altLang="zh-CN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AU" altLang="zh-CN" dirty="0">
              <a:solidFill>
                <a:srgbClr val="00B0F0"/>
              </a:solidFill>
            </a:endParaRPr>
          </a:p>
          <a:p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3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句法分析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Whether this </a:t>
            </a:r>
            <a:r>
              <a:rPr lang="en-US" u="sng" dirty="0"/>
              <a:t>can be done without</a:t>
            </a:r>
            <a:r>
              <a:rPr lang="en-US" dirty="0"/>
              <a:t> the use of military force is less clear </a:t>
            </a:r>
            <a:r>
              <a:rPr lang="zh-CN" altLang="en-US" dirty="0"/>
              <a:t>（</a:t>
            </a:r>
            <a:r>
              <a:rPr lang="en-AU" altLang="zh-CN" dirty="0">
                <a:solidFill>
                  <a:srgbClr val="00B0F0"/>
                </a:solidFill>
              </a:rPr>
              <a:t>WH</a:t>
            </a:r>
            <a:r>
              <a:rPr lang="zh-CN" altLang="en-US" dirty="0">
                <a:solidFill>
                  <a:srgbClr val="00B0F0"/>
                </a:solidFill>
              </a:rPr>
              <a:t>句子作主语</a:t>
            </a:r>
            <a:r>
              <a:rPr lang="zh-CN" altLang="en-US" dirty="0"/>
              <a:t>）</a:t>
            </a:r>
            <a:endParaRPr lang="en-US" dirty="0"/>
          </a:p>
          <a:p>
            <a:r>
              <a:rPr lang="en-US" dirty="0"/>
              <a:t> and </a:t>
            </a:r>
            <a:r>
              <a:rPr lang="en-US" u="sng" dirty="0"/>
              <a:t>when</a:t>
            </a:r>
            <a:r>
              <a:rPr lang="en-US" dirty="0"/>
              <a:t> force is used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F0"/>
                </a:solidFill>
              </a:rPr>
              <a:t>被动语态转化成无主语句</a:t>
            </a:r>
            <a:r>
              <a:rPr lang="zh-CN" altLang="en-US" dirty="0"/>
              <a:t>子）</a:t>
            </a:r>
            <a:endParaRPr lang="en-US" dirty="0"/>
          </a:p>
          <a:p>
            <a:r>
              <a:rPr lang="en-US" dirty="0"/>
              <a:t> it creates </a:t>
            </a:r>
            <a:r>
              <a:rPr lang="en-US" u="sng" dirty="0"/>
              <a:t>its own </a:t>
            </a:r>
            <a:r>
              <a:rPr lang="en-US" dirty="0"/>
              <a:t>new set of problems and resentments </a:t>
            </a:r>
          </a:p>
          <a:p>
            <a:r>
              <a:rPr lang="en-US" u="sng" dirty="0"/>
              <a:t>as</a:t>
            </a:r>
            <a:r>
              <a:rPr lang="en-US" dirty="0"/>
              <a:t> we are seeing now </a:t>
            </a:r>
            <a:r>
              <a:rPr lang="en-US" u="sng" dirty="0"/>
              <a:t>in</a:t>
            </a:r>
            <a:r>
              <a:rPr lang="en-US" dirty="0"/>
              <a:t> Iraq. </a:t>
            </a:r>
            <a:endParaRPr lang="zh-CN" altLang="en-US" dirty="0"/>
          </a:p>
          <a:p>
            <a:r>
              <a:rPr lang="en-US" altLang="zh-CN" dirty="0">
                <a:solidFill>
                  <a:srgbClr val="00B0F0"/>
                </a:solidFill>
              </a:rPr>
              <a:t>W</a:t>
            </a:r>
            <a:r>
              <a:rPr lang="en-AU" altLang="zh-CN" dirty="0" err="1">
                <a:solidFill>
                  <a:srgbClr val="00B0F0"/>
                </a:solidFill>
              </a:rPr>
              <a:t>ithout</a:t>
            </a:r>
            <a:r>
              <a:rPr lang="en-AU" altLang="zh-CN" dirty="0">
                <a:solidFill>
                  <a:srgbClr val="00B0F0"/>
                </a:solidFill>
              </a:rPr>
              <a:t> the use of : </a:t>
            </a:r>
            <a:r>
              <a:rPr lang="zh-CN" altLang="en-US" dirty="0">
                <a:solidFill>
                  <a:srgbClr val="00B0F0"/>
                </a:solidFill>
              </a:rPr>
              <a:t>不使用</a:t>
            </a:r>
            <a:r>
              <a:rPr lang="en-AU" altLang="zh-CN" dirty="0">
                <a:solidFill>
                  <a:srgbClr val="00B0F0"/>
                </a:solidFill>
              </a:rPr>
              <a:t>XXX (</a:t>
            </a:r>
            <a:r>
              <a:rPr lang="zh-CN" altLang="en-US" dirty="0">
                <a:solidFill>
                  <a:srgbClr val="00B0F0"/>
                </a:solidFill>
              </a:rPr>
              <a:t>介词短语转动词）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T</a:t>
            </a:r>
            <a:r>
              <a:rPr lang="en-AU" altLang="zh-CN" dirty="0">
                <a:solidFill>
                  <a:srgbClr val="00B0F0"/>
                </a:solidFill>
              </a:rPr>
              <a:t>his can be done: </a:t>
            </a:r>
            <a:r>
              <a:rPr lang="zh-CN" altLang="en-US" dirty="0">
                <a:solidFill>
                  <a:srgbClr val="00B0F0"/>
                </a:solidFill>
              </a:rPr>
              <a:t>做到这一点 （被动转主动）</a:t>
            </a:r>
          </a:p>
          <a:p>
            <a:r>
              <a:rPr lang="en-AU" altLang="zh-CN" dirty="0">
                <a:solidFill>
                  <a:srgbClr val="00B0F0"/>
                </a:solidFill>
              </a:rPr>
              <a:t>As: </a:t>
            </a:r>
            <a:r>
              <a:rPr lang="zh-CN" altLang="en-US" dirty="0">
                <a:solidFill>
                  <a:srgbClr val="00B0F0"/>
                </a:solidFill>
              </a:rPr>
              <a:t>副词，同样地，一样地，</a:t>
            </a:r>
            <a:r>
              <a:rPr lang="zh-CN" altLang="en-US" dirty="0">
                <a:solidFill>
                  <a:srgbClr val="00B0F0"/>
                </a:solidFill>
                <a:highlight>
                  <a:srgbClr val="FFFF00"/>
                </a:highlight>
              </a:rPr>
              <a:t>正如</a:t>
            </a:r>
            <a:r>
              <a:rPr lang="zh-CN" altLang="en-US" dirty="0">
                <a:solidFill>
                  <a:srgbClr val="00B0F0"/>
                </a:solidFill>
              </a:rPr>
              <a:t>，例如</a:t>
            </a:r>
            <a:endParaRPr lang="en-AU" altLang="zh-CN" dirty="0">
              <a:solidFill>
                <a:srgbClr val="00B0F0"/>
              </a:solidFill>
            </a:endParaRPr>
          </a:p>
          <a:p>
            <a:r>
              <a:rPr lang="en-AU" altLang="zh-CN" dirty="0">
                <a:solidFill>
                  <a:srgbClr val="00B0F0"/>
                </a:solidFill>
              </a:rPr>
              <a:t>Its own:  </a:t>
            </a:r>
            <a:r>
              <a:rPr lang="zh-CN" altLang="en-US" dirty="0">
                <a:solidFill>
                  <a:srgbClr val="00B0F0"/>
                </a:solidFill>
              </a:rPr>
              <a:t>本身</a:t>
            </a:r>
            <a:endParaRPr lang="en-AU" altLang="zh-CN" dirty="0">
              <a:solidFill>
                <a:srgbClr val="00B0F0"/>
              </a:solidFill>
            </a:endParaRPr>
          </a:p>
          <a:p>
            <a:endParaRPr lang="en-AU" altLang="zh-CN" dirty="0">
              <a:solidFill>
                <a:srgbClr val="00B0F0"/>
              </a:solidFill>
            </a:endParaRPr>
          </a:p>
          <a:p>
            <a:endParaRPr lang="en-AU" altLang="zh-CN" dirty="0">
              <a:solidFill>
                <a:srgbClr val="00B0F0"/>
              </a:solidFill>
            </a:endParaRPr>
          </a:p>
          <a:p>
            <a:endParaRPr lang="en-AU" altLang="zh-CN" dirty="0">
              <a:solidFill>
                <a:srgbClr val="00B0F0"/>
              </a:solidFill>
            </a:endParaRPr>
          </a:p>
          <a:p>
            <a:endParaRPr lang="en-AU" altLang="zh-CN" dirty="0">
              <a:solidFill>
                <a:srgbClr val="00B0F0"/>
              </a:solidFill>
            </a:endParaRPr>
          </a:p>
          <a:p>
            <a:endParaRPr lang="zh-CN" altLang="en-US" dirty="0">
              <a:solidFill>
                <a:srgbClr val="00B0F0"/>
              </a:solidFill>
            </a:endParaRPr>
          </a:p>
          <a:p>
            <a:endParaRPr lang="zh-CN" altLang="en-US" dirty="0">
              <a:solidFill>
                <a:srgbClr val="00B0F0"/>
              </a:solidFill>
            </a:endParaRPr>
          </a:p>
          <a:p>
            <a:endParaRPr lang="en-AU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2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参考译文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是否可以在</a:t>
            </a:r>
            <a:r>
              <a:rPr lang="zh-CN" altLang="en-US" dirty="0">
                <a:solidFill>
                  <a:srgbClr val="00B0F0"/>
                </a:solidFill>
              </a:rPr>
              <a:t>不使用武力</a:t>
            </a:r>
            <a:r>
              <a:rPr lang="zh-CN" altLang="en-US" dirty="0"/>
              <a:t>的情况下做到这一点不是很清楚。</a:t>
            </a:r>
            <a:r>
              <a:rPr lang="zh-CN" altLang="en-US" dirty="0">
                <a:solidFill>
                  <a:srgbClr val="00B0F0"/>
                </a:solidFill>
              </a:rPr>
              <a:t>使用武力本身</a:t>
            </a:r>
            <a:r>
              <a:rPr lang="zh-CN" altLang="en-US" dirty="0"/>
              <a:t>会</a:t>
            </a:r>
            <a:r>
              <a:rPr lang="zh-CN" altLang="en-US" dirty="0">
                <a:solidFill>
                  <a:srgbClr val="00B0F0"/>
                </a:solidFill>
              </a:rPr>
              <a:t>造成</a:t>
            </a:r>
            <a:r>
              <a:rPr lang="zh-CN" altLang="en-US" dirty="0"/>
              <a:t>一系列新的问题和仇恨，</a:t>
            </a:r>
            <a:r>
              <a:rPr lang="zh-CN" altLang="en-US" dirty="0">
                <a:solidFill>
                  <a:srgbClr val="00B0F0"/>
                </a:solidFill>
              </a:rPr>
              <a:t>正如</a:t>
            </a:r>
            <a:r>
              <a:rPr lang="zh-CN" altLang="en-US" dirty="0"/>
              <a:t>目前我们在伊拉克所目睹的那样。</a:t>
            </a:r>
            <a:r>
              <a:rPr lang="en-AU" dirty="0"/>
              <a:t> </a:t>
            </a:r>
            <a:endParaRPr lang="zh-CN" altLang="en-US" dirty="0"/>
          </a:p>
          <a:p>
            <a:r>
              <a:rPr lang="zh-CN" altLang="en-US" dirty="0"/>
              <a:t>是否可以在不使用武力的情况下做到这一点不是很清楚。使用武力本身会</a:t>
            </a:r>
            <a:r>
              <a:rPr lang="zh-CN" altLang="en-US" dirty="0">
                <a:solidFill>
                  <a:srgbClr val="00B0F0"/>
                </a:solidFill>
              </a:rPr>
              <a:t>带来</a:t>
            </a:r>
            <a:r>
              <a:rPr lang="zh-CN" altLang="en-US" dirty="0"/>
              <a:t>一系列新的问题和仇恨，正如我们</a:t>
            </a:r>
            <a:r>
              <a:rPr lang="zh-CN" altLang="en-US" dirty="0">
                <a:solidFill>
                  <a:srgbClr val="00B0F0"/>
                </a:solidFill>
              </a:rPr>
              <a:t>目前在伊拉克看到的情况。</a:t>
            </a:r>
            <a:endParaRPr lang="en-AU" altLang="zh-CN" dirty="0">
              <a:solidFill>
                <a:srgbClr val="00B0F0"/>
              </a:solidFill>
            </a:endParaRPr>
          </a:p>
          <a:p>
            <a:r>
              <a:rPr lang="zh-CN" altLang="en-US" dirty="0"/>
              <a:t>不使用武力是否可以做到这一点不是很清楚，</a:t>
            </a:r>
            <a:r>
              <a:rPr lang="zh-CN" altLang="en-US" u="sng" dirty="0">
                <a:solidFill>
                  <a:srgbClr val="00B0F0"/>
                </a:solidFill>
              </a:rPr>
              <a:t>就像现在我们在伊拉克看到的</a:t>
            </a:r>
            <a:r>
              <a:rPr lang="zh-CN" altLang="en-US" dirty="0"/>
              <a:t>，使用武力本身会产生一系列新的问题和仇恨。（</a:t>
            </a:r>
            <a:r>
              <a:rPr lang="zh-CN" altLang="en-US" dirty="0">
                <a:solidFill>
                  <a:srgbClr val="00B0F0"/>
                </a:solidFill>
              </a:rPr>
              <a:t>状语的位置</a:t>
            </a:r>
            <a:r>
              <a:rPr lang="zh-CN" altLang="en-US" dirty="0"/>
              <a:t>）</a:t>
            </a:r>
            <a:endParaRPr lang="en-AU" altLang="zh-CN" dirty="0"/>
          </a:p>
          <a:p>
            <a:endParaRPr lang="en-AU" altLang="zh-CN" dirty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0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9195</TotalTime>
  <Words>4830</Words>
  <Application>Microsoft Office PowerPoint</Application>
  <PresentationFormat>On-screen Show (4:3)</PresentationFormat>
  <Paragraphs>361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等线</vt:lpstr>
      <vt:lpstr>Malgun Gothic Semilight</vt:lpstr>
      <vt:lpstr>微软雅黑</vt:lpstr>
      <vt:lpstr>宋体</vt:lpstr>
      <vt:lpstr>楷体</vt:lpstr>
      <vt:lpstr>Arial</vt:lpstr>
      <vt:lpstr>Calibri</vt:lpstr>
      <vt:lpstr>Mangal</vt:lpstr>
      <vt:lpstr>Times New Roman</vt:lpstr>
      <vt:lpstr>Office Theme</vt:lpstr>
      <vt:lpstr>Democracy and Authoritarianism </vt:lpstr>
      <vt:lpstr>背景介绍</vt:lpstr>
      <vt:lpstr>PowerPoint Presentation</vt:lpstr>
      <vt:lpstr>句法分析</vt:lpstr>
      <vt:lpstr>参考译文</vt:lpstr>
      <vt:lpstr>句法分析</vt:lpstr>
      <vt:lpstr>参考译文</vt:lpstr>
      <vt:lpstr>句法分析</vt:lpstr>
      <vt:lpstr>参考译文</vt:lpstr>
      <vt:lpstr>句法分析</vt:lpstr>
      <vt:lpstr>参考译文</vt:lpstr>
      <vt:lpstr>句法分析</vt:lpstr>
      <vt:lpstr>参考译文</vt:lpstr>
      <vt:lpstr>句法分析</vt:lpstr>
      <vt:lpstr>参考译文</vt:lpstr>
      <vt:lpstr>句法分析</vt:lpstr>
      <vt:lpstr>参考译文</vt:lpstr>
      <vt:lpstr>句法分析</vt:lpstr>
      <vt:lpstr>参考译文</vt:lpstr>
      <vt:lpstr>句法分析</vt:lpstr>
      <vt:lpstr>参考译文</vt:lpstr>
      <vt:lpstr>句法分析</vt:lpstr>
      <vt:lpstr>参考译文</vt:lpstr>
      <vt:lpstr>“That” 句子</vt:lpstr>
      <vt:lpstr>PowerPoint Presentation</vt:lpstr>
      <vt:lpstr>PowerPoint Presentation</vt:lpstr>
      <vt:lpstr>背景知识</vt:lpstr>
      <vt:lpstr>句法分析</vt:lpstr>
      <vt:lpstr>数次搭配 </vt:lpstr>
      <vt:lpstr>参考译文</vt:lpstr>
      <vt:lpstr>句法分析</vt:lpstr>
      <vt:lpstr>PowerPoint Presentation</vt:lpstr>
      <vt:lpstr>参考译文</vt:lpstr>
      <vt:lpstr>句法分析</vt:lpstr>
      <vt:lpstr>参考译文</vt:lpstr>
      <vt:lpstr>句法分析</vt:lpstr>
      <vt:lpstr>参考译文</vt:lpstr>
      <vt:lpstr>句法分析</vt:lpstr>
      <vt:lpstr>参考译文</vt:lpstr>
      <vt:lpstr>句法分析</vt:lpstr>
      <vt:lpstr>参考译文</vt:lpstr>
      <vt:lpstr>句法分析</vt:lpstr>
      <vt:lpstr>参考译文</vt:lpstr>
      <vt:lpstr>句法分析</vt:lpstr>
      <vt:lpstr>参考译文</vt:lpstr>
      <vt:lpstr>句法分析</vt:lpstr>
      <vt:lpstr>参考译文</vt:lpstr>
      <vt:lpstr>句法分析</vt:lpstr>
      <vt:lpstr>参考译文</vt:lpstr>
      <vt:lpstr>数量词</vt:lpstr>
      <vt:lpstr>句法分析</vt:lpstr>
      <vt:lpstr>参考译文</vt:lpstr>
      <vt:lpstr>句法分析</vt:lpstr>
      <vt:lpstr>参考译文</vt:lpstr>
    </vt:vector>
  </TitlesOfParts>
  <Company>FLEXIGROUP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Australian Society and Language</dc:title>
  <dc:creator>yan sun</dc:creator>
  <cp:lastModifiedBy>guoqing</cp:lastModifiedBy>
  <cp:revision>1012</cp:revision>
  <dcterms:created xsi:type="dcterms:W3CDTF">2017-05-21T01:05:38Z</dcterms:created>
  <dcterms:modified xsi:type="dcterms:W3CDTF">2017-11-25T01:50:09Z</dcterms:modified>
</cp:coreProperties>
</file>