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19046F-911E-44FF-91E5-1629CDA41D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5D7DDF8-97C7-4448-8EFC-DC18D7379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138BA10-7EEE-44A4-B685-3AB1E4468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E47EC-3CCE-471B-90DD-C43D0E4B173E}" type="datetimeFigureOut">
              <a:rPr lang="it-IT" smtClean="0"/>
              <a:t>30/05/2021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1CCC06F-2C6E-4564-AE0C-22943FB80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1F027A3-D5A5-4A8A-BA26-7CA8715CF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9F41A-42A6-4BA3-AA88-3F86BC0ADFD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09891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E0E4A7-177A-4230-A0A2-841AA9A8A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DD0F370-5100-43FA-9180-C87F65BEDD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1688FDB-346C-49CB-A8B7-1084FA3A7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E47EC-3CCE-471B-90DD-C43D0E4B173E}" type="datetimeFigureOut">
              <a:rPr lang="it-IT" smtClean="0"/>
              <a:t>30/05/2021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4AB6308-F204-4484-BC21-4982F38BE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D78C4EA-5810-465D-8F66-E8110B1A9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9F41A-42A6-4BA3-AA88-3F86BC0ADFD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2110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0BBA10B1-1249-49B7-B29B-75EE6F230C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A84CBD2-1A3E-4103-BD05-ED0E976E6C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62845CB-5C24-465B-A1C6-7378928D5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E47EC-3CCE-471B-90DD-C43D0E4B173E}" type="datetimeFigureOut">
              <a:rPr lang="it-IT" smtClean="0"/>
              <a:t>30/05/2021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4C5714D-CDE1-4EB9-A3C7-DD34EDE48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472813E-A144-4C74-BBC2-949C4F2D9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9F41A-42A6-4BA3-AA88-3F86BC0ADFD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0044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A6201BC-BB39-4D70-B5CC-F50808FFC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42AD531-B5E8-42CE-87D4-74D8D6F56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8256106-8DA8-4DF2-8E3D-2A06E16BE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E47EC-3CCE-471B-90DD-C43D0E4B173E}" type="datetimeFigureOut">
              <a:rPr lang="it-IT" smtClean="0"/>
              <a:t>30/05/2021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0035A7C-A460-45A4-AE9F-4EC140AAD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784EEA1-E90D-4817-876C-2DCD055D2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9F41A-42A6-4BA3-AA88-3F86BC0ADFD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6159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464CF2-35AD-422E-9C47-E82CB1693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34A9E13-9AF0-4D9A-A8D7-F628CA1CBC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4AFC7CA-B79E-43EB-874D-D18265F9B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E47EC-3CCE-471B-90DD-C43D0E4B173E}" type="datetimeFigureOut">
              <a:rPr lang="it-IT" smtClean="0"/>
              <a:t>30/05/2021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71D466D-57FE-4EAB-94E0-A05DBC6BE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D00346E-65A5-4940-ACAD-8AECDF867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9F41A-42A6-4BA3-AA88-3F86BC0ADFD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1951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514BAC-4D6A-4C36-BC96-BD60FC911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E39D3A5-AF1F-4811-8674-80C9876BC1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BD6F3C3-7A64-43AB-9EEE-D1754170CF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57201EC-B2CA-4BBA-8BA7-39CD8EEFC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E47EC-3CCE-471B-90DD-C43D0E4B173E}" type="datetimeFigureOut">
              <a:rPr lang="it-IT" smtClean="0"/>
              <a:t>30/05/2021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24D9307-FF20-4B60-B4CC-A352DEC6B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E2179E1-C186-41EA-80A8-54041B902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9F41A-42A6-4BA3-AA88-3F86BC0ADFD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52003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C94A08-DA61-4B27-8812-525C0D587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F06AEA9-2C42-443A-8714-2186493D8B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6D5A632-6234-4CAA-ADB7-74604E5C44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0818719-0468-4060-9FC1-D9F522955F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9018E1D-D69A-4FBC-B46C-DA5F4FBDA7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E9123C7-DCFB-408C-92EB-F2B73A57D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E47EC-3CCE-471B-90DD-C43D0E4B173E}" type="datetimeFigureOut">
              <a:rPr lang="it-IT" smtClean="0"/>
              <a:t>30/05/2021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2FF3F865-D7E6-4EAC-9F3C-398D31B94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9A0C1C4-655C-47AD-BBB8-4BB92561E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9F41A-42A6-4BA3-AA88-3F86BC0ADFD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3186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74FA73-0F38-4F4E-8D35-C71F71210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E122617-6773-4BC3-84DE-BD201B3A9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E47EC-3CCE-471B-90DD-C43D0E4B173E}" type="datetimeFigureOut">
              <a:rPr lang="it-IT" smtClean="0"/>
              <a:t>30/05/2021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71C0986-6D48-4651-8566-A2A053C55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6407B9E-3643-44C5-8F1A-6A14C1044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9F41A-42A6-4BA3-AA88-3F86BC0ADFD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87532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A415104D-5302-434C-8234-2BFA754FB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E47EC-3CCE-471B-90DD-C43D0E4B173E}" type="datetimeFigureOut">
              <a:rPr lang="it-IT" smtClean="0"/>
              <a:t>30/05/2021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AAF0F23-544A-4B3F-8D55-B0F3079F0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654E788-1A10-4559-9658-76624D0BD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9F41A-42A6-4BA3-AA88-3F86BC0ADFD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2675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9C01CC-18A2-4F28-8D17-D2E93A5E1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06F0FA8-9CC9-42A2-B9DD-553946A7F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9ED18DA-D62E-4A47-9D34-8BCCF1AA6B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03AC693-D1C9-421A-B653-A0F0C7C5B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E47EC-3CCE-471B-90DD-C43D0E4B173E}" type="datetimeFigureOut">
              <a:rPr lang="it-IT" smtClean="0"/>
              <a:t>30/05/2021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A85877B-C9A1-4884-9154-E4312ED95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F5DA53A-F193-41E2-90E5-146683A8E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9F41A-42A6-4BA3-AA88-3F86BC0ADFD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79183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824C0F-295B-44EB-A1F4-616D4542B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2165837-82F2-419F-AC47-45FCF5438B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3682BBB-A0FD-4BD5-BE27-75897EE8D1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1817801-6661-4256-8D86-B246E119F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E47EC-3CCE-471B-90DD-C43D0E4B173E}" type="datetimeFigureOut">
              <a:rPr lang="it-IT" smtClean="0"/>
              <a:t>30/05/2021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9B34DCD-FA2B-4EEB-9F35-2EA9FB721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A999B2D-C8D6-4FB8-AD27-14AB3DFA6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9F41A-42A6-4BA3-AA88-3F86BC0ADFD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0317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B7D251D-107A-4C50-8F04-A545B908F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CE42F51-F972-43ED-BE99-61DFBB545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E0BFE93-756F-40D6-A5BD-7695D4FDA8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47EC-3CCE-471B-90DD-C43D0E4B173E}" type="datetimeFigureOut">
              <a:rPr lang="it-IT" smtClean="0"/>
              <a:t>30/05/2021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34F2B35-1C2B-481E-A9FA-A236E3B530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97BD072-E5FA-42F1-B320-E02440D753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F9F41A-42A6-4BA3-AA88-3F86BC0ADFD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2551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48DC744-A39B-4757-99BF-E48B2F68AA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Statistical </a:t>
            </a:r>
            <a:r>
              <a:rPr lang="it-IT" dirty="0" err="1"/>
              <a:t>Mechanics</a:t>
            </a:r>
            <a:r>
              <a:rPr lang="it-IT" dirty="0"/>
              <a:t> 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E67E9EB-5832-4A89-87EF-D97CC6B44B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Monte Carlo </a:t>
            </a:r>
            <a:r>
              <a:rPr lang="it-IT" dirty="0" err="1"/>
              <a:t>method</a:t>
            </a:r>
            <a:r>
              <a:rPr lang="it-IT" dirty="0"/>
              <a:t> for the </a:t>
            </a:r>
            <a:r>
              <a:rPr lang="it-IT" dirty="0" err="1"/>
              <a:t>Ising</a:t>
            </a:r>
            <a:r>
              <a:rPr lang="it-IT" dirty="0"/>
              <a:t> model </a:t>
            </a:r>
          </a:p>
        </p:txBody>
      </p:sp>
    </p:spTree>
    <p:extLst>
      <p:ext uri="{BB962C8B-B14F-4D97-AF65-F5344CB8AC3E}">
        <p14:creationId xmlns:p14="http://schemas.microsoft.com/office/powerpoint/2010/main" val="953179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DF778A6-65DF-4AEB-A20D-47E81AACD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Computer </a:t>
            </a:r>
            <a:r>
              <a:rPr lang="it-IT" dirty="0" err="1"/>
              <a:t>simulations</a:t>
            </a:r>
            <a:r>
              <a:rPr lang="it-IT" dirty="0"/>
              <a:t> in </a:t>
            </a:r>
            <a:r>
              <a:rPr lang="it-IT" dirty="0" err="1"/>
              <a:t>statistical</a:t>
            </a:r>
            <a:r>
              <a:rPr lang="it-IT" dirty="0"/>
              <a:t> </a:t>
            </a:r>
            <a:r>
              <a:rPr lang="it-IT" dirty="0" err="1"/>
              <a:t>mechanics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AE6AB94-4984-40C5-A673-D8894015B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Two </a:t>
            </a:r>
            <a:r>
              <a:rPr lang="it-IT" dirty="0" err="1"/>
              <a:t>main</a:t>
            </a:r>
            <a:r>
              <a:rPr lang="it-IT" dirty="0"/>
              <a:t> </a:t>
            </a:r>
            <a:r>
              <a:rPr lang="it-IT" dirty="0" err="1"/>
              <a:t>categories</a:t>
            </a:r>
            <a:r>
              <a:rPr lang="it-IT" dirty="0"/>
              <a:t>:</a:t>
            </a:r>
          </a:p>
          <a:p>
            <a:r>
              <a:rPr lang="it-IT" dirty="0"/>
              <a:t>Monte Carlo</a:t>
            </a:r>
          </a:p>
          <a:p>
            <a:r>
              <a:rPr lang="it-IT" dirty="0" err="1"/>
              <a:t>Molecular</a:t>
            </a:r>
            <a:r>
              <a:rPr lang="it-IT" dirty="0"/>
              <a:t> Dynamics</a:t>
            </a:r>
          </a:p>
          <a:p>
            <a:pPr marL="0" indent="0">
              <a:buNone/>
            </a:pPr>
            <a:r>
              <a:rPr lang="it-IT" dirty="0" err="1"/>
              <a:t>They</a:t>
            </a:r>
            <a:r>
              <a:rPr lang="it-IT" dirty="0"/>
              <a:t> </a:t>
            </a:r>
            <a:r>
              <a:rPr lang="it-IT" dirty="0" err="1"/>
              <a:t>both</a:t>
            </a:r>
            <a:r>
              <a:rPr lang="it-IT" dirty="0"/>
              <a:t> </a:t>
            </a:r>
            <a:r>
              <a:rPr lang="it-IT" dirty="0" err="1"/>
              <a:t>rely</a:t>
            </a:r>
            <a:r>
              <a:rPr lang="it-IT" dirty="0"/>
              <a:t> on </a:t>
            </a:r>
            <a:r>
              <a:rPr lang="it-IT" b="1" dirty="0" err="1"/>
              <a:t>importance</a:t>
            </a:r>
            <a:r>
              <a:rPr lang="it-IT" b="1" dirty="0"/>
              <a:t> sampling</a:t>
            </a:r>
          </a:p>
        </p:txBody>
      </p:sp>
    </p:spTree>
    <p:extLst>
      <p:ext uri="{BB962C8B-B14F-4D97-AF65-F5344CB8AC3E}">
        <p14:creationId xmlns:p14="http://schemas.microsoft.com/office/powerpoint/2010/main" val="2185839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0E2586-3FCC-44EC-9A90-029036078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Metropolis </a:t>
            </a:r>
            <a:r>
              <a:rPr lang="it-IT" dirty="0" err="1"/>
              <a:t>algorithm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0A33AE4B-B2DE-4F48-B0F8-9702828915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it-IT" dirty="0"/>
                  <a:t>Initialize the system in a </a:t>
                </a:r>
                <a:r>
                  <a:rPr lang="it-IT" dirty="0" err="1"/>
                  <a:t>starting</a:t>
                </a:r>
                <a:r>
                  <a:rPr lang="it-IT" dirty="0"/>
                  <a:t>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it-IT" b="0" dirty="0"/>
              </a:p>
              <a:p>
                <a:pPr marL="0" indent="0">
                  <a:buNone/>
                </a:pPr>
                <a:r>
                  <a:rPr lang="it-IT" dirty="0"/>
                  <a:t>1- Generate a random trial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𝑡𝑟𝑖𝑎𝑙</m:t>
                        </m:r>
                      </m:sub>
                    </m:sSub>
                  </m:oMath>
                </a14:m>
                <a:r>
                  <a:rPr lang="it-IT" dirty="0"/>
                  <a:t> </a:t>
                </a:r>
                <a:r>
                  <a:rPr lang="it-IT" dirty="0" err="1"/>
                  <a:t>that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‘</a:t>
                </a:r>
                <a:r>
                  <a:rPr lang="it-IT" dirty="0" err="1"/>
                  <a:t>nearby</a:t>
                </a:r>
                <a:r>
                  <a:rPr lang="it-IT" dirty="0"/>
                  <a:t>’ the </a:t>
                </a:r>
                <a:r>
                  <a:rPr lang="it-IT" dirty="0" err="1"/>
                  <a:t>initial</a:t>
                </a:r>
                <a:r>
                  <a:rPr lang="it-IT" dirty="0"/>
                  <a:t> state. For ‘</a:t>
                </a:r>
                <a:r>
                  <a:rPr lang="it-IT" dirty="0" err="1"/>
                  <a:t>nearby</a:t>
                </a:r>
                <a:r>
                  <a:rPr lang="it-IT" dirty="0"/>
                  <a:t>’ </a:t>
                </a:r>
                <a:r>
                  <a:rPr lang="it-IT" dirty="0" err="1"/>
                  <a:t>we</a:t>
                </a:r>
                <a:r>
                  <a:rPr lang="it-IT" dirty="0"/>
                  <a:t> </a:t>
                </a:r>
                <a:r>
                  <a:rPr lang="it-IT" dirty="0" err="1"/>
                  <a:t>mean</a:t>
                </a:r>
                <a:r>
                  <a:rPr lang="it-IT" dirty="0"/>
                  <a:t> </a:t>
                </a:r>
                <a:r>
                  <a:rPr lang="it-IT" dirty="0" err="1"/>
                  <a:t>that</a:t>
                </a:r>
                <a:r>
                  <a:rPr lang="it-IT" dirty="0"/>
                  <a:t> the trial state </a:t>
                </a:r>
                <a:r>
                  <a:rPr lang="it-IT" dirty="0" err="1"/>
                  <a:t>should</a:t>
                </a:r>
                <a:r>
                  <a:rPr lang="it-IT" dirty="0"/>
                  <a:t> be </a:t>
                </a:r>
                <a:r>
                  <a:rPr lang="it-IT" dirty="0" err="1"/>
                  <a:t>almost</a:t>
                </a:r>
                <a:r>
                  <a:rPr lang="it-IT" dirty="0"/>
                  <a:t> </a:t>
                </a:r>
                <a:r>
                  <a:rPr lang="it-IT" dirty="0" err="1"/>
                  <a:t>identical</a:t>
                </a:r>
                <a:r>
                  <a:rPr lang="it-IT" dirty="0"/>
                  <a:t> to the </a:t>
                </a:r>
                <a:r>
                  <a:rPr lang="it-IT" dirty="0" err="1"/>
                  <a:t>starting</a:t>
                </a:r>
                <a:r>
                  <a:rPr lang="it-IT" dirty="0"/>
                  <a:t> one (for </a:t>
                </a:r>
                <a:r>
                  <a:rPr lang="it-IT" dirty="0" err="1"/>
                  <a:t>example</a:t>
                </a:r>
                <a:r>
                  <a:rPr lang="it-IT" dirty="0"/>
                  <a:t> </a:t>
                </a:r>
                <a:r>
                  <a:rPr lang="it-IT" dirty="0" err="1"/>
                  <a:t>changing</a:t>
                </a:r>
                <a:r>
                  <a:rPr lang="it-IT" dirty="0"/>
                  <a:t> the spin of </a:t>
                </a:r>
                <a:r>
                  <a:rPr lang="it-IT" dirty="0" err="1"/>
                  <a:t>only</a:t>
                </a:r>
                <a:r>
                  <a:rPr lang="it-IT" dirty="0"/>
                  <a:t> one </a:t>
                </a:r>
                <a:r>
                  <a:rPr lang="it-IT" dirty="0" err="1"/>
                  <a:t>particle</a:t>
                </a:r>
                <a:r>
                  <a:rPr lang="it-IT" dirty="0"/>
                  <a:t>).</a:t>
                </a:r>
              </a:p>
              <a:p>
                <a:pPr marL="0" indent="0">
                  <a:buNone/>
                </a:pPr>
                <a:endParaRPr lang="it-IT" dirty="0"/>
              </a:p>
              <a:p>
                <a:pPr marL="0" indent="0">
                  <a:buNone/>
                </a:pPr>
                <a:r>
                  <a:rPr lang="it-IT" dirty="0"/>
                  <a:t>2- </a:t>
                </a:r>
                <a:r>
                  <a:rPr lang="it-IT" dirty="0" err="1"/>
                  <a:t>Determine</a:t>
                </a:r>
                <a:r>
                  <a:rPr lang="it-IT" dirty="0"/>
                  <a:t> the </a:t>
                </a:r>
                <a:r>
                  <a:rPr lang="it-IT" dirty="0" err="1"/>
                  <a:t>change</a:t>
                </a:r>
                <a:r>
                  <a:rPr lang="it-IT" dirty="0"/>
                  <a:t> in energy </a:t>
                </a:r>
                <a:r>
                  <a:rPr lang="it-IT" dirty="0" err="1"/>
                  <a:t>induced</a:t>
                </a:r>
                <a:r>
                  <a:rPr lang="it-IT" dirty="0"/>
                  <a:t> by the trial state </a:t>
                </a:r>
                <a:r>
                  <a:rPr lang="it-IT" dirty="0" err="1"/>
                  <a:t>compared</a:t>
                </a:r>
                <a:r>
                  <a:rPr lang="it-IT" dirty="0"/>
                  <a:t> to the </a:t>
                </a:r>
                <a:r>
                  <a:rPr lang="it-IT" dirty="0" err="1"/>
                  <a:t>previous</a:t>
                </a:r>
                <a:r>
                  <a:rPr lang="it-IT" dirty="0"/>
                  <a:t> state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𝑡𝑟𝑖𝑎𝑙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)−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/>
                  <a:t>). </a:t>
                </a:r>
              </a:p>
              <a:p>
                <a:r>
                  <a:rPr lang="it-IT" dirty="0"/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it-IT" dirty="0"/>
                  <a:t> </a:t>
                </a:r>
                <a:r>
                  <a:rPr lang="it-IT" dirty="0" err="1"/>
                  <a:t>than</a:t>
                </a:r>
                <a:r>
                  <a:rPr lang="it-IT" dirty="0"/>
                  <a:t> </a:t>
                </a:r>
                <a:r>
                  <a:rPr lang="it-IT" dirty="0" err="1"/>
                  <a:t>accept</a:t>
                </a:r>
                <a:r>
                  <a:rPr lang="it-IT" dirty="0"/>
                  <a:t> the trial state with </a:t>
                </a:r>
                <a:r>
                  <a:rPr lang="it-IT" dirty="0" err="1"/>
                  <a:t>probability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p>
                    </m:sSup>
                  </m:oMath>
                </a14:m>
                <a:r>
                  <a:rPr lang="it-IT" dirty="0"/>
                  <a:t>. Generate a random </a:t>
                </a:r>
                <a:r>
                  <a:rPr lang="it-IT" dirty="0" err="1"/>
                  <a:t>number</a:t>
                </a:r>
                <a:r>
                  <a:rPr lang="it-IT" dirty="0"/>
                  <a:t> and </a:t>
                </a:r>
                <a:r>
                  <a:rPr lang="it-IT" dirty="0" err="1"/>
                  <a:t>if</a:t>
                </a:r>
                <a:r>
                  <a:rPr lang="it-IT" dirty="0"/>
                  <a:t> </a:t>
                </a:r>
                <a:r>
                  <a:rPr lang="it-IT" dirty="0" err="1"/>
                  <a:t>it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&lt;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p>
                    </m:sSup>
                  </m:oMath>
                </a14:m>
                <a:r>
                  <a:rPr lang="it-IT" dirty="0"/>
                  <a:t> </a:t>
                </a:r>
                <a:r>
                  <a:rPr lang="it-IT" dirty="0" err="1"/>
                  <a:t>accept</a:t>
                </a:r>
                <a:r>
                  <a:rPr lang="it-IT" dirty="0"/>
                  <a:t> the new state, </a:t>
                </a:r>
                <a:r>
                  <a:rPr lang="it-IT" dirty="0" err="1"/>
                  <a:t>that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𝑡𝑟𝑖𝑎𝑙</m:t>
                        </m:r>
                      </m:sub>
                    </m:sSub>
                  </m:oMath>
                </a14:m>
                <a:r>
                  <a:rPr lang="it-IT" dirty="0"/>
                  <a:t>, </a:t>
                </a:r>
                <a:r>
                  <a:rPr lang="it-IT" dirty="0" err="1"/>
                  <a:t>if</a:t>
                </a:r>
                <a:r>
                  <a:rPr lang="it-IT" dirty="0"/>
                  <a:t> the state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dirty="0" err="1"/>
                  <a:t>rejected</a:t>
                </a:r>
                <a:r>
                  <a:rPr lang="it-IT" dirty="0"/>
                  <a:t> </a:t>
                </a:r>
                <a:r>
                  <a:rPr lang="it-IT" dirty="0" err="1"/>
                  <a:t>than</a:t>
                </a:r>
                <a:r>
                  <a:rPr lang="it-IT" dirty="0"/>
                  <a:t>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it-IT" dirty="0"/>
                  <a:t>. </a:t>
                </a:r>
              </a:p>
              <a:p>
                <a:r>
                  <a:rPr lang="it-IT" dirty="0" err="1"/>
                  <a:t>If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it-IT" dirty="0"/>
                  <a:t> </a:t>
                </a:r>
                <a:r>
                  <a:rPr lang="it-IT" dirty="0" err="1"/>
                  <a:t>accept</a:t>
                </a:r>
                <a:r>
                  <a:rPr lang="it-IT" dirty="0"/>
                  <a:t> the trial state, so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𝑡𝑟𝑖𝑎𝑙</m:t>
                        </m:r>
                      </m:sub>
                    </m:sSub>
                  </m:oMath>
                </a14:m>
                <a:r>
                  <a:rPr lang="it-IT" dirty="0"/>
                  <a:t>.</a:t>
                </a:r>
              </a:p>
              <a:p>
                <a:pPr marL="0" indent="0">
                  <a:buNone/>
                </a:pPr>
                <a:endParaRPr lang="it-IT" dirty="0"/>
              </a:p>
            </p:txBody>
          </p:sp>
        </mc:Choice>
        <mc:Fallback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0A33AE4B-B2DE-4F48-B0F8-9702828915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22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8070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9B3258-6862-41B9-ACA9-08C75B386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Metropolis </a:t>
            </a:r>
            <a:r>
              <a:rPr lang="it-IT" dirty="0" err="1"/>
              <a:t>algorithm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175DB728-7A3B-49EF-B78B-92179D0D89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it-IT" sz="2600" dirty="0"/>
                  <a:t>3- </a:t>
                </a:r>
                <a:r>
                  <a:rPr lang="it-IT" sz="2600" dirty="0" err="1"/>
                  <a:t>Perform</a:t>
                </a:r>
                <a:r>
                  <a:rPr lang="it-IT" sz="2600" dirty="0"/>
                  <a:t> steps 1 and 2 for </a:t>
                </a:r>
                <a:r>
                  <a:rPr lang="it-IT" sz="2600" dirty="0" err="1"/>
                  <a:t>all</a:t>
                </a:r>
                <a:r>
                  <a:rPr lang="it-IT" sz="2600" dirty="0"/>
                  <a:t> </a:t>
                </a:r>
                <a:r>
                  <a:rPr lang="it-IT" sz="2600" dirty="0" err="1"/>
                  <a:t>particles</a:t>
                </a:r>
                <a:r>
                  <a:rPr lang="it-IT" sz="2600" dirty="0"/>
                  <a:t> or spins in the system, Steps from 1 to 3 </a:t>
                </a:r>
                <a:r>
                  <a:rPr lang="it-IT" sz="2600" dirty="0" err="1"/>
                  <a:t>define</a:t>
                </a:r>
                <a:r>
                  <a:rPr lang="it-IT" sz="2600" dirty="0"/>
                  <a:t> a Monte Carlo </a:t>
                </a:r>
                <a:r>
                  <a:rPr lang="it-IT" sz="2600" dirty="0" err="1"/>
                  <a:t>sweep</a:t>
                </a:r>
                <a:r>
                  <a:rPr lang="it-IT" sz="2600" dirty="0"/>
                  <a:t>.</a:t>
                </a:r>
              </a:p>
              <a:p>
                <a:pPr marL="0" indent="0">
                  <a:buNone/>
                </a:pPr>
                <a:endParaRPr lang="it-IT" sz="2600" dirty="0"/>
              </a:p>
              <a:p>
                <a:pPr marL="0" indent="0">
                  <a:buNone/>
                </a:pPr>
                <a:r>
                  <a:rPr lang="it-IT" sz="2600" dirty="0"/>
                  <a:t>4- </a:t>
                </a:r>
                <a:r>
                  <a:rPr lang="it-IT" sz="2600" dirty="0" err="1"/>
                  <a:t>Perform</a:t>
                </a:r>
                <a:r>
                  <a:rPr lang="it-IT" sz="2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600" b="0" i="1" smtClean="0"/>
                        </m:ctrlPr>
                      </m:sSubPr>
                      <m:e>
                        <m:r>
                          <a:rPr lang="it-IT" sz="2600" b="0" i="1" smtClean="0"/>
                          <m:t>𝑀</m:t>
                        </m:r>
                      </m:e>
                      <m:sub>
                        <m:r>
                          <a:rPr lang="it-IT" sz="2600" b="0" i="1" smtClean="0"/>
                          <m:t>𝑒𝑞</m:t>
                        </m:r>
                      </m:sub>
                    </m:sSub>
                  </m:oMath>
                </a14:m>
                <a:r>
                  <a:rPr lang="it-IT" sz="2600" dirty="0"/>
                  <a:t> Monte Carlo </a:t>
                </a:r>
                <a:r>
                  <a:rPr lang="it-IT" sz="2600" dirty="0" err="1"/>
                  <a:t>sweeps</a:t>
                </a:r>
                <a:r>
                  <a:rPr lang="it-IT" sz="2600" dirty="0"/>
                  <a:t> in </a:t>
                </a:r>
                <a:r>
                  <a:rPr lang="it-IT" sz="2600" dirty="0" err="1"/>
                  <a:t>order</a:t>
                </a:r>
                <a:r>
                  <a:rPr lang="it-IT" sz="2600" dirty="0"/>
                  <a:t> to </a:t>
                </a:r>
                <a:r>
                  <a:rPr lang="it-IT" sz="2600" dirty="0" err="1"/>
                  <a:t>let</a:t>
                </a:r>
                <a:r>
                  <a:rPr lang="it-IT" sz="2600" dirty="0"/>
                  <a:t> the system equilibrate </a:t>
                </a:r>
              </a:p>
            </p:txBody>
          </p:sp>
        </mc:Choice>
        <mc:Fallback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175DB728-7A3B-49EF-B78B-92179D0D89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1154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BB8861-4AAE-454A-AFA1-5C793BC8B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Ising</a:t>
            </a:r>
            <a:r>
              <a:rPr lang="it-IT" dirty="0"/>
              <a:t> Model </a:t>
            </a:r>
            <a:r>
              <a:rPr lang="it-IT" dirty="0" err="1"/>
              <a:t>simulation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D8F9442-B263-4AF4-A768-9D617B4BA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2600" dirty="0"/>
              <a:t>I </a:t>
            </a:r>
            <a:r>
              <a:rPr lang="it-IT" sz="2600" dirty="0" err="1"/>
              <a:t>have</a:t>
            </a:r>
            <a:r>
              <a:rPr lang="it-IT" sz="2600" dirty="0"/>
              <a:t> </a:t>
            </a:r>
            <a:r>
              <a:rPr lang="it-IT" sz="2600" dirty="0" err="1"/>
              <a:t>developed</a:t>
            </a:r>
            <a:r>
              <a:rPr lang="it-IT" sz="2600" dirty="0"/>
              <a:t> a </a:t>
            </a:r>
            <a:r>
              <a:rPr lang="it-IT" sz="2600" dirty="0" err="1"/>
              <a:t>program</a:t>
            </a:r>
            <a:r>
              <a:rPr lang="it-IT" sz="2600" dirty="0"/>
              <a:t> </a:t>
            </a:r>
            <a:r>
              <a:rPr lang="it-IT" sz="2600" dirty="0" err="1"/>
              <a:t>which</a:t>
            </a:r>
            <a:r>
              <a:rPr lang="it-IT" sz="2600" dirty="0"/>
              <a:t> shows the </a:t>
            </a:r>
            <a:r>
              <a:rPr lang="it-IT" sz="2600" dirty="0" err="1"/>
              <a:t>phase</a:t>
            </a:r>
            <a:r>
              <a:rPr lang="it-IT" sz="2600" dirty="0"/>
              <a:t> </a:t>
            </a:r>
            <a:r>
              <a:rPr lang="it-IT" sz="2600" dirty="0" err="1"/>
              <a:t>transition</a:t>
            </a:r>
            <a:r>
              <a:rPr lang="it-IT" sz="2600" dirty="0"/>
              <a:t> in the 2d </a:t>
            </a:r>
            <a:r>
              <a:rPr lang="it-IT" sz="2600" dirty="0" err="1"/>
              <a:t>ising</a:t>
            </a:r>
            <a:r>
              <a:rPr lang="it-IT" sz="2600" dirty="0"/>
              <a:t> model.</a:t>
            </a:r>
          </a:p>
          <a:p>
            <a:pPr marL="0" indent="0">
              <a:buNone/>
            </a:pPr>
            <a:r>
              <a:rPr lang="it-IT" sz="2600" dirty="0"/>
              <a:t>The </a:t>
            </a:r>
            <a:r>
              <a:rPr lang="it-IT" sz="2600" dirty="0" err="1"/>
              <a:t>simulation</a:t>
            </a:r>
            <a:r>
              <a:rPr lang="it-IT" sz="2600" dirty="0"/>
              <a:t> i </a:t>
            </a:r>
            <a:r>
              <a:rPr lang="it-IT" sz="2600" dirty="0" err="1"/>
              <a:t>have</a:t>
            </a:r>
            <a:r>
              <a:rPr lang="it-IT" sz="2600" dirty="0"/>
              <a:t> </a:t>
            </a:r>
            <a:r>
              <a:rPr lang="it-IT" sz="2600" dirty="0" err="1"/>
              <a:t>done</a:t>
            </a:r>
            <a:r>
              <a:rPr lang="it-IT" sz="2600" dirty="0"/>
              <a:t> </a:t>
            </a:r>
            <a:r>
              <a:rPr lang="it-IT" sz="2600" dirty="0" err="1"/>
              <a:t>is</a:t>
            </a:r>
            <a:r>
              <a:rPr lang="it-IT" sz="2600" dirty="0"/>
              <a:t> </a:t>
            </a:r>
            <a:r>
              <a:rPr lang="it-IT" sz="2600" dirty="0" err="1"/>
              <a:t>written</a:t>
            </a:r>
            <a:r>
              <a:rPr lang="it-IT" sz="2600" dirty="0"/>
              <a:t> in </a:t>
            </a:r>
            <a:r>
              <a:rPr lang="it-IT" sz="2600" dirty="0" err="1"/>
              <a:t>python</a:t>
            </a:r>
            <a:r>
              <a:rPr lang="it-IT" sz="2600" dirty="0"/>
              <a:t> on </a:t>
            </a:r>
            <a:r>
              <a:rPr lang="it-IT" sz="2600" dirty="0" err="1"/>
              <a:t>Jupyter</a:t>
            </a:r>
            <a:r>
              <a:rPr lang="it-IT" sz="2600" dirty="0"/>
              <a:t> notebook and </a:t>
            </a:r>
            <a:r>
              <a:rPr lang="it-IT" sz="2600" dirty="0" err="1"/>
              <a:t>optimized</a:t>
            </a:r>
            <a:r>
              <a:rPr lang="it-IT" sz="2600" dirty="0"/>
              <a:t> with </a:t>
            </a:r>
            <a:r>
              <a:rPr lang="it-IT" sz="2600" dirty="0" err="1"/>
              <a:t>cython</a:t>
            </a:r>
            <a:r>
              <a:rPr lang="it-IT" sz="2600" dirty="0"/>
              <a:t>. 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541136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248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Tema di Office</vt:lpstr>
      <vt:lpstr>Statistical Mechanics </vt:lpstr>
      <vt:lpstr>Computer simulations in statistical mechanics</vt:lpstr>
      <vt:lpstr>Metropolis algorithm</vt:lpstr>
      <vt:lpstr>Metropolis algorithm</vt:lpstr>
      <vt:lpstr>Ising Model simulation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Mechanics </dc:title>
  <dc:creator>Michele Zanotti</dc:creator>
  <cp:lastModifiedBy>Michele Zanotti</cp:lastModifiedBy>
  <cp:revision>7</cp:revision>
  <dcterms:created xsi:type="dcterms:W3CDTF">2021-05-30T14:08:45Z</dcterms:created>
  <dcterms:modified xsi:type="dcterms:W3CDTF">2021-05-30T15:10:47Z</dcterms:modified>
</cp:coreProperties>
</file>