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Montserrat Classic Bold" charset="1" panose="00000800000000000000"/>
      <p:regular r:id="rId23"/>
    </p:embeddedFont>
    <p:embeddedFont>
      <p:font typeface="Brittany" charset="1" panose="00000000000000000000"/>
      <p:regular r:id="rId24"/>
    </p:embeddedFont>
    <p:embeddedFont>
      <p:font typeface="Montserrat Classic" charset="1" panose="00000500000000000000"/>
      <p:regular r:id="rId25"/>
    </p:embeddedFont>
    <p:embeddedFont>
      <p:font typeface="Canva Sans Bold" charset="1" panose="020B0803030501040103"/>
      <p:regular r:id="rId26"/>
    </p:embeddedFont>
    <p:embeddedFont>
      <p:font typeface="Canva Sans" charset="1" panose="020B05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80187" y="4652279"/>
            <a:ext cx="13604649" cy="133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CUSTOMER CHURN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54368" y="2705199"/>
            <a:ext cx="5469649" cy="546964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922957" y="2892524"/>
            <a:ext cx="2732473" cy="5094999"/>
          </a:xfrm>
          <a:custGeom>
            <a:avLst/>
            <a:gdLst/>
            <a:ahLst/>
            <a:cxnLst/>
            <a:rect r="r" b="b" t="t" l="l"/>
            <a:pathLst>
              <a:path h="5094999" w="2732473">
                <a:moveTo>
                  <a:pt x="0" y="0"/>
                </a:moveTo>
                <a:lnTo>
                  <a:pt x="2732472" y="0"/>
                </a:lnTo>
                <a:lnTo>
                  <a:pt x="2732472" y="5094999"/>
                </a:lnTo>
                <a:lnTo>
                  <a:pt x="0" y="50949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26468" y="2986858"/>
            <a:ext cx="9235063" cy="200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5000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E-commerce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54368" y="4652279"/>
            <a:ext cx="13056286" cy="133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CUSTOMER CHURN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32271" y="7752573"/>
            <a:ext cx="6423458" cy="42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By Fauzan H Putra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54368" y="6173076"/>
            <a:ext cx="13056286" cy="133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PREDICTION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9509" y="5143500"/>
            <a:ext cx="18727018" cy="5356113"/>
            <a:chOff x="0" y="0"/>
            <a:chExt cx="4932219" cy="14106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2219" cy="1410663"/>
            </a:xfrm>
            <a:custGeom>
              <a:avLst/>
              <a:gdLst/>
              <a:ahLst/>
              <a:cxnLst/>
              <a:rect r="r" b="b" t="t" l="l"/>
              <a:pathLst>
                <a:path h="1410663" w="4932219">
                  <a:moveTo>
                    <a:pt x="0" y="0"/>
                  </a:moveTo>
                  <a:lnTo>
                    <a:pt x="4932219" y="0"/>
                  </a:lnTo>
                  <a:lnTo>
                    <a:pt x="4932219" y="1410663"/>
                  </a:lnTo>
                  <a:lnTo>
                    <a:pt x="0" y="141066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32219" cy="1448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9576" y="2442680"/>
            <a:ext cx="8759376" cy="111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80"/>
              </a:lnSpc>
            </a:pPr>
            <a:r>
              <a:rPr lang="en-US" sz="8000" spc="552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9576" y="1162050"/>
            <a:ext cx="4682397" cy="138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9"/>
              </a:lnSpc>
            </a:pPr>
            <a:r>
              <a:rPr lang="en-US" sz="9999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Findings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9576" y="3823170"/>
            <a:ext cx="7122131" cy="34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Based on last month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9576" y="8668412"/>
            <a:ext cx="3912203" cy="34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02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Num of Devices vs Churn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11924" y="8668412"/>
            <a:ext cx="3912203" cy="34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02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Complain vs Churn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06587" y="8668412"/>
            <a:ext cx="3912203" cy="34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02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Order Categories vs Churn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50485" y="4175595"/>
            <a:ext cx="3912203" cy="34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02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Marital Status vs churn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74097" y="1495875"/>
            <a:ext cx="735752" cy="98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4"/>
              </a:lnSpc>
            </a:pPr>
            <a:r>
              <a:rPr lang="en-US" sz="68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&amp;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983987" y="605949"/>
            <a:ext cx="7645200" cy="3463911"/>
          </a:xfrm>
          <a:custGeom>
            <a:avLst/>
            <a:gdLst/>
            <a:ahLst/>
            <a:cxnLst/>
            <a:rect r="r" b="b" t="t" l="l"/>
            <a:pathLst>
              <a:path h="3463911" w="7645200">
                <a:moveTo>
                  <a:pt x="0" y="0"/>
                </a:moveTo>
                <a:lnTo>
                  <a:pt x="7645200" y="0"/>
                </a:lnTo>
                <a:lnTo>
                  <a:pt x="7645200" y="3463911"/>
                </a:lnTo>
                <a:lnTo>
                  <a:pt x="0" y="3463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79024" y="6167874"/>
            <a:ext cx="5757895" cy="2321264"/>
          </a:xfrm>
          <a:custGeom>
            <a:avLst/>
            <a:gdLst/>
            <a:ahLst/>
            <a:cxnLst/>
            <a:rect r="r" b="b" t="t" l="l"/>
            <a:pathLst>
              <a:path h="2321264" w="5757895">
                <a:moveTo>
                  <a:pt x="0" y="0"/>
                </a:moveTo>
                <a:lnTo>
                  <a:pt x="5757895" y="0"/>
                </a:lnTo>
                <a:lnTo>
                  <a:pt x="5757895" y="2321263"/>
                </a:lnTo>
                <a:lnTo>
                  <a:pt x="0" y="23212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9361" t="0" r="0" b="-394516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189078" y="6167874"/>
            <a:ext cx="5757895" cy="2321264"/>
          </a:xfrm>
          <a:custGeom>
            <a:avLst/>
            <a:gdLst/>
            <a:ahLst/>
            <a:cxnLst/>
            <a:rect r="r" b="b" t="t" l="l"/>
            <a:pathLst>
              <a:path h="2321264" w="5757895">
                <a:moveTo>
                  <a:pt x="0" y="0"/>
                </a:moveTo>
                <a:lnTo>
                  <a:pt x="5757895" y="0"/>
                </a:lnTo>
                <a:lnTo>
                  <a:pt x="5757895" y="2321263"/>
                </a:lnTo>
                <a:lnTo>
                  <a:pt x="0" y="23212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9087" t="-258561" r="-274" b="-135954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347097" y="6080428"/>
            <a:ext cx="4534108" cy="2408709"/>
          </a:xfrm>
          <a:custGeom>
            <a:avLst/>
            <a:gdLst/>
            <a:ahLst/>
            <a:cxnLst/>
            <a:rect r="r" b="b" t="t" l="l"/>
            <a:pathLst>
              <a:path h="2408709" w="4534108">
                <a:moveTo>
                  <a:pt x="0" y="0"/>
                </a:moveTo>
                <a:lnTo>
                  <a:pt x="4534108" y="0"/>
                </a:lnTo>
                <a:lnTo>
                  <a:pt x="4534108" y="2408709"/>
                </a:lnTo>
                <a:lnTo>
                  <a:pt x="0" y="24087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3460" r="-99361" b="-181813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7658" y="-361441"/>
            <a:ext cx="9829008" cy="4806441"/>
            <a:chOff x="0" y="0"/>
            <a:chExt cx="2588710" cy="12658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88710" cy="1265894"/>
            </a:xfrm>
            <a:custGeom>
              <a:avLst/>
              <a:gdLst/>
              <a:ahLst/>
              <a:cxnLst/>
              <a:rect r="r" b="b" t="t" l="l"/>
              <a:pathLst>
                <a:path h="1265894" w="2588710">
                  <a:moveTo>
                    <a:pt x="0" y="0"/>
                  </a:moveTo>
                  <a:lnTo>
                    <a:pt x="2588710" y="0"/>
                  </a:lnTo>
                  <a:lnTo>
                    <a:pt x="2588710" y="1265894"/>
                  </a:lnTo>
                  <a:lnTo>
                    <a:pt x="0" y="126589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88710" cy="1303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52002" y="1565529"/>
            <a:ext cx="715590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MARITAL STATUS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83383"/>
            <a:ext cx="6619157" cy="128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5"/>
              </a:lnSpc>
            </a:pPr>
            <a:r>
              <a:rPr lang="en-US" sz="243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On the last month in Copi, we have found that most customer who are churning are single people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7197" y="513898"/>
            <a:ext cx="5252005" cy="1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99"/>
              </a:lnSpc>
            </a:pPr>
            <a:r>
              <a:rPr lang="en-US" sz="9999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Churn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36138" y="737725"/>
            <a:ext cx="1247255" cy="98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4"/>
              </a:lnSpc>
            </a:pPr>
            <a:r>
              <a:rPr lang="en-US" sz="68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395657" y="5143500"/>
            <a:ext cx="9987054" cy="4524966"/>
          </a:xfrm>
          <a:custGeom>
            <a:avLst/>
            <a:gdLst/>
            <a:ahLst/>
            <a:cxnLst/>
            <a:rect r="r" b="b" t="t" l="l"/>
            <a:pathLst>
              <a:path h="4524966" w="9987054">
                <a:moveTo>
                  <a:pt x="0" y="0"/>
                </a:moveTo>
                <a:lnTo>
                  <a:pt x="9987054" y="0"/>
                </a:lnTo>
                <a:lnTo>
                  <a:pt x="9987054" y="4524966"/>
                </a:lnTo>
                <a:lnTo>
                  <a:pt x="0" y="4524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0156342" y="447223"/>
          <a:ext cx="7727412" cy="4231508"/>
        </p:xfrm>
        <a:graphic>
          <a:graphicData uri="http://schemas.openxmlformats.org/drawingml/2006/table">
            <a:tbl>
              <a:tblPr/>
              <a:tblGrid>
                <a:gridCol w="3282027"/>
                <a:gridCol w="2120126"/>
                <a:gridCol w="2325259"/>
              </a:tblGrid>
              <a:tr h="11615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Marital 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Not Churn 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Churn 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0233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Single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74.95%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25.04%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Divorced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86.06%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13.93%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Maried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90.68%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9.31%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80550" y="-191351"/>
            <a:ext cx="6390152" cy="10669703"/>
            <a:chOff x="0" y="0"/>
            <a:chExt cx="1683003" cy="28101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83003" cy="2810128"/>
            </a:xfrm>
            <a:custGeom>
              <a:avLst/>
              <a:gdLst/>
              <a:ahLst/>
              <a:cxnLst/>
              <a:rect r="r" b="b" t="t" l="l"/>
              <a:pathLst>
                <a:path h="2810128" w="1683003">
                  <a:moveTo>
                    <a:pt x="0" y="0"/>
                  </a:moveTo>
                  <a:lnTo>
                    <a:pt x="1683003" y="0"/>
                  </a:lnTo>
                  <a:lnTo>
                    <a:pt x="1683003" y="2810128"/>
                  </a:lnTo>
                  <a:lnTo>
                    <a:pt x="0" y="28101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83003" cy="2848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2633728" y="2231881"/>
          <a:ext cx="5312931" cy="6552171"/>
        </p:xfrm>
        <a:graphic>
          <a:graphicData uri="http://schemas.openxmlformats.org/drawingml/2006/table">
            <a:tbl>
              <a:tblPr/>
              <a:tblGrid>
                <a:gridCol w="2356548"/>
                <a:gridCol w="1554144"/>
                <a:gridCol w="1402239"/>
              </a:tblGrid>
              <a:tr h="12316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Num Of Devices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Not Churn 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Churn 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886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63.91%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36.09%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80.0%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20.0%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84.28%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15.72%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88.44%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11.56%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92.26%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7.74%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89.13%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10.87%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639306" y="5143500"/>
            <a:ext cx="11282798" cy="4548598"/>
          </a:xfrm>
          <a:custGeom>
            <a:avLst/>
            <a:gdLst/>
            <a:ahLst/>
            <a:cxnLst/>
            <a:rect r="r" b="b" t="t" l="l"/>
            <a:pathLst>
              <a:path h="4548598" w="11282798">
                <a:moveTo>
                  <a:pt x="0" y="0"/>
                </a:moveTo>
                <a:lnTo>
                  <a:pt x="11282799" y="0"/>
                </a:lnTo>
                <a:lnTo>
                  <a:pt x="11282799" y="4548598"/>
                </a:lnTo>
                <a:lnTo>
                  <a:pt x="0" y="4548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361" t="0" r="0" b="-39451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298556"/>
            <a:ext cx="6881039" cy="722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7"/>
              </a:lnSpc>
            </a:pPr>
            <a:r>
              <a:rPr lang="en-US" sz="5223" spc="56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NUM OF DEVICES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434588"/>
            <a:ext cx="6532124" cy="70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We also found that most of the customer who churns have 2 number of devices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023784"/>
            <a:ext cx="5252005" cy="1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99"/>
              </a:lnSpc>
            </a:pPr>
            <a:r>
              <a:rPr lang="en-US" sz="9999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Churn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47642" y="1247611"/>
            <a:ext cx="1247255" cy="98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4"/>
              </a:lnSpc>
            </a:pPr>
            <a:r>
              <a:rPr lang="en-US" sz="68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5078" y="-191351"/>
            <a:ext cx="18910736" cy="5264818"/>
            <a:chOff x="0" y="0"/>
            <a:chExt cx="4980605" cy="1386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0605" cy="1386619"/>
            </a:xfrm>
            <a:custGeom>
              <a:avLst/>
              <a:gdLst/>
              <a:ahLst/>
              <a:cxnLst/>
              <a:rect r="r" b="b" t="t" l="l"/>
              <a:pathLst>
                <a:path h="1386619" w="4980605">
                  <a:moveTo>
                    <a:pt x="0" y="0"/>
                  </a:moveTo>
                  <a:lnTo>
                    <a:pt x="4980605" y="0"/>
                  </a:lnTo>
                  <a:lnTo>
                    <a:pt x="4980605" y="1386619"/>
                  </a:lnTo>
                  <a:lnTo>
                    <a:pt x="0" y="1386619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80605" cy="1424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6739316"/>
            <a:ext cx="6784463" cy="145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6"/>
              </a:lnSpc>
            </a:pPr>
            <a:r>
              <a:rPr lang="en-US" sz="277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We also found that Copi customer who churns are the one who filed complain. This makes sense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72886" y="2370147"/>
            <a:ext cx="6881039" cy="722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7"/>
              </a:lnSpc>
            </a:pPr>
            <a:r>
              <a:rPr lang="en-US" sz="5223" spc="56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COMPLAIN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72886" y="1095375"/>
            <a:ext cx="5252005" cy="1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99"/>
              </a:lnSpc>
            </a:pPr>
            <a:r>
              <a:rPr lang="en-US" sz="9999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Churn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791827" y="1319202"/>
            <a:ext cx="1247255" cy="98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4"/>
              </a:lnSpc>
            </a:pPr>
            <a:r>
              <a:rPr lang="en-US" sz="68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17331" y="409466"/>
            <a:ext cx="10987962" cy="4429736"/>
          </a:xfrm>
          <a:custGeom>
            <a:avLst/>
            <a:gdLst/>
            <a:ahLst/>
            <a:cxnLst/>
            <a:rect r="r" b="b" t="t" l="l"/>
            <a:pathLst>
              <a:path h="4429736" w="10987962">
                <a:moveTo>
                  <a:pt x="0" y="0"/>
                </a:moveTo>
                <a:lnTo>
                  <a:pt x="10987962" y="0"/>
                </a:lnTo>
                <a:lnTo>
                  <a:pt x="10987962" y="4429736"/>
                </a:lnTo>
                <a:lnTo>
                  <a:pt x="0" y="4429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087" t="-258561" r="-274" b="-135954"/>
            </a:stretch>
          </a:blipFill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9351959" y="5778993"/>
          <a:ext cx="6439868" cy="3431465"/>
        </p:xfrm>
        <a:graphic>
          <a:graphicData uri="http://schemas.openxmlformats.org/drawingml/2006/table">
            <a:tbl>
              <a:tblPr/>
              <a:tblGrid>
                <a:gridCol w="2640493"/>
                <a:gridCol w="1899743"/>
                <a:gridCol w="1899631"/>
              </a:tblGrid>
              <a:tr h="13202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Complain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Not Churn 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Churn 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9506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Filed Complaint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70.80%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29.20%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5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Didn’t File Complaint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90.38%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9.62%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57862" y="-297658"/>
            <a:ext cx="7806534" cy="10882315"/>
            <a:chOff x="0" y="0"/>
            <a:chExt cx="2056042" cy="2866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6042" cy="2866124"/>
            </a:xfrm>
            <a:custGeom>
              <a:avLst/>
              <a:gdLst/>
              <a:ahLst/>
              <a:cxnLst/>
              <a:rect r="r" b="b" t="t" l="l"/>
              <a:pathLst>
                <a:path h="2866124" w="2056042">
                  <a:moveTo>
                    <a:pt x="0" y="0"/>
                  </a:moveTo>
                  <a:lnTo>
                    <a:pt x="2056042" y="0"/>
                  </a:lnTo>
                  <a:lnTo>
                    <a:pt x="2056042" y="2866124"/>
                  </a:lnTo>
                  <a:lnTo>
                    <a:pt x="0" y="286612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56042" cy="2904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21571" y="1678587"/>
            <a:ext cx="2795426" cy="211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>
                    <a:alpha val="80000"/>
                  </a:srgbClr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 order categories, Copi’s customers that churn the most are the one that prefered oreder categories are Mobile Phone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70147"/>
            <a:ext cx="6881039" cy="141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7"/>
              </a:lnSpc>
            </a:pPr>
            <a:r>
              <a:rPr lang="en-US" sz="5223" spc="56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ORDER CATEGORIES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095375"/>
            <a:ext cx="5252005" cy="1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99"/>
              </a:lnSpc>
            </a:pPr>
            <a:r>
              <a:rPr lang="en-US" sz="9999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Churn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47642" y="1319202"/>
            <a:ext cx="1247255" cy="98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4"/>
              </a:lnSpc>
            </a:pPr>
            <a:r>
              <a:rPr lang="en-US" sz="68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066629"/>
            <a:ext cx="6881039" cy="722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7"/>
              </a:lnSpc>
            </a:pPr>
            <a:r>
              <a:rPr lang="en-US" sz="5223" spc="56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CATEGORIES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433004" y="4246513"/>
            <a:ext cx="10112329" cy="5372096"/>
          </a:xfrm>
          <a:custGeom>
            <a:avLst/>
            <a:gdLst/>
            <a:ahLst/>
            <a:cxnLst/>
            <a:rect r="r" b="b" t="t" l="l"/>
            <a:pathLst>
              <a:path h="5372096" w="10112329">
                <a:moveTo>
                  <a:pt x="0" y="0"/>
                </a:moveTo>
                <a:lnTo>
                  <a:pt x="10112329" y="0"/>
                </a:lnTo>
                <a:lnTo>
                  <a:pt x="10112329" y="5372095"/>
                </a:lnTo>
                <a:lnTo>
                  <a:pt x="0" y="537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460" r="-99361" b="-181813"/>
            </a:stretch>
          </a:blipFill>
        </p:spPr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11279680" y="1291975"/>
          <a:ext cx="6762898" cy="7703051"/>
        </p:xfrm>
        <a:graphic>
          <a:graphicData uri="http://schemas.openxmlformats.org/drawingml/2006/table">
            <a:tbl>
              <a:tblPr/>
              <a:tblGrid>
                <a:gridCol w="2314370"/>
                <a:gridCol w="2121625"/>
                <a:gridCol w="2326903"/>
              </a:tblGrid>
              <a:tr h="11568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Prefered Order Categories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Not Churn 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Churn 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2348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Mobile Phone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72.35%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27.65%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1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Mobile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76.73%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23.24%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1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Fashion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84.93%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15.07%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48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Laptop &amp; Accessory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90.59%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9.41%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1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Others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93.30%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6.70%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1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Grocery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96.13%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3.87%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57862" y="-297658"/>
            <a:ext cx="7806534" cy="10882315"/>
            <a:chOff x="0" y="0"/>
            <a:chExt cx="2056042" cy="2866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6042" cy="2866124"/>
            </a:xfrm>
            <a:custGeom>
              <a:avLst/>
              <a:gdLst/>
              <a:ahLst/>
              <a:cxnLst/>
              <a:rect r="r" b="b" t="t" l="l"/>
              <a:pathLst>
                <a:path h="2866124" w="2056042">
                  <a:moveTo>
                    <a:pt x="0" y="0"/>
                  </a:moveTo>
                  <a:lnTo>
                    <a:pt x="2056042" y="0"/>
                  </a:lnTo>
                  <a:lnTo>
                    <a:pt x="2056042" y="2866124"/>
                  </a:lnTo>
                  <a:lnTo>
                    <a:pt x="0" y="286612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56042" cy="2904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790900" y="5026792"/>
          <a:ext cx="7353100" cy="4231508"/>
        </p:xfrm>
        <a:graphic>
          <a:graphicData uri="http://schemas.openxmlformats.org/drawingml/2006/table">
            <a:tbl>
              <a:tblPr/>
              <a:tblGrid>
                <a:gridCol w="4251321"/>
                <a:gridCol w="3101779"/>
              </a:tblGrid>
              <a:tr h="11615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Recall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0233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93.4%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RandomForest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90.2%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Decision 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Montserrat Classic"/>
                          <a:ea typeface="Montserrat Classic"/>
                          <a:cs typeface="Montserrat Classic"/>
                          <a:sym typeface="Montserrat Classic"/>
                        </a:rPr>
                        <a:t>90.1%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9864294">
            <a:off x="9220655" y="6081650"/>
            <a:ext cx="2585542" cy="924331"/>
          </a:xfrm>
          <a:custGeom>
            <a:avLst/>
            <a:gdLst/>
            <a:ahLst/>
            <a:cxnLst/>
            <a:rect r="r" b="b" t="t" l="l"/>
            <a:pathLst>
              <a:path h="924331" w="2585542">
                <a:moveTo>
                  <a:pt x="0" y="0"/>
                </a:moveTo>
                <a:lnTo>
                  <a:pt x="2585541" y="0"/>
                </a:lnTo>
                <a:lnTo>
                  <a:pt x="2585541" y="924331"/>
                </a:lnTo>
                <a:lnTo>
                  <a:pt x="0" y="924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370147"/>
            <a:ext cx="6881039" cy="722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7"/>
              </a:lnSpc>
            </a:pPr>
            <a:r>
              <a:rPr lang="en-US" sz="5223" spc="56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SCORE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8760" y="852498"/>
            <a:ext cx="5252005" cy="1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99"/>
              </a:lnSpc>
            </a:pPr>
            <a:r>
              <a:rPr lang="en-US" sz="9999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Validation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55317" y="4671722"/>
            <a:ext cx="6499354" cy="89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XG Boost Is Choosen for having best recall score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87706" y="-297658"/>
            <a:ext cx="9976690" cy="10882315"/>
            <a:chOff x="0" y="0"/>
            <a:chExt cx="2627606" cy="2866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7606" cy="2866124"/>
            </a:xfrm>
            <a:custGeom>
              <a:avLst/>
              <a:gdLst/>
              <a:ahLst/>
              <a:cxnLst/>
              <a:rect r="r" b="b" t="t" l="l"/>
              <a:pathLst>
                <a:path h="2866124" w="2627606">
                  <a:moveTo>
                    <a:pt x="0" y="0"/>
                  </a:moveTo>
                  <a:lnTo>
                    <a:pt x="2627606" y="0"/>
                  </a:lnTo>
                  <a:lnTo>
                    <a:pt x="2627606" y="2866124"/>
                  </a:lnTo>
                  <a:lnTo>
                    <a:pt x="0" y="286612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27606" cy="2904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8760" y="852498"/>
            <a:ext cx="5252005" cy="1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99"/>
              </a:lnSpc>
            </a:pPr>
            <a:r>
              <a:rPr lang="en-US" sz="9999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Simulation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12367" y="4457310"/>
            <a:ext cx="5782225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Without Our Model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 Lost Customers due to churning -&gt; 4% * 100 millions = 4 millions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 If each customer could generate 2 USD in Copi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 Lost revenue due to churning -&gt; 2 * 4 Million USD = 8 million USD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84294" y="4457310"/>
            <a:ext cx="7975006" cy="299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With our model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 Lost Customers due to churning -&gt; 4% * 100 millions = 4 millions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 Customers retain with our model -&gt; 93% * 4 million = 3.72 millions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 If each customer could generate 2 USD in Copi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 Lost revenue due to churning -&gt; 2 * 4 Million USD = 8 million USD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 Revenue retained with our model -&gt; 93% * 8 Million USD = 7.44 Million USD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 Amount of revenue retained -&gt; 8 - 7.44 = 560.000 USD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04763" y="8819542"/>
            <a:ext cx="12286437" cy="438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From the calculation above, our model can save quite a number of revenue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7764" y="-110329"/>
            <a:ext cx="9511764" cy="10507658"/>
            <a:chOff x="0" y="0"/>
            <a:chExt cx="2505156" cy="2767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5156" cy="2767449"/>
            </a:xfrm>
            <a:custGeom>
              <a:avLst/>
              <a:gdLst/>
              <a:ahLst/>
              <a:cxnLst/>
              <a:rect r="r" b="b" t="t" l="l"/>
              <a:pathLst>
                <a:path h="2767449" w="2505156">
                  <a:moveTo>
                    <a:pt x="0" y="0"/>
                  </a:moveTo>
                  <a:lnTo>
                    <a:pt x="2505156" y="0"/>
                  </a:lnTo>
                  <a:lnTo>
                    <a:pt x="2505156" y="2767449"/>
                  </a:lnTo>
                  <a:lnTo>
                    <a:pt x="0" y="2767449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5156" cy="280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584685"/>
            <a:ext cx="7947263" cy="142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12613"/>
            <a:ext cx="9377874" cy="10712225"/>
            <a:chOff x="0" y="0"/>
            <a:chExt cx="2469893" cy="2821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9893" cy="2821327"/>
            </a:xfrm>
            <a:custGeom>
              <a:avLst/>
              <a:gdLst/>
              <a:ahLst/>
              <a:cxnLst/>
              <a:rect r="r" b="b" t="t" l="l"/>
              <a:pathLst>
                <a:path h="2821327" w="2469893">
                  <a:moveTo>
                    <a:pt x="0" y="0"/>
                  </a:moveTo>
                  <a:lnTo>
                    <a:pt x="2469893" y="0"/>
                  </a:lnTo>
                  <a:lnTo>
                    <a:pt x="2469893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9893" cy="2859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23474" y="2804478"/>
            <a:ext cx="5873170" cy="219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8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LIST OF CONTENTS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23474" y="5475922"/>
            <a:ext cx="5095704" cy="140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32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 this presentation, we are going to see how data analysis and machine learning model can predict customers churning from E Commerce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29714" y="6478281"/>
            <a:ext cx="4226126" cy="37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EVALUATION METRICS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35687" y="6363981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35687" y="1295586"/>
            <a:ext cx="1394026" cy="600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29714" y="1409886"/>
            <a:ext cx="4795782" cy="37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BUSINESS UNDERSTANDING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35687" y="2309265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29714" y="2423565"/>
            <a:ext cx="4226126" cy="37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35687" y="3322944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229714" y="3437244"/>
            <a:ext cx="4226126" cy="37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CLEANING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35687" y="4336623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229714" y="4450923"/>
            <a:ext cx="4226126" cy="37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FEATURE SELECTION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35687" y="5350302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08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29714" y="5464602"/>
            <a:ext cx="4226126" cy="37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MODELING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35687" y="8391339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14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229714" y="8505639"/>
            <a:ext cx="4226126" cy="37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RECOMMENDATION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229714" y="7491960"/>
            <a:ext cx="4226126" cy="37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CONCLUSION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835687" y="7377660"/>
            <a:ext cx="139402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13</a:t>
            </a:r>
          </a:p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3874" y="-276396"/>
            <a:ext cx="9377874" cy="10839793"/>
            <a:chOff x="0" y="0"/>
            <a:chExt cx="2469893" cy="28549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9893" cy="2854925"/>
            </a:xfrm>
            <a:custGeom>
              <a:avLst/>
              <a:gdLst/>
              <a:ahLst/>
              <a:cxnLst/>
              <a:rect r="r" b="b" t="t" l="l"/>
              <a:pathLst>
                <a:path h="2854925" w="2469893">
                  <a:moveTo>
                    <a:pt x="0" y="0"/>
                  </a:moveTo>
                  <a:lnTo>
                    <a:pt x="2469893" y="0"/>
                  </a:lnTo>
                  <a:lnTo>
                    <a:pt x="24698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9893" cy="2893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9144000" cy="6400339"/>
          </a:xfrm>
          <a:custGeom>
            <a:avLst/>
            <a:gdLst/>
            <a:ahLst/>
            <a:cxnLst/>
            <a:rect r="r" b="b" t="t" l="l"/>
            <a:pathLst>
              <a:path h="6400339" w="9144000">
                <a:moveTo>
                  <a:pt x="0" y="0"/>
                </a:moveTo>
                <a:lnTo>
                  <a:pt x="9144000" y="0"/>
                </a:lnTo>
                <a:lnTo>
                  <a:pt x="9144000" y="6400339"/>
                </a:lnTo>
                <a:lnTo>
                  <a:pt x="0" y="6400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0097" t="-164365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2969" y="2254469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996751" y="1896757"/>
            <a:ext cx="6012740" cy="133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1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BUSINESS UNDERSTANDING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96751" y="4004947"/>
            <a:ext cx="5841290" cy="4471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Copi is a burgeoning E-Commerce platform in Southeast Asia that has recently experienced a 15% customer churn rate, signifying a significant portion of customers departing from the platform.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3874" y="-276396"/>
            <a:ext cx="9377874" cy="10839793"/>
            <a:chOff x="0" y="0"/>
            <a:chExt cx="2469893" cy="28549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9893" cy="2854925"/>
            </a:xfrm>
            <a:custGeom>
              <a:avLst/>
              <a:gdLst/>
              <a:ahLst/>
              <a:cxnLst/>
              <a:rect r="r" b="b" t="t" l="l"/>
              <a:pathLst>
                <a:path h="2854925" w="2469893">
                  <a:moveTo>
                    <a:pt x="0" y="0"/>
                  </a:moveTo>
                  <a:lnTo>
                    <a:pt x="2469893" y="0"/>
                  </a:lnTo>
                  <a:lnTo>
                    <a:pt x="24698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9893" cy="2893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9144000" cy="6400339"/>
          </a:xfrm>
          <a:custGeom>
            <a:avLst/>
            <a:gdLst/>
            <a:ahLst/>
            <a:cxnLst/>
            <a:rect r="r" b="b" t="t" l="l"/>
            <a:pathLst>
              <a:path h="6400339" w="9144000">
                <a:moveTo>
                  <a:pt x="0" y="0"/>
                </a:moveTo>
                <a:lnTo>
                  <a:pt x="9144000" y="0"/>
                </a:lnTo>
                <a:lnTo>
                  <a:pt x="9144000" y="6400339"/>
                </a:lnTo>
                <a:lnTo>
                  <a:pt x="0" y="6400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0097" t="-164365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605329" y="854022"/>
            <a:ext cx="7917017" cy="840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Copi e-commerce shows high customer satisfaction, but customer churn within the customer base may be a challenge.</a:t>
            </a:r>
          </a:p>
          <a:p>
            <a:pPr algn="l">
              <a:lnSpc>
                <a:spcPts val="4479"/>
              </a:lnSpc>
            </a:pPr>
          </a:p>
          <a:p>
            <a:pPr algn="l"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 a Data Science consultant, we are glad to help analyse Copi’s churning customer behaviours in order to detect which customer that will depart the service.</a:t>
            </a:r>
          </a:p>
          <a:p>
            <a:pPr algn="l">
              <a:lnSpc>
                <a:spcPts val="4479"/>
              </a:lnSpc>
            </a:pPr>
          </a:p>
          <a:p>
            <a:pPr algn="l"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By successfully detecting churning customer, we can provide recommendations to make the customer retain.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62563" y="1134776"/>
            <a:ext cx="9235252" cy="934018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1351" y="-276396"/>
            <a:ext cx="9335351" cy="10839793"/>
            <a:chOff x="0" y="0"/>
            <a:chExt cx="2458693" cy="28549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8693" cy="2854925"/>
            </a:xfrm>
            <a:custGeom>
              <a:avLst/>
              <a:gdLst/>
              <a:ahLst/>
              <a:cxnLst/>
              <a:rect r="r" b="b" t="t" l="l"/>
              <a:pathLst>
                <a:path h="2854925" w="2458693">
                  <a:moveTo>
                    <a:pt x="0" y="0"/>
                  </a:moveTo>
                  <a:lnTo>
                    <a:pt x="2458693" y="0"/>
                  </a:lnTo>
                  <a:lnTo>
                    <a:pt x="24586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58693" cy="2893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9815339" y="461500"/>
          <a:ext cx="7961851" cy="8924925"/>
        </p:xfrm>
        <a:graphic>
          <a:graphicData uri="http://schemas.openxmlformats.org/drawingml/2006/table">
            <a:tbl>
              <a:tblPr/>
              <a:tblGrid>
                <a:gridCol w="2932733"/>
                <a:gridCol w="1353126"/>
                <a:gridCol w="1484047"/>
                <a:gridCol w="2191946"/>
              </a:tblGrid>
              <a:tr h="11383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Column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Data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Miss. Val (%)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Sample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707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Tenure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float64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4.92%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[15.0, 27.0]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WarehouseToHome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float64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4.29%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[29.0, 13.0]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NumberofDeviceRegistered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int64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[4, 6]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PreferedOrderCat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object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[Mobile, Fashion]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SatisfactionScore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int64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[3, 4]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MaritalStatus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object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[Married, Single]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NumberOfAddress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int64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[2, 5]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Complain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int64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[0, 1]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DaySinceLastOrder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float64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[7.0, 8.0]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CashbackAmount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float64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[143.32, 129.29]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Churn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int64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[0, 1]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299250" y="4153687"/>
            <a:ext cx="6354149" cy="106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416373"/>
            <a:ext cx="7418028" cy="34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Predictor features: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9250" y="3067576"/>
            <a:ext cx="6354149" cy="138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9"/>
              </a:lnSpc>
            </a:pPr>
            <a:r>
              <a:rPr lang="en-US" sz="9999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Dataset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6956015"/>
            <a:ext cx="7418028" cy="1618615"/>
            <a:chOff x="0" y="0"/>
            <a:chExt cx="9890704" cy="215815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38100"/>
              <a:ext cx="4596832" cy="2196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0209" indent="-205105" lvl="1">
                <a:lnSpc>
                  <a:spcPts val="26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Tenure</a:t>
              </a:r>
            </a:p>
            <a:p>
              <a:pPr algn="l" marL="410209" indent="-205105" lvl="1">
                <a:lnSpc>
                  <a:spcPts val="26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Distance to Warehouse</a:t>
              </a:r>
            </a:p>
            <a:p>
              <a:pPr algn="l" marL="410209" indent="-205105" lvl="1">
                <a:lnSpc>
                  <a:spcPts val="26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Number of Devices</a:t>
              </a:r>
            </a:p>
            <a:p>
              <a:pPr algn="l" marL="410209" indent="-205105" lvl="1">
                <a:lnSpc>
                  <a:spcPts val="26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P</a:t>
              </a:r>
              <a:r>
                <a:rPr lang="en-US" sz="18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referred order category</a:t>
              </a:r>
            </a:p>
            <a:p>
              <a:pPr algn="l" marL="410209" indent="-205105" lvl="1">
                <a:lnSpc>
                  <a:spcPts val="26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SatisfactionScore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898126" y="-38100"/>
              <a:ext cx="4992578" cy="2196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0209" indent="-205105" lvl="1">
                <a:lnSpc>
                  <a:spcPts val="26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Marital Status</a:t>
              </a:r>
            </a:p>
            <a:p>
              <a:pPr algn="l" marL="410209" indent="-205105" lvl="1">
                <a:lnSpc>
                  <a:spcPts val="26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Number of their Address</a:t>
              </a:r>
            </a:p>
            <a:p>
              <a:pPr algn="l" marL="410209" indent="-205105" lvl="1">
                <a:lnSpc>
                  <a:spcPts val="26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Complains</a:t>
              </a:r>
            </a:p>
            <a:p>
              <a:pPr algn="l" marL="410209" indent="-205105" lvl="1">
                <a:lnSpc>
                  <a:spcPts val="26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D</a:t>
              </a:r>
              <a:r>
                <a:rPr lang="en-US" sz="18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ays since last order</a:t>
              </a:r>
            </a:p>
            <a:p>
              <a:pPr algn="l" marL="410209" indent="-205105" lvl="1">
                <a:lnSpc>
                  <a:spcPts val="26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Cashback Amount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5573376"/>
            <a:ext cx="7418028" cy="70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There are 3914 rows of data with each rows representing customer behaviour towards their churn or not.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909158"/>
            <a:ext cx="7418028" cy="34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Target feature: Churn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26300" y="-361442"/>
            <a:ext cx="11274313" cy="11009883"/>
            <a:chOff x="0" y="0"/>
            <a:chExt cx="2969366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9366" cy="2899722"/>
            </a:xfrm>
            <a:custGeom>
              <a:avLst/>
              <a:gdLst/>
              <a:ahLst/>
              <a:cxnLst/>
              <a:rect r="r" b="b" t="t" l="l"/>
              <a:pathLst>
                <a:path h="2899722" w="2969366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26458" y="261344"/>
            <a:ext cx="6815215" cy="3030973"/>
          </a:xfrm>
          <a:custGeom>
            <a:avLst/>
            <a:gdLst/>
            <a:ahLst/>
            <a:cxnLst/>
            <a:rect r="r" b="b" t="t" l="l"/>
            <a:pathLst>
              <a:path h="3030973" w="6815215">
                <a:moveTo>
                  <a:pt x="0" y="0"/>
                </a:moveTo>
                <a:lnTo>
                  <a:pt x="6815215" y="0"/>
                </a:lnTo>
                <a:lnTo>
                  <a:pt x="6815215" y="3030973"/>
                </a:lnTo>
                <a:lnTo>
                  <a:pt x="0" y="3030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0050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95375"/>
            <a:ext cx="5252005" cy="1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99"/>
              </a:lnSpc>
            </a:pPr>
            <a:r>
              <a:rPr lang="en-US" sz="9999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194958"/>
            <a:ext cx="5502917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4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CLEANING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452802"/>
            <a:ext cx="5502917" cy="169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7"/>
              </a:lnSpc>
            </a:pPr>
            <a:r>
              <a:rPr lang="en-US" sz="59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FEATURE</a:t>
            </a:r>
          </a:p>
          <a:p>
            <a:pPr algn="l">
              <a:lnSpc>
                <a:spcPts val="6667"/>
              </a:lnSpc>
            </a:pPr>
            <a:r>
              <a:rPr lang="en-US" sz="59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ENGINEERING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00147" y="3409078"/>
            <a:ext cx="735752" cy="98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4"/>
              </a:lnSpc>
            </a:pPr>
            <a:r>
              <a:rPr lang="en-US" sz="68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&amp;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926458" y="3527647"/>
            <a:ext cx="6815215" cy="3064380"/>
          </a:xfrm>
          <a:custGeom>
            <a:avLst/>
            <a:gdLst/>
            <a:ahLst/>
            <a:cxnLst/>
            <a:rect r="r" b="b" t="t" l="l"/>
            <a:pathLst>
              <a:path h="3064380" w="6815215">
                <a:moveTo>
                  <a:pt x="0" y="0"/>
                </a:moveTo>
                <a:lnTo>
                  <a:pt x="6815215" y="0"/>
                </a:lnTo>
                <a:lnTo>
                  <a:pt x="6815215" y="3064380"/>
                </a:lnTo>
                <a:lnTo>
                  <a:pt x="0" y="306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117" r="0" b="-9911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926458" y="6827356"/>
            <a:ext cx="6815215" cy="3082065"/>
          </a:xfrm>
          <a:custGeom>
            <a:avLst/>
            <a:gdLst/>
            <a:ahLst/>
            <a:cxnLst/>
            <a:rect r="r" b="b" t="t" l="l"/>
            <a:pathLst>
              <a:path h="3082065" w="6815215">
                <a:moveTo>
                  <a:pt x="0" y="0"/>
                </a:moveTo>
                <a:lnTo>
                  <a:pt x="6815215" y="0"/>
                </a:lnTo>
                <a:lnTo>
                  <a:pt x="6815215" y="3082065"/>
                </a:lnTo>
                <a:lnTo>
                  <a:pt x="0" y="3082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0" t="-197065" r="-26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59514" y="6144943"/>
            <a:ext cx="5841290" cy="2223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 order to cleaning the data we have to get rid of the extreme outliers and handle the missing values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47106"/>
            <a:ext cx="9254329" cy="10581211"/>
            <a:chOff x="0" y="0"/>
            <a:chExt cx="2437354" cy="27868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354" cy="2786821"/>
            </a:xfrm>
            <a:custGeom>
              <a:avLst/>
              <a:gdLst/>
              <a:ahLst/>
              <a:cxnLst/>
              <a:rect r="r" b="b" t="t" l="l"/>
              <a:pathLst>
                <a:path h="2786821" w="2437354">
                  <a:moveTo>
                    <a:pt x="0" y="0"/>
                  </a:moveTo>
                  <a:lnTo>
                    <a:pt x="2437354" y="0"/>
                  </a:lnTo>
                  <a:lnTo>
                    <a:pt x="2437354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37354" cy="2824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85873" y="1851944"/>
            <a:ext cx="8830078" cy="6059488"/>
          </a:xfrm>
          <a:custGeom>
            <a:avLst/>
            <a:gdLst/>
            <a:ahLst/>
            <a:cxnLst/>
            <a:rect r="r" b="b" t="t" l="l"/>
            <a:pathLst>
              <a:path h="6059488" w="8830078">
                <a:moveTo>
                  <a:pt x="0" y="0"/>
                </a:moveTo>
                <a:lnTo>
                  <a:pt x="8830078" y="0"/>
                </a:lnTo>
                <a:lnTo>
                  <a:pt x="8830078" y="6059488"/>
                </a:lnTo>
                <a:lnTo>
                  <a:pt x="0" y="6059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18338" y="2093682"/>
            <a:ext cx="3871712" cy="106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3000+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71165" y="3072209"/>
            <a:ext cx="2038858" cy="459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Rows of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18338" y="4255161"/>
            <a:ext cx="3871712" cy="106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3/11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49089" y="5229887"/>
            <a:ext cx="4810211" cy="459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Columns with missing values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18338" y="6412839"/>
            <a:ext cx="3871712" cy="106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&lt;6%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61427" y="7391420"/>
            <a:ext cx="3658333" cy="944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missing values @ columns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7498" y="7977753"/>
            <a:ext cx="5876750" cy="210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DaySinceLastOrder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Tenure and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WarehouseToHome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are the ones with missing values, let’s see how each other correlates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7197" y="513898"/>
            <a:ext cx="5252005" cy="1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99"/>
              </a:lnSpc>
            </a:pPr>
            <a:r>
              <a:rPr lang="en-US" sz="9999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7197" y="1613481"/>
            <a:ext cx="2966713" cy="230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4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CLEANING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47106"/>
            <a:ext cx="9254329" cy="10581211"/>
            <a:chOff x="0" y="0"/>
            <a:chExt cx="2437354" cy="27868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354" cy="2786821"/>
            </a:xfrm>
            <a:custGeom>
              <a:avLst/>
              <a:gdLst/>
              <a:ahLst/>
              <a:cxnLst/>
              <a:rect r="r" b="b" t="t" l="l"/>
              <a:pathLst>
                <a:path h="2786821" w="2437354">
                  <a:moveTo>
                    <a:pt x="0" y="0"/>
                  </a:moveTo>
                  <a:lnTo>
                    <a:pt x="2437354" y="0"/>
                  </a:lnTo>
                  <a:lnTo>
                    <a:pt x="2437354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37354" cy="2824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572853" y="1028700"/>
            <a:ext cx="11142293" cy="6607780"/>
          </a:xfrm>
          <a:custGeom>
            <a:avLst/>
            <a:gdLst/>
            <a:ahLst/>
            <a:cxnLst/>
            <a:rect r="r" b="b" t="t" l="l"/>
            <a:pathLst>
              <a:path h="6607780" w="11142293">
                <a:moveTo>
                  <a:pt x="0" y="0"/>
                </a:moveTo>
                <a:lnTo>
                  <a:pt x="11142294" y="0"/>
                </a:lnTo>
                <a:lnTo>
                  <a:pt x="11142294" y="6607780"/>
                </a:lnTo>
                <a:lnTo>
                  <a:pt x="0" y="6607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214049"/>
            <a:ext cx="5876750" cy="1044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Missing Values are not so correlates, hence we can just drop the missing values  of those columns from our dataset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73960" y="3472452"/>
            <a:ext cx="7366000" cy="1279449"/>
            <a:chOff x="0" y="0"/>
            <a:chExt cx="1940016" cy="336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73960" y="7004940"/>
            <a:ext cx="7366000" cy="1279449"/>
            <a:chOff x="0" y="0"/>
            <a:chExt cx="1940016" cy="336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0016" cy="336974"/>
            </a:xfrm>
            <a:custGeom>
              <a:avLst/>
              <a:gdLst/>
              <a:ahLst/>
              <a:cxnLst/>
              <a:rect r="r" b="b" t="t" l="l"/>
              <a:pathLst>
                <a:path h="336974" w="1940016">
                  <a:moveTo>
                    <a:pt x="0" y="0"/>
                  </a:moveTo>
                  <a:lnTo>
                    <a:pt x="1940016" y="0"/>
                  </a:lnTo>
                  <a:lnTo>
                    <a:pt x="1940016" y="336974"/>
                  </a:lnTo>
                  <a:lnTo>
                    <a:pt x="0" y="33697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40016" cy="375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1351" y="-170090"/>
            <a:ext cx="10224351" cy="10627180"/>
            <a:chOff x="0" y="0"/>
            <a:chExt cx="2692833" cy="27989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92833" cy="2798928"/>
            </a:xfrm>
            <a:custGeom>
              <a:avLst/>
              <a:gdLst/>
              <a:ahLst/>
              <a:cxnLst/>
              <a:rect r="r" b="b" t="t" l="l"/>
              <a:pathLst>
                <a:path h="2798928" w="2692833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692833" cy="2837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16044" y="395471"/>
            <a:ext cx="9009561" cy="9496058"/>
          </a:xfrm>
          <a:custGeom>
            <a:avLst/>
            <a:gdLst/>
            <a:ahLst/>
            <a:cxnLst/>
            <a:rect r="r" b="b" t="t" l="l"/>
            <a:pathLst>
              <a:path h="9496058" w="9009561">
                <a:moveTo>
                  <a:pt x="0" y="0"/>
                </a:moveTo>
                <a:lnTo>
                  <a:pt x="9009561" y="0"/>
                </a:lnTo>
                <a:lnTo>
                  <a:pt x="9009561" y="9496058"/>
                </a:lnTo>
                <a:lnTo>
                  <a:pt x="0" y="9496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554960" y="3550202"/>
            <a:ext cx="4660986" cy="1057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Columns that correlates with target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54960" y="4877352"/>
            <a:ext cx="5891608" cy="1736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Tenure, Complain, CashbackAmount, DaySinceLastOrder, MaritalStatus, PreferedOrderCat, NumberofDeviceRegistered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54960" y="7082690"/>
            <a:ext cx="5023301" cy="1057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Columns that doesn’t correlate with target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54960" y="8408215"/>
            <a:ext cx="5891608" cy="1298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NumberOfAddress, SatisfactionScore, WarehouseToHome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15151" y="852659"/>
            <a:ext cx="5502917" cy="169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7"/>
              </a:lnSpc>
            </a:pPr>
            <a:r>
              <a:rPr lang="en-US" sz="59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FEATURE</a:t>
            </a:r>
          </a:p>
          <a:p>
            <a:pPr algn="l">
              <a:lnSpc>
                <a:spcPts val="6667"/>
              </a:lnSpc>
            </a:pPr>
            <a:r>
              <a:rPr lang="en-US" sz="59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ENGINEERING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DAGNiigY6P4</dc:identifier>
  <dcterms:modified xsi:type="dcterms:W3CDTF">2011-08-01T06:04:30Z</dcterms:modified>
  <cp:revision>1</cp:revision>
  <dc:title>Creative and Minimal Portfolio Presentation</dc:title>
</cp:coreProperties>
</file>