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7"/>
    <p:restoredTop sz="91429"/>
  </p:normalViewPr>
  <p:slideViewPr>
    <p:cSldViewPr snapToGrid="0" snapToObjects="1">
      <p:cViewPr varScale="1">
        <p:scale>
          <a:sx n="101" d="100"/>
          <a:sy n="101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9F21D-A6D9-4E7D-9B1D-8162B4405E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98EA86-123F-44B9-9267-8C80F1BBEAA0}">
      <dgm:prSet/>
      <dgm:spPr/>
      <dgm:t>
        <a:bodyPr/>
        <a:lstStyle/>
        <a:p>
          <a:r>
            <a:rPr lang="en-AU"/>
            <a:t>Limitations of basic concepts of the ER model and requirements to represent more complex applications using additional data modeling concepts.</a:t>
          </a:r>
          <a:r>
            <a:rPr lang="en-GB"/>
            <a:t> </a:t>
          </a:r>
          <a:endParaRPr lang="en-US"/>
        </a:p>
      </dgm:t>
    </dgm:pt>
    <dgm:pt modelId="{62D0E2AA-069C-4594-901E-A09392B063AC}" type="parTrans" cxnId="{32FAF8E8-3785-4F9A-A84E-CD8390AC099A}">
      <dgm:prSet/>
      <dgm:spPr/>
      <dgm:t>
        <a:bodyPr/>
        <a:lstStyle/>
        <a:p>
          <a:endParaRPr lang="en-US"/>
        </a:p>
      </dgm:t>
    </dgm:pt>
    <dgm:pt modelId="{C72B6BD9-81C1-4BE2-8D50-5C12B637393D}" type="sibTrans" cxnId="{32FAF8E8-3785-4F9A-A84E-CD8390AC099A}">
      <dgm:prSet/>
      <dgm:spPr/>
      <dgm:t>
        <a:bodyPr/>
        <a:lstStyle/>
        <a:p>
          <a:endParaRPr lang="en-US"/>
        </a:p>
      </dgm:t>
    </dgm:pt>
    <dgm:pt modelId="{4BDF3E19-4748-4CA6-8B8C-34E0DCC5DF48}">
      <dgm:prSet/>
      <dgm:spPr/>
      <dgm:t>
        <a:bodyPr/>
        <a:lstStyle/>
        <a:p>
          <a:r>
            <a:rPr lang="en-AU"/>
            <a:t>Most useful additional data modeling concept of Enhanced ER (EER) model is called specialization/generalization.</a:t>
          </a:r>
          <a:endParaRPr lang="en-US"/>
        </a:p>
      </dgm:t>
    </dgm:pt>
    <dgm:pt modelId="{43749E43-C851-4F99-AE81-AD3AD6FCC61F}" type="parTrans" cxnId="{43DB50B7-7736-47FE-870C-893F13100A2D}">
      <dgm:prSet/>
      <dgm:spPr/>
      <dgm:t>
        <a:bodyPr/>
        <a:lstStyle/>
        <a:p>
          <a:endParaRPr lang="en-US"/>
        </a:p>
      </dgm:t>
    </dgm:pt>
    <dgm:pt modelId="{03740665-4769-4E94-B238-0CE0494DE41E}" type="sibTrans" cxnId="{43DB50B7-7736-47FE-870C-893F13100A2D}">
      <dgm:prSet/>
      <dgm:spPr/>
      <dgm:t>
        <a:bodyPr/>
        <a:lstStyle/>
        <a:p>
          <a:endParaRPr lang="en-US"/>
        </a:p>
      </dgm:t>
    </dgm:pt>
    <dgm:pt modelId="{5FDBD38A-3051-48DF-9199-9295C656F8AC}">
      <dgm:prSet/>
      <dgm:spPr/>
      <dgm:t>
        <a:bodyPr/>
        <a:lstStyle/>
        <a:p>
          <a:r>
            <a:rPr lang="en-AU"/>
            <a:t>A diagrammatic technique for displaying specialization/generalization in an EER diagram using UML.</a:t>
          </a:r>
          <a:r>
            <a:rPr lang="en-GB"/>
            <a:t> </a:t>
          </a:r>
          <a:endParaRPr lang="en-US"/>
        </a:p>
      </dgm:t>
    </dgm:pt>
    <dgm:pt modelId="{DDA95F99-3A76-4215-9436-3F308155714F}" type="parTrans" cxnId="{CDA8011F-A34E-49DD-8392-1D9BF244C75F}">
      <dgm:prSet/>
      <dgm:spPr/>
      <dgm:t>
        <a:bodyPr/>
        <a:lstStyle/>
        <a:p>
          <a:endParaRPr lang="en-US"/>
        </a:p>
      </dgm:t>
    </dgm:pt>
    <dgm:pt modelId="{811DCAC8-A1C1-4D25-ACD8-DE44F983CDF0}" type="sibTrans" cxnId="{CDA8011F-A34E-49DD-8392-1D9BF244C75F}">
      <dgm:prSet/>
      <dgm:spPr/>
      <dgm:t>
        <a:bodyPr/>
        <a:lstStyle/>
        <a:p>
          <a:endParaRPr lang="en-US"/>
        </a:p>
      </dgm:t>
    </dgm:pt>
    <dgm:pt modelId="{52C2309F-B892-4EB7-848B-6C4CE53CAD66}" type="pres">
      <dgm:prSet presAssocID="{9859F21D-A6D9-4E7D-9B1D-8162B4405E90}" presName="root" presStyleCnt="0">
        <dgm:presLayoutVars>
          <dgm:dir/>
          <dgm:resizeHandles val="exact"/>
        </dgm:presLayoutVars>
      </dgm:prSet>
      <dgm:spPr/>
    </dgm:pt>
    <dgm:pt modelId="{DC7E75A6-B319-4450-93B8-FB00BA50062F}" type="pres">
      <dgm:prSet presAssocID="{B598EA86-123F-44B9-9267-8C80F1BBEAA0}" presName="compNode" presStyleCnt="0"/>
      <dgm:spPr/>
    </dgm:pt>
    <dgm:pt modelId="{2B1CF6BB-0BB6-4FFF-A9F8-2DCF3AE9F156}" type="pres">
      <dgm:prSet presAssocID="{B598EA86-123F-44B9-9267-8C80F1BBEAA0}" presName="bgRect" presStyleLbl="bgShp" presStyleIdx="0" presStyleCnt="3"/>
      <dgm:spPr/>
    </dgm:pt>
    <dgm:pt modelId="{006B72A4-7E7A-40BC-B9AD-8A3AC27B6FD6}" type="pres">
      <dgm:prSet presAssocID="{B598EA86-123F-44B9-9267-8C80F1BBEA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E171B9-933A-46C6-BAE3-41D9C4D4F958}" type="pres">
      <dgm:prSet presAssocID="{B598EA86-123F-44B9-9267-8C80F1BBEAA0}" presName="spaceRect" presStyleCnt="0"/>
      <dgm:spPr/>
    </dgm:pt>
    <dgm:pt modelId="{16710B63-2F4A-465C-AFA6-B62F64D4CECD}" type="pres">
      <dgm:prSet presAssocID="{B598EA86-123F-44B9-9267-8C80F1BBEAA0}" presName="parTx" presStyleLbl="revTx" presStyleIdx="0" presStyleCnt="3">
        <dgm:presLayoutVars>
          <dgm:chMax val="0"/>
          <dgm:chPref val="0"/>
        </dgm:presLayoutVars>
      </dgm:prSet>
      <dgm:spPr/>
    </dgm:pt>
    <dgm:pt modelId="{2CA45FC7-6388-409D-AA01-CD40E6280229}" type="pres">
      <dgm:prSet presAssocID="{C72B6BD9-81C1-4BE2-8D50-5C12B637393D}" presName="sibTrans" presStyleCnt="0"/>
      <dgm:spPr/>
    </dgm:pt>
    <dgm:pt modelId="{CB61D3BB-6682-4C7C-AD4C-9EC1F43B4EB0}" type="pres">
      <dgm:prSet presAssocID="{4BDF3E19-4748-4CA6-8B8C-34E0DCC5DF48}" presName="compNode" presStyleCnt="0"/>
      <dgm:spPr/>
    </dgm:pt>
    <dgm:pt modelId="{890C7125-0FDD-4BAF-A1EC-D4362DFA9BDF}" type="pres">
      <dgm:prSet presAssocID="{4BDF3E19-4748-4CA6-8B8C-34E0DCC5DF48}" presName="bgRect" presStyleLbl="bgShp" presStyleIdx="1" presStyleCnt="3"/>
      <dgm:spPr/>
    </dgm:pt>
    <dgm:pt modelId="{20DE9DCD-56A3-4192-B9F1-D0B84CDD6914}" type="pres">
      <dgm:prSet presAssocID="{4BDF3E19-4748-4CA6-8B8C-34E0DCC5DF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8FC89E7-EE23-4635-AE20-8A5D00F3B408}" type="pres">
      <dgm:prSet presAssocID="{4BDF3E19-4748-4CA6-8B8C-34E0DCC5DF48}" presName="spaceRect" presStyleCnt="0"/>
      <dgm:spPr/>
    </dgm:pt>
    <dgm:pt modelId="{6374E50B-5155-4BE7-A931-3D16E06374CC}" type="pres">
      <dgm:prSet presAssocID="{4BDF3E19-4748-4CA6-8B8C-34E0DCC5DF48}" presName="parTx" presStyleLbl="revTx" presStyleIdx="1" presStyleCnt="3">
        <dgm:presLayoutVars>
          <dgm:chMax val="0"/>
          <dgm:chPref val="0"/>
        </dgm:presLayoutVars>
      </dgm:prSet>
      <dgm:spPr/>
    </dgm:pt>
    <dgm:pt modelId="{244202E0-A782-4109-86A2-7948233830E0}" type="pres">
      <dgm:prSet presAssocID="{03740665-4769-4E94-B238-0CE0494DE41E}" presName="sibTrans" presStyleCnt="0"/>
      <dgm:spPr/>
    </dgm:pt>
    <dgm:pt modelId="{EADAE960-D70E-412B-A9D1-6F0C10D8F772}" type="pres">
      <dgm:prSet presAssocID="{5FDBD38A-3051-48DF-9199-9295C656F8AC}" presName="compNode" presStyleCnt="0"/>
      <dgm:spPr/>
    </dgm:pt>
    <dgm:pt modelId="{513D412C-17BB-4C00-BD66-93AA17084EAF}" type="pres">
      <dgm:prSet presAssocID="{5FDBD38A-3051-48DF-9199-9295C656F8AC}" presName="bgRect" presStyleLbl="bgShp" presStyleIdx="2" presStyleCnt="3"/>
      <dgm:spPr/>
    </dgm:pt>
    <dgm:pt modelId="{4E866138-C3EB-4121-9CDE-79A1BB02CD7C}" type="pres">
      <dgm:prSet presAssocID="{5FDBD38A-3051-48DF-9199-9295C656F8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86805B-917C-467A-9E6D-19F246B4D0FD}" type="pres">
      <dgm:prSet presAssocID="{5FDBD38A-3051-48DF-9199-9295C656F8AC}" presName="spaceRect" presStyleCnt="0"/>
      <dgm:spPr/>
    </dgm:pt>
    <dgm:pt modelId="{D4F75174-1BF9-4CBF-8F5A-DB37EB0AC5B4}" type="pres">
      <dgm:prSet presAssocID="{5FDBD38A-3051-48DF-9199-9295C656F8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A8011F-A34E-49DD-8392-1D9BF244C75F}" srcId="{9859F21D-A6D9-4E7D-9B1D-8162B4405E90}" destId="{5FDBD38A-3051-48DF-9199-9295C656F8AC}" srcOrd="2" destOrd="0" parTransId="{DDA95F99-3A76-4215-9436-3F308155714F}" sibTransId="{811DCAC8-A1C1-4D25-ACD8-DE44F983CDF0}"/>
    <dgm:cxn modelId="{0AC0CF57-7013-4FE3-BCD4-E46BDF065EF6}" type="presOf" srcId="{9859F21D-A6D9-4E7D-9B1D-8162B4405E90}" destId="{52C2309F-B892-4EB7-848B-6C4CE53CAD66}" srcOrd="0" destOrd="0" presId="urn:microsoft.com/office/officeart/2018/2/layout/IconVerticalSolidList"/>
    <dgm:cxn modelId="{109EFE98-B95E-4A42-93F7-054F33EFB41F}" type="presOf" srcId="{4BDF3E19-4748-4CA6-8B8C-34E0DCC5DF48}" destId="{6374E50B-5155-4BE7-A931-3D16E06374CC}" srcOrd="0" destOrd="0" presId="urn:microsoft.com/office/officeart/2018/2/layout/IconVerticalSolidList"/>
    <dgm:cxn modelId="{AC4B66AE-14BB-457C-BFA9-D5C73295E211}" type="presOf" srcId="{B598EA86-123F-44B9-9267-8C80F1BBEAA0}" destId="{16710B63-2F4A-465C-AFA6-B62F64D4CECD}" srcOrd="0" destOrd="0" presId="urn:microsoft.com/office/officeart/2018/2/layout/IconVerticalSolidList"/>
    <dgm:cxn modelId="{7403E1B0-28F0-4B4B-9797-7DA6B7BDCC12}" type="presOf" srcId="{5FDBD38A-3051-48DF-9199-9295C656F8AC}" destId="{D4F75174-1BF9-4CBF-8F5A-DB37EB0AC5B4}" srcOrd="0" destOrd="0" presId="urn:microsoft.com/office/officeart/2018/2/layout/IconVerticalSolidList"/>
    <dgm:cxn modelId="{43DB50B7-7736-47FE-870C-893F13100A2D}" srcId="{9859F21D-A6D9-4E7D-9B1D-8162B4405E90}" destId="{4BDF3E19-4748-4CA6-8B8C-34E0DCC5DF48}" srcOrd="1" destOrd="0" parTransId="{43749E43-C851-4F99-AE81-AD3AD6FCC61F}" sibTransId="{03740665-4769-4E94-B238-0CE0494DE41E}"/>
    <dgm:cxn modelId="{32FAF8E8-3785-4F9A-A84E-CD8390AC099A}" srcId="{9859F21D-A6D9-4E7D-9B1D-8162B4405E90}" destId="{B598EA86-123F-44B9-9267-8C80F1BBEAA0}" srcOrd="0" destOrd="0" parTransId="{62D0E2AA-069C-4594-901E-A09392B063AC}" sibTransId="{C72B6BD9-81C1-4BE2-8D50-5C12B637393D}"/>
    <dgm:cxn modelId="{724345C0-73D7-4D6C-9CA8-B9C0F84A3C1B}" type="presParOf" srcId="{52C2309F-B892-4EB7-848B-6C4CE53CAD66}" destId="{DC7E75A6-B319-4450-93B8-FB00BA50062F}" srcOrd="0" destOrd="0" presId="urn:microsoft.com/office/officeart/2018/2/layout/IconVerticalSolidList"/>
    <dgm:cxn modelId="{B2C547DA-D626-40F9-A3F8-B94ACFEE2DD1}" type="presParOf" srcId="{DC7E75A6-B319-4450-93B8-FB00BA50062F}" destId="{2B1CF6BB-0BB6-4FFF-A9F8-2DCF3AE9F156}" srcOrd="0" destOrd="0" presId="urn:microsoft.com/office/officeart/2018/2/layout/IconVerticalSolidList"/>
    <dgm:cxn modelId="{508B93A6-0D2D-4191-A95B-70D5FC98C824}" type="presParOf" srcId="{DC7E75A6-B319-4450-93B8-FB00BA50062F}" destId="{006B72A4-7E7A-40BC-B9AD-8A3AC27B6FD6}" srcOrd="1" destOrd="0" presId="urn:microsoft.com/office/officeart/2018/2/layout/IconVerticalSolidList"/>
    <dgm:cxn modelId="{4748D8C9-ABC8-409F-8359-B800EAEF2B32}" type="presParOf" srcId="{DC7E75A6-B319-4450-93B8-FB00BA50062F}" destId="{64E171B9-933A-46C6-BAE3-41D9C4D4F958}" srcOrd="2" destOrd="0" presId="urn:microsoft.com/office/officeart/2018/2/layout/IconVerticalSolidList"/>
    <dgm:cxn modelId="{0A7B8A29-B364-4BA0-A9BE-C99FF204F642}" type="presParOf" srcId="{DC7E75A6-B319-4450-93B8-FB00BA50062F}" destId="{16710B63-2F4A-465C-AFA6-B62F64D4CECD}" srcOrd="3" destOrd="0" presId="urn:microsoft.com/office/officeart/2018/2/layout/IconVerticalSolidList"/>
    <dgm:cxn modelId="{EAF21B4A-CDE5-4629-BDB8-6015DFB2DB5E}" type="presParOf" srcId="{52C2309F-B892-4EB7-848B-6C4CE53CAD66}" destId="{2CA45FC7-6388-409D-AA01-CD40E6280229}" srcOrd="1" destOrd="0" presId="urn:microsoft.com/office/officeart/2018/2/layout/IconVerticalSolidList"/>
    <dgm:cxn modelId="{D35B3058-B61A-4C81-8BC7-00B310CB7920}" type="presParOf" srcId="{52C2309F-B892-4EB7-848B-6C4CE53CAD66}" destId="{CB61D3BB-6682-4C7C-AD4C-9EC1F43B4EB0}" srcOrd="2" destOrd="0" presId="urn:microsoft.com/office/officeart/2018/2/layout/IconVerticalSolidList"/>
    <dgm:cxn modelId="{4614AB41-333D-4E20-99FB-6AE8F1ABA28E}" type="presParOf" srcId="{CB61D3BB-6682-4C7C-AD4C-9EC1F43B4EB0}" destId="{890C7125-0FDD-4BAF-A1EC-D4362DFA9BDF}" srcOrd="0" destOrd="0" presId="urn:microsoft.com/office/officeart/2018/2/layout/IconVerticalSolidList"/>
    <dgm:cxn modelId="{F44987CE-8992-497F-B7CF-91D36323DFB4}" type="presParOf" srcId="{CB61D3BB-6682-4C7C-AD4C-9EC1F43B4EB0}" destId="{20DE9DCD-56A3-4192-B9F1-D0B84CDD6914}" srcOrd="1" destOrd="0" presId="urn:microsoft.com/office/officeart/2018/2/layout/IconVerticalSolidList"/>
    <dgm:cxn modelId="{966D8019-BF96-4039-8ECD-D102C1EFA0F3}" type="presParOf" srcId="{CB61D3BB-6682-4C7C-AD4C-9EC1F43B4EB0}" destId="{48FC89E7-EE23-4635-AE20-8A5D00F3B408}" srcOrd="2" destOrd="0" presId="urn:microsoft.com/office/officeart/2018/2/layout/IconVerticalSolidList"/>
    <dgm:cxn modelId="{4EC7F589-05C3-4D6F-A158-429F33A3ECEA}" type="presParOf" srcId="{CB61D3BB-6682-4C7C-AD4C-9EC1F43B4EB0}" destId="{6374E50B-5155-4BE7-A931-3D16E06374CC}" srcOrd="3" destOrd="0" presId="urn:microsoft.com/office/officeart/2018/2/layout/IconVerticalSolidList"/>
    <dgm:cxn modelId="{1ACE6634-D2B7-4ADD-8FA8-DACC08FFF481}" type="presParOf" srcId="{52C2309F-B892-4EB7-848B-6C4CE53CAD66}" destId="{244202E0-A782-4109-86A2-7948233830E0}" srcOrd="3" destOrd="0" presId="urn:microsoft.com/office/officeart/2018/2/layout/IconVerticalSolidList"/>
    <dgm:cxn modelId="{5BFE1CA1-F850-4519-B68F-533E8A0CABCD}" type="presParOf" srcId="{52C2309F-B892-4EB7-848B-6C4CE53CAD66}" destId="{EADAE960-D70E-412B-A9D1-6F0C10D8F772}" srcOrd="4" destOrd="0" presId="urn:microsoft.com/office/officeart/2018/2/layout/IconVerticalSolidList"/>
    <dgm:cxn modelId="{10EF75CE-1A78-4A51-BFFC-3A2B4A5A3C1E}" type="presParOf" srcId="{EADAE960-D70E-412B-A9D1-6F0C10D8F772}" destId="{513D412C-17BB-4C00-BD66-93AA17084EAF}" srcOrd="0" destOrd="0" presId="urn:microsoft.com/office/officeart/2018/2/layout/IconVerticalSolidList"/>
    <dgm:cxn modelId="{E4B6821E-11EC-47FA-A237-9EF26B0E4344}" type="presParOf" srcId="{EADAE960-D70E-412B-A9D1-6F0C10D8F772}" destId="{4E866138-C3EB-4121-9CDE-79A1BB02CD7C}" srcOrd="1" destOrd="0" presId="urn:microsoft.com/office/officeart/2018/2/layout/IconVerticalSolidList"/>
    <dgm:cxn modelId="{DD6C967D-0987-43A0-BDB8-84CBAD747745}" type="presParOf" srcId="{EADAE960-D70E-412B-A9D1-6F0C10D8F772}" destId="{B786805B-917C-467A-9E6D-19F246B4D0FD}" srcOrd="2" destOrd="0" presId="urn:microsoft.com/office/officeart/2018/2/layout/IconVerticalSolidList"/>
    <dgm:cxn modelId="{4BA2C85A-E832-478E-91E7-EDF92C8FB6EB}" type="presParOf" srcId="{EADAE960-D70E-412B-A9D1-6F0C10D8F772}" destId="{D4F75174-1BF9-4CBF-8F5A-DB37EB0AC5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CF6BB-0BB6-4FFF-A9F8-2DCF3AE9F156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B72A4-7E7A-40BC-B9AD-8A3AC27B6FD6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10B63-2F4A-465C-AFA6-B62F64D4CECD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Limitations of basic concepts of the ER model and requirements to represent more complex applications using additional data modeling concepts.</a:t>
          </a:r>
          <a:r>
            <a:rPr lang="en-GB" sz="2400" kern="1200"/>
            <a:t> </a:t>
          </a:r>
          <a:endParaRPr lang="en-US" sz="2400" kern="1200"/>
        </a:p>
      </dsp:txBody>
      <dsp:txXfrm>
        <a:off x="1512662" y="559"/>
        <a:ext cx="8993793" cy="1309664"/>
      </dsp:txXfrm>
    </dsp:sp>
    <dsp:sp modelId="{890C7125-0FDD-4BAF-A1EC-D4362DFA9BDF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E9DCD-56A3-4192-B9F1-D0B84CDD6914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E50B-5155-4BE7-A931-3D16E06374CC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Most useful additional data modeling concept of Enhanced ER (EER) model is called specialization/generalization.</a:t>
          </a:r>
          <a:endParaRPr lang="en-US" sz="2400" kern="1200"/>
        </a:p>
      </dsp:txBody>
      <dsp:txXfrm>
        <a:off x="1512662" y="1637640"/>
        <a:ext cx="8993793" cy="1309664"/>
      </dsp:txXfrm>
    </dsp:sp>
    <dsp:sp modelId="{513D412C-17BB-4C00-BD66-93AA17084EAF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66138-C3EB-4121-9CDE-79A1BB02CD7C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75174-1BF9-4CBF-8F5A-DB37EB0AC5B4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A diagrammatic technique for displaying specialization/generalization in an EER diagram using UML.</a:t>
          </a:r>
          <a:r>
            <a:rPr lang="en-GB" sz="2400" kern="1200"/>
            <a:t> </a:t>
          </a:r>
          <a:endParaRPr lang="en-US" sz="2400" kern="1200"/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1559-2E18-6B4E-9E71-FC9EAB28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D1BBB-7345-ED4C-9BC0-14363948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58D2-0134-5E40-8648-4C6388C7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5E72-C428-DD4F-9341-F8A0AC57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DF18-6EC5-634D-BEF8-B2F8E2E2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D492-53B5-3644-8B20-459DD608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6C3B6-81BD-3B42-8C07-614C41AC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4379-C29D-7F41-B5E6-852EB6D9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CE50-30A9-6446-8B6D-9A44E2D2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8D45-EAE6-8A4E-9D87-C51DD241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F7678-F6FA-5F46-8CF5-5AC904B3D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CCD55-5BB3-9749-9FA3-8A52F0FE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31DB-32D1-284C-A628-C4607852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24D6-0177-8347-802A-74F9248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B03D-0E5D-3046-90E8-E06F9C17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4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4F50-9523-1846-B519-D209BF5D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3CD8-9593-8846-B11D-405C3973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C6CA-454A-DA43-B21D-20163B3E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2F98-365F-C949-A602-D49BA720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2766-9299-1541-A651-B3EB65CF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5D4C-E4C6-604A-9453-0E94F9C7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BB537-F58C-5748-8C43-CA4C84FF1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9EB7-1C28-DB4D-A381-947C5A89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B924-7C92-CD4A-98A4-1C52A6F8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1CF3B-564B-5144-BA8D-B046D7C6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3558-D82C-054C-A577-BB98C4A6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2C37-62FD-AE4A-9646-F505ACB24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AD586-D556-4747-92B3-CD26F81C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0C190-8B1B-BB4E-A9E4-C12AA5C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2F7EB-E15B-AB41-8C85-F03A5B0E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A77E5-8EED-3140-88C4-620DE686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6E81-3C6C-CA41-9163-05246274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E8863-0855-8346-8980-D8AA656C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42E0-3830-7647-AA60-33ABD8F6A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8175B-7A03-E947-993F-36B7A31C5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AE8B4-901C-C04C-B8AF-54E9CD2C3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EAADB-38C5-F149-86E7-0A95355B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BEED4-0489-EF4F-8386-B09D3738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EEEA3-ACB3-D442-B82D-79B71613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E891-A94A-1045-9E32-EB2450B1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071F7-2A2A-BB49-B363-4FA84E69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0A8BD-D712-9E48-A296-3478D977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1871-DF72-B94E-8272-1D22FBF0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AC5DD-5332-354F-BAB2-C75BEBCB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133B5-A4CB-4C4B-8C3C-52CBCA04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0A710-571E-8A40-907F-A6301C42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0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95B6-1E34-4849-B1A9-6484B686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7FB6-38CE-DB40-BA9F-17D425E1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88462-8770-924F-B498-7C828EEF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CD6E4-3FA6-6949-BA02-CF2734D6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BBBE-0850-6C46-8245-6CF3FA93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704C7-16FF-2246-8AC1-C87F33CB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006E-0EA2-8B44-9A92-7B2A4BD2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9FCDD-4FA6-764B-8176-111F6C13F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022B-ED78-A145-B3A7-D65CE2ED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85677-5733-3745-B9C2-5C747FB2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7589-B082-7D46-86A3-AC4B4128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CB0E-8124-CF47-A512-865A76B0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F41B0-88D1-C245-B001-D8FE3CAF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0DF8D-03AE-924C-8271-52A40A92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E74B-0F0F-6D40-92FF-DACED4190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41C13-AE6F-DB4D-88DA-BA1583A59088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4296-ECBA-BB45-B2A7-CF46BC481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AEF3-866F-C94A-8E4B-ADA6A146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1007-F16B-FE42-A3DE-D6D439860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AED74-FF02-49D3-9416-4352CA181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3A3857-1D06-C04F-B1E2-675890DB1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altLang="en-US">
                <a:solidFill>
                  <a:srgbClr val="FFFFFF"/>
                </a:solidFill>
                <a:latin typeface="Times" pitchFamily="2" charset="0"/>
              </a:rPr>
              <a:t>Enhanced Entity-Relationship Modeling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06F1E-7B01-1642-ABA7-B44A6DD03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TIF 2302</a:t>
            </a:r>
          </a:p>
        </p:txBody>
      </p:sp>
    </p:spTree>
    <p:extLst>
      <p:ext uri="{BB962C8B-B14F-4D97-AF65-F5344CB8AC3E}">
        <p14:creationId xmlns:p14="http://schemas.microsoft.com/office/powerpoint/2010/main" val="3120808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3B91-4424-8441-BC7D-E9E6D9F9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Specialization/generalization of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Staff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entity into subclasses representing job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9107-064D-D445-AE80-49233897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DS3-Figure 12-02">
            <a:extLst>
              <a:ext uri="{FF2B5EF4-FFF2-40B4-BE49-F238E27FC236}">
                <a16:creationId xmlns:a16="http://schemas.microsoft.com/office/drawing/2014/main" id="{0E06534B-F00C-D54A-B427-62824237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5625"/>
            <a:ext cx="7772400" cy="49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1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922D-931C-8C45-9FA4-F85D0EC5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Specialization/generalization of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Staff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entity into job roles and contracts of employment</a:t>
            </a:r>
            <a:r>
              <a:rPr lang="en-GB" altLang="en-US" dirty="0">
                <a:latin typeface="Times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D218-F863-3447-8D5C-0FA7B8B9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DS3-Figure 12-03">
            <a:extLst>
              <a:ext uri="{FF2B5EF4-FFF2-40B4-BE49-F238E27FC236}">
                <a16:creationId xmlns:a16="http://schemas.microsoft.com/office/drawing/2014/main" id="{E97879AA-4ABD-154E-82D0-1FDAA8DBE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41487"/>
            <a:ext cx="8229600" cy="475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4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1DCE-2B25-364A-8CB0-E7A13564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EER diagram with shared subclass and subclass with its own subclass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10C2-C239-CF4B-A711-DF90A4DE7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 descr="DS3-Figure 12-04">
            <a:extLst>
              <a:ext uri="{FF2B5EF4-FFF2-40B4-BE49-F238E27FC236}">
                <a16:creationId xmlns:a16="http://schemas.microsoft.com/office/drawing/2014/main" id="{7CC78BC8-A6CC-0743-A312-405C0248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5625"/>
            <a:ext cx="6705600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7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79915-994A-1141-BCF0-D4CCDE5C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AU" altLang="en-US" sz="4000">
                <a:latin typeface="Times" pitchFamily="2" charset="0"/>
                <a:cs typeface="Times New Roman" panose="02020603050405020304" pitchFamily="18" charset="0"/>
              </a:rPr>
              <a:t>Constraints on Specialization / Generalization</a:t>
            </a:r>
            <a:r>
              <a:rPr lang="en-GB" altLang="en-US" sz="4000">
                <a:latin typeface="Times" pitchFamily="2" charset="0"/>
              </a:rPr>
              <a:t> 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0EFB-D1CD-EE43-93A1-69B7EE2D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Two constraints that may apply to a specialization/generalization: 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participation constraints  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disjoint constraints.</a:t>
            </a:r>
            <a:r>
              <a:rPr lang="en-GB" altLang="en-US" sz="2200">
                <a:latin typeface="Times" pitchFamily="2" charset="0"/>
              </a:rPr>
              <a:t> </a:t>
            </a:r>
          </a:p>
          <a:p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Participation</a:t>
            </a:r>
            <a:r>
              <a:rPr lang="en-GB" altLang="en-US" sz="2200">
                <a:latin typeface="Times" pitchFamily="2" charset="0"/>
              </a:rPr>
              <a:t> constraint</a:t>
            </a:r>
          </a:p>
          <a:p>
            <a:pPr lvl="1"/>
            <a:r>
              <a:rPr lang="en-US" altLang="en-US" sz="2200">
                <a:latin typeface="Times" pitchFamily="2" charset="0"/>
                <a:cs typeface="Times New Roman" panose="02020603050405020304" pitchFamily="18" charset="0"/>
              </a:rPr>
              <a:t>Determines whether every member in superclass must participate as a </a:t>
            </a:r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member of a subclass.</a:t>
            </a:r>
            <a:r>
              <a:rPr lang="en-GB" altLang="en-US" sz="2200">
                <a:latin typeface="Times" pitchFamily="2" charset="0"/>
              </a:rPr>
              <a:t> 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May be </a:t>
            </a:r>
            <a:r>
              <a:rPr lang="en-AU" altLang="en-US" sz="2200" i="1">
                <a:latin typeface="Times" pitchFamily="2" charset="0"/>
                <a:cs typeface="Times New Roman" panose="02020603050405020304" pitchFamily="18" charset="0"/>
              </a:rPr>
              <a:t>mandatory</a:t>
            </a:r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 or </a:t>
            </a:r>
            <a:r>
              <a:rPr lang="en-AU" altLang="en-US" sz="2200" i="1">
                <a:latin typeface="Times" pitchFamily="2" charset="0"/>
                <a:cs typeface="Times New Roman" panose="02020603050405020304" pitchFamily="18" charset="0"/>
              </a:rPr>
              <a:t>optional</a:t>
            </a:r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. </a:t>
            </a:r>
            <a:endParaRPr lang="en-GB" altLang="en-US" sz="2200">
              <a:latin typeface="Times" pitchFamily="2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7602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A3E4D-9474-F64B-86CD-09455CA7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AU" altLang="en-US" sz="4000">
                <a:latin typeface="Times" pitchFamily="2" charset="0"/>
                <a:cs typeface="Times New Roman" panose="02020603050405020304" pitchFamily="18" charset="0"/>
              </a:rPr>
              <a:t>Constraints on Specialization / Generalization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D0D2-E274-4A4B-9BE7-73AC66E3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Disjoint constraint 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Describes relationship between members of the subclasses and indicates whether member of a superclass can be a member of one, or more than one, subclass.</a:t>
            </a:r>
            <a:r>
              <a:rPr lang="en-GB" altLang="en-US" sz="2200">
                <a:latin typeface="Times" pitchFamily="2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GB" altLang="en-US" sz="2200">
                <a:latin typeface="Times" pitchFamily="2" charset="0"/>
                <a:cs typeface="Times New Roman" panose="02020603050405020304" pitchFamily="18" charset="0"/>
              </a:rPr>
              <a:t>May be </a:t>
            </a:r>
            <a:r>
              <a:rPr lang="en-GB" altLang="en-US" sz="2200" i="1">
                <a:latin typeface="Times" pitchFamily="2" charset="0"/>
                <a:cs typeface="Times New Roman" panose="02020603050405020304" pitchFamily="18" charset="0"/>
              </a:rPr>
              <a:t>disjoint</a:t>
            </a:r>
            <a:r>
              <a:rPr lang="en-GB" altLang="en-US" sz="2200">
                <a:latin typeface="Times" pitchFamily="2" charset="0"/>
                <a:cs typeface="Times New Roman" panose="02020603050405020304" pitchFamily="18" charset="0"/>
              </a:rPr>
              <a:t> or </a:t>
            </a:r>
            <a:r>
              <a:rPr lang="en-GB" altLang="en-US" sz="2200" i="1">
                <a:latin typeface="Times" pitchFamily="2" charset="0"/>
                <a:cs typeface="Times New Roman" panose="02020603050405020304" pitchFamily="18" charset="0"/>
              </a:rPr>
              <a:t>nondisjoint</a:t>
            </a:r>
            <a:r>
              <a:rPr lang="en-GB" altLang="en-US" sz="2200">
                <a:latin typeface="Times" pitchFamily="2" charset="0"/>
                <a:cs typeface="Times New Roman" panose="02020603050405020304" pitchFamily="18" charset="0"/>
              </a:rPr>
              <a:t>.</a:t>
            </a:r>
            <a:endParaRPr lang="en-GB" altLang="en-US" sz="2200">
              <a:latin typeface="Times" pitchFamily="2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8456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5AEA3-D171-8A4A-AF1D-7965A40A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AU" altLang="en-US" sz="4000">
                <a:latin typeface="Times" pitchFamily="2" charset="0"/>
                <a:cs typeface="Times New Roman" panose="02020603050405020304" pitchFamily="18" charset="0"/>
              </a:rPr>
              <a:t>Constraints on Specialization / Generalization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847A-5643-0D41-A93C-34F3AF5B4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There are four categories of constraints of specialization and generalization: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mandatory and disjoint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optional and disjoint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mandatory and nondisjoint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optional and nondisjoint</a:t>
            </a:r>
            <a:r>
              <a:rPr lang="en-GB" altLang="en-US" sz="2200">
                <a:latin typeface="Times" pitchFamily="2" charset="0"/>
              </a:rPr>
              <a:t>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1629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7AC-A9B6-FC4F-A34E-BD98D7C6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i="1" dirty="0" err="1">
                <a:latin typeface="Times" pitchFamily="2" charset="0"/>
                <a:cs typeface="Arial" panose="020B0604020202020204" pitchFamily="34" charset="0"/>
              </a:rPr>
              <a:t>DreamHome</a:t>
            </a:r>
            <a:r>
              <a:rPr lang="en-AU" altLang="en-US" i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worked example - Staff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Superclass with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Supervisor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and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Manager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subclasses</a:t>
            </a:r>
            <a:r>
              <a:rPr lang="en-GB" altLang="en-US" dirty="0">
                <a:latin typeface="Times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25E3-BC25-C943-9E48-410862E7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12NF05">
            <a:extLst>
              <a:ext uri="{FF2B5EF4-FFF2-40B4-BE49-F238E27FC236}">
                <a16:creationId xmlns:a16="http://schemas.microsoft.com/office/drawing/2014/main" id="{98E8F063-C9AC-3C49-9C7A-1D86C9484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t="-934"/>
          <a:stretch>
            <a:fillRect/>
          </a:stretch>
        </p:blipFill>
        <p:spPr>
          <a:xfrm>
            <a:off x="2198688" y="1719263"/>
            <a:ext cx="6985000" cy="4773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7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781A-B6B6-7249-95FD-6F14CBA7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i="1" dirty="0" err="1">
                <a:latin typeface="Times" pitchFamily="2" charset="0"/>
                <a:cs typeface="Arial" panose="020B0604020202020204" pitchFamily="34" charset="0"/>
              </a:rPr>
              <a:t>DreamHome</a:t>
            </a:r>
            <a:r>
              <a:rPr lang="en-AU" altLang="en-US" i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worked example - Owner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Superclass with </a:t>
            </a:r>
            <a:r>
              <a:rPr lang="en-AU" altLang="en-US" dirty="0" err="1">
                <a:latin typeface="Times" pitchFamily="2" charset="0"/>
                <a:cs typeface="Arial" panose="020B0604020202020204" pitchFamily="34" charset="0"/>
              </a:rPr>
              <a:t>PrivateOwner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and </a:t>
            </a:r>
            <a:r>
              <a:rPr lang="en-AU" altLang="en-US" dirty="0" err="1">
                <a:latin typeface="Times" pitchFamily="2" charset="0"/>
                <a:cs typeface="Arial" panose="020B0604020202020204" pitchFamily="34" charset="0"/>
              </a:rPr>
              <a:t>BusinessOwner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subclasses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729D-7483-F94E-AA7E-8CD161EC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S3-Figure 12-06">
            <a:extLst>
              <a:ext uri="{FF2B5EF4-FFF2-40B4-BE49-F238E27FC236}">
                <a16:creationId xmlns:a16="http://schemas.microsoft.com/office/drawing/2014/main" id="{947DD756-B0F6-114C-B5DC-781B33D0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717" y="1992312"/>
            <a:ext cx="5791200" cy="401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64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0148-0333-9C40-B735-98378B23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i="1" dirty="0" err="1">
                <a:latin typeface="Times" pitchFamily="2" charset="0"/>
                <a:cs typeface="Arial" panose="020B0604020202020204" pitchFamily="34" charset="0"/>
              </a:rPr>
              <a:t>DreamHome</a:t>
            </a:r>
            <a:r>
              <a:rPr lang="en-AU" altLang="en-US" i="1" dirty="0">
                <a:latin typeface="Times" pitchFamily="2" charset="0"/>
                <a:cs typeface="Arial" panose="020B0604020202020204" pitchFamily="34" charset="0"/>
              </a:rPr>
              <a:t>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worked example - Person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superclass with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Staff, </a:t>
            </a:r>
            <a:r>
              <a:rPr lang="en-AU" altLang="en-US" dirty="0" err="1">
                <a:latin typeface="Times" pitchFamily="2" charset="0"/>
                <a:cs typeface="Arial" panose="020B0604020202020204" pitchFamily="34" charset="0"/>
              </a:rPr>
              <a:t>PrivateOwner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, and </a:t>
            </a:r>
            <a:r>
              <a:rPr lang="en-AU" altLang="en-US" dirty="0">
                <a:latin typeface="Times" pitchFamily="2" charset="0"/>
                <a:cs typeface="Arial" panose="020B0604020202020204" pitchFamily="34" charset="0"/>
              </a:rPr>
              <a:t>Client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subclasses</a:t>
            </a:r>
            <a:r>
              <a:rPr lang="en-GB" altLang="en-US" dirty="0">
                <a:latin typeface="Times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6823-2267-6C44-ABE3-C10D300E3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C12NF07">
            <a:extLst>
              <a:ext uri="{FF2B5EF4-FFF2-40B4-BE49-F238E27FC236}">
                <a16:creationId xmlns:a16="http://schemas.microsoft.com/office/drawing/2014/main" id="{E2025FC9-D487-8444-B0ED-F5D07B0E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8" r="29570"/>
          <a:stretch>
            <a:fillRect/>
          </a:stretch>
        </p:blipFill>
        <p:spPr>
          <a:xfrm>
            <a:off x="3495675" y="1825625"/>
            <a:ext cx="5200650" cy="4991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73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3BCAF-DF9F-DD4A-9339-316FB3CF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GB" altLang="en-US" dirty="0">
                <a:latin typeface="Times" pitchFamily="2" charset="0"/>
              </a:rPr>
              <a:t>Objectives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52841D-2AA2-4178-9750-A48628428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3078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1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C99EF-9429-F64B-BC89-AD6226EA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>
                <a:latin typeface="Times" pitchFamily="2" charset="0"/>
              </a:rPr>
              <a:t>Enhanced Entity-Relationship Model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CC18-3866-AF49-941E-A6FC9DF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en-US" sz="2200" dirty="0">
                <a:latin typeface="Times" pitchFamily="2" charset="0"/>
              </a:rPr>
              <a:t>Since 1980s there has been an increase in emergence of new database applications with more demanding requirements.</a:t>
            </a:r>
          </a:p>
          <a:p>
            <a:endParaRPr lang="en-GB" altLang="en-US" sz="2200" dirty="0">
              <a:latin typeface="Times" pitchFamily="2" charset="0"/>
            </a:endParaRPr>
          </a:p>
          <a:p>
            <a:r>
              <a:rPr lang="en-GB" altLang="en-US" sz="2200" dirty="0">
                <a:latin typeface="Times" pitchFamily="2" charset="0"/>
              </a:rPr>
              <a:t>Basic concepts of ER </a:t>
            </a:r>
            <a:r>
              <a:rPr lang="en-GB" altLang="en-US" sz="2200" dirty="0" err="1">
                <a:latin typeface="Times" pitchFamily="2" charset="0"/>
              </a:rPr>
              <a:t>modeling</a:t>
            </a:r>
            <a:r>
              <a:rPr lang="en-GB" altLang="en-US" sz="2200" dirty="0">
                <a:latin typeface="Times" pitchFamily="2" charset="0"/>
              </a:rPr>
              <a:t> are not sufficient to represent requirements of newer, more complex applications.</a:t>
            </a:r>
          </a:p>
          <a:p>
            <a:endParaRPr lang="en-GB" altLang="en-US" sz="2200" dirty="0">
              <a:latin typeface="Times" pitchFamily="2" charset="0"/>
            </a:endParaRPr>
          </a:p>
          <a:p>
            <a:r>
              <a:rPr lang="en-GB" altLang="en-US" sz="2200" dirty="0">
                <a:latin typeface="Times" pitchFamily="2" charset="0"/>
              </a:rPr>
              <a:t>Response is development of additional ‘semantic’ </a:t>
            </a:r>
            <a:r>
              <a:rPr lang="en-GB" altLang="en-US" sz="2200" dirty="0" err="1">
                <a:latin typeface="Times" pitchFamily="2" charset="0"/>
              </a:rPr>
              <a:t>modeling</a:t>
            </a:r>
            <a:r>
              <a:rPr lang="en-GB" altLang="en-US" sz="2200" dirty="0">
                <a:latin typeface="Times" pitchFamily="2" charset="0"/>
              </a:rPr>
              <a:t> concepts.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64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9A31-1E70-E540-8C93-E6F1B78A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>
                <a:latin typeface="Times" pitchFamily="2" charset="0"/>
              </a:rPr>
              <a:t>The Enhanced Entity-Relationship Model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3F36-324A-1143-898D-2ED3B9A4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en-US" sz="2200">
                <a:latin typeface="Times" pitchFamily="2" charset="0"/>
              </a:rPr>
              <a:t>Semantic concepts are incorporated into the original ER model and called the Enhanced Entity-Relationship (EER) model.</a:t>
            </a:r>
          </a:p>
          <a:p>
            <a:endParaRPr lang="en-GB" altLang="en-US" sz="2200">
              <a:latin typeface="Times" pitchFamily="2" charset="0"/>
            </a:endParaRPr>
          </a:p>
          <a:p>
            <a:r>
              <a:rPr lang="en-GB" altLang="en-US" sz="2200">
                <a:latin typeface="Times" pitchFamily="2" charset="0"/>
              </a:rPr>
              <a:t>Examples of additional concept of EER model is called specialization / generalization.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6135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05D8-08F6-1446-9110-F05F6F2D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>
                <a:latin typeface="Times" pitchFamily="2" charset="0"/>
              </a:rPr>
              <a:t>Specialization / Generalization</a:t>
            </a:r>
            <a:endParaRPr lang="en-US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3B5F-762F-224B-97FC-D8D06A6C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en-US" sz="2200" dirty="0">
                <a:latin typeface="Times" pitchFamily="2" charset="0"/>
              </a:rPr>
              <a:t>Superclass</a:t>
            </a:r>
          </a:p>
          <a:p>
            <a:pPr lvl="1"/>
            <a:r>
              <a:rPr lang="en-AU" altLang="en-US" sz="2200" dirty="0">
                <a:latin typeface="Times" pitchFamily="2" charset="0"/>
                <a:cs typeface="Times New Roman" panose="02020603050405020304" pitchFamily="18" charset="0"/>
              </a:rPr>
              <a:t>An entity type that includes one or more distinct subgroupings of its occurrences.</a:t>
            </a:r>
            <a:r>
              <a:rPr lang="en-GB" altLang="en-US" sz="2200" dirty="0">
                <a:latin typeface="Times" pitchFamily="2" charset="0"/>
              </a:rPr>
              <a:t> </a:t>
            </a:r>
          </a:p>
          <a:p>
            <a:endParaRPr lang="en-GB" altLang="en-US" sz="2200" dirty="0">
              <a:latin typeface="Times" pitchFamily="2" charset="0"/>
            </a:endParaRPr>
          </a:p>
          <a:p>
            <a:r>
              <a:rPr lang="en-GB" altLang="en-US" sz="2200" dirty="0">
                <a:latin typeface="Times" pitchFamily="2" charset="0"/>
              </a:rPr>
              <a:t>Subclass</a:t>
            </a:r>
          </a:p>
          <a:p>
            <a:pPr lvl="1"/>
            <a:r>
              <a:rPr lang="en-AU" altLang="en-US" sz="2200" dirty="0">
                <a:latin typeface="Times" pitchFamily="2" charset="0"/>
                <a:cs typeface="Times New Roman" panose="02020603050405020304" pitchFamily="18" charset="0"/>
              </a:rPr>
              <a:t>A distinct subgrouping of occurrences of an entity type.</a:t>
            </a:r>
            <a:r>
              <a:rPr lang="en-GB" altLang="en-US" sz="2200" dirty="0">
                <a:latin typeface="Times" pitchFamily="2" charset="0"/>
              </a:rPr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35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E92D5-2A7E-F247-8D00-8D391D4B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>
                <a:latin typeface="Times" pitchFamily="2" charset="0"/>
              </a:rPr>
              <a:t>Specialization / Generalization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A575-2239-7848-9D43-778AA499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Superclass/subclass relationship is one-to-one (1:1). </a:t>
            </a:r>
          </a:p>
          <a:p>
            <a:endParaRPr lang="en-AU" altLang="en-US" sz="2200">
              <a:latin typeface="Times" pitchFamily="2" charset="0"/>
              <a:cs typeface="Times New Roman" panose="02020603050405020304" pitchFamily="18" charset="0"/>
            </a:endParaRPr>
          </a:p>
          <a:p>
            <a:r>
              <a:rPr lang="en-GB" altLang="en-US" sz="2200">
                <a:latin typeface="Times" pitchFamily="2" charset="0"/>
              </a:rPr>
              <a:t>Superclass may contain overlapping or distinct subclasses. </a:t>
            </a:r>
          </a:p>
          <a:p>
            <a:endParaRPr lang="en-GB" altLang="en-US" sz="2200">
              <a:latin typeface="Times" pitchFamily="2" charset="0"/>
            </a:endParaRPr>
          </a:p>
          <a:p>
            <a:r>
              <a:rPr lang="en-GB" altLang="en-US" sz="2200">
                <a:latin typeface="Times" pitchFamily="2" charset="0"/>
              </a:rPr>
              <a:t>Not all members of a superclass need be a member of a subclass.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7795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B61E6-620B-DB4F-A19B-EDA08CF7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>
                <a:latin typeface="Times" pitchFamily="2" charset="0"/>
              </a:rPr>
              <a:t>Specialization / Generalization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86EA-CC97-7B4C-96D4-B04F6EEF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altLang="en-US" sz="2200">
                <a:latin typeface="Times" pitchFamily="2" charset="0"/>
              </a:rPr>
              <a:t>Attribute Inheritance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An entity in a subclass represents same ‘real world’ object as in superclass, and may possess subclass-specific attributes, as well as those associated with the superclass. </a:t>
            </a:r>
            <a:endParaRPr lang="en-GB" altLang="en-US" sz="2200"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1816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753BF-F89D-E640-B380-70CAA306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altLang="en-US" sz="4000">
                <a:latin typeface="Times" pitchFamily="2" charset="0"/>
              </a:rPr>
              <a:t>Specialization / Generalization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44DD-CE98-E245-AF2D-543D3984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Specialization</a:t>
            </a:r>
            <a:r>
              <a:rPr lang="en-GB" altLang="en-US" sz="2200">
                <a:latin typeface="Times" pitchFamily="2" charset="0"/>
              </a:rPr>
              <a:t> 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Process of maximizing differences between members of an entity by identifying their distinguishing characteristics.</a:t>
            </a:r>
            <a:r>
              <a:rPr lang="en-GB" altLang="en-US" sz="2200">
                <a:latin typeface="Times" pitchFamily="2" charset="0"/>
              </a:rPr>
              <a:t> </a:t>
            </a:r>
          </a:p>
          <a:p>
            <a:pPr lvl="1"/>
            <a:endParaRPr lang="en-GB" altLang="en-US" sz="2200">
              <a:latin typeface="Times" pitchFamily="2" charset="0"/>
            </a:endParaRPr>
          </a:p>
          <a:p>
            <a:r>
              <a:rPr lang="en-GB" altLang="en-US" sz="2200">
                <a:latin typeface="Times" pitchFamily="2" charset="0"/>
              </a:rPr>
              <a:t>Generalization</a:t>
            </a:r>
          </a:p>
          <a:p>
            <a:pPr lvl="1"/>
            <a:r>
              <a:rPr lang="en-AU" altLang="en-US" sz="2200">
                <a:latin typeface="Times" pitchFamily="2" charset="0"/>
                <a:cs typeface="Times New Roman" panose="02020603050405020304" pitchFamily="18" charset="0"/>
              </a:rPr>
              <a:t>Process of minimizing differences between entities by identifying their common characteristics.</a:t>
            </a:r>
            <a:r>
              <a:rPr lang="en-GB" altLang="en-US" sz="2200">
                <a:latin typeface="Times" pitchFamily="2" charset="0"/>
              </a:rPr>
              <a:t>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547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FF8-E5F3-1D43-8E3A-EC004031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>
                <a:latin typeface="Times" pitchFamily="2" charset="0"/>
                <a:cs typeface="Arial" panose="020B0604020202020204" pitchFamily="34" charset="0"/>
              </a:rPr>
              <a:t>AllStaff</a:t>
            </a:r>
            <a:r>
              <a:rPr lang="en-AU" altLang="en-US" dirty="0">
                <a:latin typeface="Times" pitchFamily="2" charset="0"/>
                <a:cs typeface="Times New Roman" panose="02020603050405020304" pitchFamily="18" charset="0"/>
              </a:rPr>
              <a:t> relation holding details of all staff</a:t>
            </a:r>
            <a:r>
              <a:rPr lang="en-GB" altLang="en-US" dirty="0">
                <a:latin typeface="Times" pitchFamily="2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ACC1-6BC2-D942-9B77-1165F988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S3-Figure 12-01">
            <a:extLst>
              <a:ext uri="{FF2B5EF4-FFF2-40B4-BE49-F238E27FC236}">
                <a16:creationId xmlns:a16="http://schemas.microsoft.com/office/drawing/2014/main" id="{3A9DCA65-B491-E144-B844-B2FD23EF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109788"/>
            <a:ext cx="81534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8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470</Words>
  <Application>Microsoft Macintosh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</vt:lpstr>
      <vt:lpstr>Office Theme</vt:lpstr>
      <vt:lpstr>Enhanced Entity-Relationship Modeling</vt:lpstr>
      <vt:lpstr>Objectives</vt:lpstr>
      <vt:lpstr>Enhanced Entity-Relationship Model</vt:lpstr>
      <vt:lpstr>The Enhanced Entity-Relationship Model</vt:lpstr>
      <vt:lpstr>Specialization / Generalization</vt:lpstr>
      <vt:lpstr>Specialization / Generalization</vt:lpstr>
      <vt:lpstr>Specialization / Generalization</vt:lpstr>
      <vt:lpstr>Specialization / Generalization</vt:lpstr>
      <vt:lpstr>AllStaff relation holding details of all staff </vt:lpstr>
      <vt:lpstr>Specialization/generalization of Staff entity into subclasses representing job roles</vt:lpstr>
      <vt:lpstr>Specialization/generalization of Staff entity into job roles and contracts of employment </vt:lpstr>
      <vt:lpstr>EER diagram with shared subclass and subclass with its own subclass</vt:lpstr>
      <vt:lpstr>Constraints on Specialization / Generalization </vt:lpstr>
      <vt:lpstr>Constraints on Specialization / Generalization</vt:lpstr>
      <vt:lpstr>Constraints on Specialization / Generalization</vt:lpstr>
      <vt:lpstr>DreamHome worked example - Staff Superclass with Supervisor and Manager subclasses </vt:lpstr>
      <vt:lpstr>DreamHome worked example - Owner Superclass with PrivateOwner and BusinessOwner subclasses</vt:lpstr>
      <vt:lpstr>DreamHome worked example - Person superclass with Staff, PrivateOwner, and Client subclasses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Entity-Relationship Modeling</dc:title>
  <dc:creator>Sarah Purnamawati</dc:creator>
  <cp:lastModifiedBy>Sarah Purnamawati</cp:lastModifiedBy>
  <cp:revision>1</cp:revision>
  <dcterms:created xsi:type="dcterms:W3CDTF">2020-10-19T12:23:58Z</dcterms:created>
  <dcterms:modified xsi:type="dcterms:W3CDTF">2020-10-19T12:34:45Z</dcterms:modified>
</cp:coreProperties>
</file>