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04636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85800" y="1583280"/>
            <a:ext cx="7772040" cy="2603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04636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56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85800" y="1583280"/>
            <a:ext cx="7772040" cy="2603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56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5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pt-BR" sz="4800">
                <a:solidFill>
                  <a:srgbClr val="000000"/>
                </a:solidFill>
                <a:latin typeface="Arial"/>
                <a:ea typeface="Arial"/>
              </a:rPr>
              <a:t>Clique para editar o formato do texto do título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fld id="{41612111-0191-4101-8191-51E151017111}" type="slidenum">
              <a:rPr lang="pt-BR" sz="1300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pt-BR"/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/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/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/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/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/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/>
              <a:t>7.º Nível da estrutura de tópicos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Arial"/>
                <a:ea typeface="Arial"/>
              </a:rPr>
              <a:t>Clique para editar o formato do texto do título</a:t>
            </a:r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pt-BR" sz="3000">
                <a:solidFill>
                  <a:srgbClr val="000000"/>
                </a:solidFill>
                <a:latin typeface="Arial"/>
                <a:ea typeface="Arial"/>
              </a:rPr>
              <a:t>Clique para editar o formato do texto da estrutura de tópicos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pt-BR" sz="3000">
                <a:solidFill>
                  <a:srgbClr val="000000"/>
                </a:solidFill>
                <a:latin typeface="Arial"/>
                <a:ea typeface="Arial"/>
              </a:rPr>
              <a:t>2.º Nível da estrutura de tópicos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pt-BR" sz="3000">
                <a:solidFill>
                  <a:srgbClr val="000000"/>
                </a:solidFill>
                <a:latin typeface="Arial"/>
                <a:ea typeface="Arial"/>
              </a:rPr>
              <a:t>3.º Nível da estrutura de tópicos</a:t>
            </a:r>
            <a:endParaRPr/>
          </a:p>
          <a:p>
            <a:pPr lvl="3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pt-BR" sz="3000">
                <a:solidFill>
                  <a:srgbClr val="000000"/>
                </a:solidFill>
                <a:latin typeface="Arial"/>
                <a:ea typeface="Arial"/>
              </a:rPr>
              <a:t>4.º Nível da estrutura de tópicos</a:t>
            </a:r>
            <a:endParaRPr/>
          </a:p>
          <a:p>
            <a:pPr lvl="4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pt-BR" sz="3000">
                <a:solidFill>
                  <a:srgbClr val="000000"/>
                </a:solidFill>
                <a:latin typeface="Arial"/>
                <a:ea typeface="Arial"/>
              </a:rPr>
              <a:t>5.º Nível da estrutura de tópicos</a:t>
            </a:r>
            <a:endParaRPr/>
          </a:p>
          <a:p>
            <a:pPr lvl="5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pt-BR" sz="3000">
                <a:solidFill>
                  <a:srgbClr val="000000"/>
                </a:solidFill>
                <a:latin typeface="Arial"/>
                <a:ea typeface="Arial"/>
              </a:rPr>
              <a:t>6.º Nível da estrutura de tópicos</a:t>
            </a:r>
            <a:endParaRPr/>
          </a:p>
          <a:p>
            <a:pPr lvl="6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pt-BR" sz="3000">
                <a:solidFill>
                  <a:srgbClr val="000000"/>
                </a:solidFill>
                <a:latin typeface="Arial"/>
                <a:ea typeface="Arial"/>
              </a:rPr>
              <a:t>7.º Nível da estrutura de tópicos</a:t>
            </a:r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fld id="{B1017111-6191-4101-8131-F1B191A1D111}" type="slidenum">
              <a:rPr lang="pt-BR" sz="1300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zanuzzorz/trabalhoEngII" TargetMode="External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685800" y="1583280"/>
            <a:ext cx="7772040" cy="1159560"/>
          </a:xfrm>
          <a:prstGeom prst="rect">
            <a:avLst/>
          </a:prstGeom>
        </p:spPr>
        <p:txBody>
          <a:bodyPr anchor="b" bIns="91440" tIns="91440"/>
          <a:p>
            <a:pPr algn="ctr">
              <a:lnSpc>
                <a:spcPct val="100000"/>
              </a:lnSpc>
            </a:pPr>
            <a:r>
              <a:rPr b="1" lang="pt-BR" sz="4800">
                <a:solidFill>
                  <a:srgbClr val="000000"/>
                </a:solidFill>
                <a:latin typeface="Arial"/>
                <a:ea typeface="Arial"/>
              </a:rPr>
              <a:t>GARÇOM ON-LINE</a:t>
            </a:r>
            <a:endParaRPr/>
          </a:p>
        </p:txBody>
      </p:sp>
      <p:sp>
        <p:nvSpPr>
          <p:cNvPr id="71" name="TextShape 2"/>
          <p:cNvSpPr txBox="1"/>
          <p:nvPr/>
        </p:nvSpPr>
        <p:spPr>
          <a:xfrm>
            <a:off x="685800" y="2840040"/>
            <a:ext cx="7772040" cy="784440"/>
          </a:xfrm>
          <a:prstGeom prst="rect">
            <a:avLst/>
          </a:prstGeom>
        </p:spPr>
        <p:txBody>
          <a:bodyPr bIns="91440" tIns="91440"/>
          <a:p>
            <a:pPr algn="ctr">
              <a:lnSpc>
                <a:spcPct val="100000"/>
              </a:lnSpc>
            </a:pPr>
            <a:r>
              <a:rPr lang="pt-BR" sz="3000">
                <a:solidFill>
                  <a:srgbClr val="666666"/>
                </a:solidFill>
                <a:latin typeface="Arial"/>
                <a:ea typeface="Arial"/>
              </a:rPr>
              <a:t>O que já concluímos: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1068840"/>
            <a:ext cx="7772040" cy="3699360"/>
          </a:xfrm>
          <a:prstGeom prst="rect">
            <a:avLst/>
          </a:prstGeom>
        </p:spPr>
        <p:txBody>
          <a:bodyPr bIns="91440" tIns="91440"/>
          <a:p>
            <a:pPr algn="just"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666666"/>
                </a:solidFill>
                <a:latin typeface="Arial"/>
                <a:ea typeface="Arial"/>
              </a:rPr>
              <a:t>Dividir em tarefas menores os requisitos funcionais que faltam ser desenvolvidos, para facilitar no momento do desenvolvimento e na definição da sprint. 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666666"/>
                </a:solidFill>
                <a:latin typeface="Arial"/>
                <a:ea typeface="Arial"/>
              </a:rPr>
              <a:t>Atualizar gráficos BurnDown a cada sprint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65480" y="330480"/>
            <a:ext cx="3300840" cy="7383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Arial"/>
                <a:ea typeface="Arial"/>
              </a:rPr>
              <a:t>Outras tarefas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9040" y="81720"/>
            <a:ext cx="8229240" cy="8571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Arial"/>
                <a:ea typeface="Arial"/>
              </a:rPr>
              <a:t>Tarefas Iniciais:</a:t>
            </a:r>
            <a:endParaRPr/>
          </a:p>
        </p:txBody>
      </p:sp>
      <p:sp>
        <p:nvSpPr>
          <p:cNvPr id="73" name="TextShape 2"/>
          <p:cNvSpPr txBox="1"/>
          <p:nvPr/>
        </p:nvSpPr>
        <p:spPr>
          <a:xfrm>
            <a:off x="509040" y="889560"/>
            <a:ext cx="8318520" cy="421200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</a:rPr>
              <a:t>Definição da Linguagem e o Banco de Dados </a:t>
            </a:r>
            <a:r>
              <a:rPr lang="pt-BR" sz="2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</a:rPr>
              <a:t>PHP e MySQL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</a:rPr>
              <a:t>Definição do Sistema e Editor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</a:rPr>
              <a:t>Sistema: Windows e Linux. Editor: SublimeText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</a:rPr>
              <a:t>Montagem dos Quadros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</a:rPr>
              <a:t>Criado os quadros de pareamento, conhecimentos e de tarefas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</a:rPr>
              <a:t>Criação do repositório no GitHub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pt-BR" u="sng">
                <a:solidFill>
                  <a:srgbClr val="1155cc"/>
                </a:solidFill>
                <a:latin typeface="Arial"/>
                <a:ea typeface="Arial"/>
                <a:hlinkClick r:id="rId1"/>
              </a:rPr>
              <a:t>https://github.com/zanuzzorz/trabalhoEngII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9040" y="81720"/>
            <a:ext cx="8229240" cy="8571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Arial"/>
                <a:ea typeface="Arial"/>
              </a:rPr>
              <a:t>Sprint 1: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509040" y="889560"/>
            <a:ext cx="8318520" cy="421200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</a:rPr>
              <a:t>Finalização da História </a:t>
            </a:r>
            <a:r>
              <a:rPr lang="pt-BR" sz="2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</a:rPr>
              <a:t>Utilizado Google Docs para edição. Após, salvo no GitHub.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</a:rPr>
              <a:t>Padronização de Código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</a:rPr>
              <a:t>Utilizado Google Docs para edição. Após, salvo no GitHub.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</a:rPr>
              <a:t>Criação da Modelagem do Banco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</a:rPr>
              <a:t>Utilizado a ferramenta MySQL Workbench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</a:rPr>
              <a:t>Montagem e esboço de Layouts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</a:rPr>
              <a:t>Utilizado a ferramenta </a:t>
            </a:r>
            <a:r>
              <a:rPr lang="pt-BR">
                <a:solidFill>
                  <a:srgbClr val="262626"/>
                </a:solidFill>
                <a:latin typeface="Arial"/>
                <a:ea typeface="Arial"/>
              </a:rPr>
              <a:t>Balsamiq Mockups 3.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374400" y="0"/>
            <a:ext cx="8229240" cy="6411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Arial"/>
                <a:ea typeface="Arial"/>
              </a:rPr>
              <a:t>Sprint 2: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457200" y="403560"/>
            <a:ext cx="8229240" cy="46360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</a:rPr>
              <a:t>Finalizar a modelagem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</a:rPr>
              <a:t>Utilizado a ferramenta MySQL workbench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</a:rPr>
              <a:t>Casos de Uso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</a:rPr>
              <a:t>Utilizado a ferramenta Astah Community V6.8.0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</a:rPr>
              <a:t>Finalização do Layout</a:t>
            </a:r>
            <a:endParaRPr/>
          </a:p>
          <a:p>
            <a:pPr>
              <a:lnSpc>
                <a:spcPct val="100000"/>
              </a:lnSpc>
              <a:buSzPct val="133000"/>
              <a:buFont typeface="Arial"/>
              <a:buChar char="-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</a:rPr>
              <a:t>Utilizado a ferramenta </a:t>
            </a:r>
            <a:r>
              <a:rPr lang="pt-BR">
                <a:solidFill>
                  <a:srgbClr val="262626"/>
                </a:solidFill>
                <a:latin typeface="Arial"/>
                <a:ea typeface="Arial"/>
              </a:rPr>
              <a:t>Balsamiq Mockups 3.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</a:rPr>
              <a:t>Requisitos Funcionais</a:t>
            </a:r>
            <a:endParaRPr/>
          </a:p>
          <a:p>
            <a:pPr>
              <a:lnSpc>
                <a:spcPct val="100000"/>
              </a:lnSpc>
              <a:buSzPct val="133000"/>
              <a:buFont typeface="Arial"/>
              <a:buChar char="-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</a:rPr>
              <a:t>Utilizado Google Docs para edição. Após, salvo no GitHub.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</a:rPr>
              <a:t>Requisitos não funcionais</a:t>
            </a:r>
            <a:endParaRPr/>
          </a:p>
          <a:p>
            <a:pPr>
              <a:lnSpc>
                <a:spcPct val="100000"/>
              </a:lnSpc>
              <a:buSzPct val="133000"/>
              <a:buFont typeface="Arial"/>
              <a:buChar char="-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</a:rPr>
              <a:t>Utilizado Google Docs para edição. Após, salvo no GitHub.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Arial"/>
                <a:ea typeface="Arial"/>
              </a:rPr>
              <a:t>Sprint 3: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</a:rPr>
              <a:t>Gerar SQL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</a:rPr>
              <a:t>Utilizado apenas editor de texto.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</a:rPr>
              <a:t>Padrão das Páginas</a:t>
            </a:r>
            <a:endParaRPr/>
          </a:p>
          <a:p>
            <a:pPr>
              <a:lnSpc>
                <a:spcPct val="100000"/>
              </a:lnSpc>
              <a:buSzPct val="133000"/>
              <a:buFont typeface="Arial"/>
              <a:buChar char="-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</a:rPr>
              <a:t>Utilizado o Editor Sublime Text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</a:rPr>
              <a:t>Criado Classes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</a:rPr>
              <a:t>Utilizado o Editor Sublime Text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Arial"/>
                <a:ea typeface="Arial"/>
              </a:rPr>
              <a:t>Sprint 4: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</a:rPr>
              <a:t>Finalizar as Telas (estruturar as páginas em HTML)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</a:rPr>
              <a:t>Código das Classes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</a:rPr>
              <a:t>Separação dos requisitos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</a:rPr>
              <a:t>Criado apresentação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1583280"/>
            <a:ext cx="7772040" cy="1159560"/>
          </a:xfrm>
          <a:prstGeom prst="rect">
            <a:avLst/>
          </a:prstGeom>
        </p:spPr>
        <p:txBody>
          <a:bodyPr anchor="b" bIns="91440" tIns="91440"/>
          <a:p>
            <a:pPr algn="ctr">
              <a:lnSpc>
                <a:spcPct val="100000"/>
              </a:lnSpc>
            </a:pPr>
            <a:r>
              <a:rPr b="1" lang="pt-BR" sz="4800">
                <a:solidFill>
                  <a:srgbClr val="000000"/>
                </a:solidFill>
                <a:latin typeface="Arial"/>
                <a:ea typeface="Arial"/>
              </a:rPr>
              <a:t>GARÇOM ON-LINE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685800" y="2840040"/>
            <a:ext cx="7772040" cy="784440"/>
          </a:xfrm>
          <a:prstGeom prst="rect">
            <a:avLst/>
          </a:prstGeom>
        </p:spPr>
        <p:txBody>
          <a:bodyPr bIns="91440" tIns="91440"/>
          <a:p>
            <a:pPr algn="ctr">
              <a:lnSpc>
                <a:spcPct val="100000"/>
              </a:lnSpc>
            </a:pPr>
            <a:r>
              <a:rPr lang="pt-BR" sz="3000">
                <a:solidFill>
                  <a:srgbClr val="666666"/>
                </a:solidFill>
                <a:latin typeface="Arial"/>
                <a:ea typeface="Arial"/>
              </a:rPr>
              <a:t>O que falta para concluirmos: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85800" y="1068840"/>
            <a:ext cx="7955280" cy="347400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666666"/>
                </a:solidFill>
                <a:latin typeface="Arial"/>
                <a:ea typeface="Arial"/>
              </a:rPr>
              <a:t>Finalizar o desenvolvimento em html e css das telas.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666666"/>
                </a:solidFill>
                <a:latin typeface="Arial"/>
                <a:ea typeface="Arial"/>
              </a:rPr>
              <a:t>Definir a estrutura hierárquica das telas e das informações que estarão contidas nelas. Para que o conteúdo das mesma fique na melhor forma de visualização.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465480" y="330480"/>
            <a:ext cx="2673360" cy="7383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Arial"/>
                <a:ea typeface="Arial"/>
              </a:rPr>
              <a:t>Front-end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685800" y="1068840"/>
            <a:ext cx="7772040" cy="369936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666666"/>
                </a:solidFill>
                <a:latin typeface="Arial"/>
                <a:ea typeface="Arial"/>
              </a:rPr>
              <a:t>Desenvolver as classes de acesso a dados em php;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666666"/>
                </a:solidFill>
                <a:latin typeface="Arial"/>
                <a:ea typeface="Arial"/>
              </a:rPr>
              <a:t>Incluir o php nas telas para fazer com que elas gravem os dados no banco;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666666"/>
                </a:solidFill>
                <a:latin typeface="Arial"/>
                <a:ea typeface="Arial"/>
              </a:rPr>
              <a:t>Controle de sessão;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666666"/>
                </a:solidFill>
                <a:latin typeface="Arial"/>
                <a:ea typeface="Arial"/>
              </a:rPr>
              <a:t>Relatórios;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465480" y="330480"/>
            <a:ext cx="3300840" cy="7383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Arial"/>
                <a:ea typeface="Arial"/>
              </a:rPr>
              <a:t>Back-end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