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11.jpeg" ContentType="image/jpeg"/>
  <Override PartName="/ppt/media/image10.jpeg" ContentType="image/jpeg"/>
  <Override PartName="/ppt/media/image9.jpeg" ContentType="image/jpeg"/>
  <Override PartName="/ppt/media/image8.jpeg" ContentType="image/jpeg"/>
  <Override PartName="/ppt/media/image7.jpeg" ContentType="image/jpeg"/>
  <Override PartName="/ppt/media/image6.jpeg" ContentType="image/jpeg"/>
  <Override PartName="/ppt/media/image4.png" ContentType="image/png"/>
  <Override PartName="/ppt/media/image5.jpeg" ContentType="image/jpe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1680" cy="115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1680" cy="115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1680" cy="115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1680" cy="115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1680" cy="115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1680" cy="115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1680" cy="115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85800" y="1583280"/>
            <a:ext cx="7771680" cy="537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1680" cy="115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1680" cy="115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1680" cy="115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1680" cy="115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1680" cy="115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1680" cy="115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1680" cy="115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1680" cy="115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1680" cy="115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1680" cy="115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1583280"/>
            <a:ext cx="7771680" cy="537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1680" cy="115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1680" cy="115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1680" cy="115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1680" cy="115956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1680" cy="115956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000" cy="2982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1583280"/>
            <a:ext cx="7771680" cy="115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pt-BR" sz="4800">
                <a:solidFill>
                  <a:srgbClr val="000000"/>
                </a:solidFill>
                <a:latin typeface="Arial"/>
                <a:ea typeface="Arial"/>
              </a:rPr>
              <a:t>GARÇOM ON-LINE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2880" y="648000"/>
            <a:ext cx="8229240" cy="864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Burndown Charts</a:t>
            </a:r>
            <a:endParaRPr/>
          </a:p>
        </p:txBody>
      </p:sp>
      <p:pic>
        <p:nvPicPr>
          <p:cNvPr id="9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" y="1152000"/>
            <a:ext cx="8570520" cy="367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2880" y="648000"/>
            <a:ext cx="8229240" cy="864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Burndown Charts</a:t>
            </a:r>
            <a:endParaRPr/>
          </a:p>
        </p:txBody>
      </p:sp>
      <p:pic>
        <p:nvPicPr>
          <p:cNvPr id="9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" y="1152000"/>
            <a:ext cx="8570520" cy="367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2880" y="648000"/>
            <a:ext cx="8229240" cy="864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Burndown Charts</a:t>
            </a:r>
            <a:endParaRPr/>
          </a:p>
        </p:txBody>
      </p:sp>
      <p:pic>
        <p:nvPicPr>
          <p:cNvPr id="9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" y="1152000"/>
            <a:ext cx="8570520" cy="367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2880" y="648000"/>
            <a:ext cx="8229240" cy="864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Burndown Charts</a:t>
            </a:r>
            <a:endParaRPr/>
          </a:p>
        </p:txBody>
      </p:sp>
      <p:pic>
        <p:nvPicPr>
          <p:cNvPr id="9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" y="1152000"/>
            <a:ext cx="8570520" cy="367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2880" y="648000"/>
            <a:ext cx="8229240" cy="864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Burndown Charts</a:t>
            </a:r>
            <a:endParaRPr/>
          </a:p>
        </p:txBody>
      </p:sp>
      <p:pic>
        <p:nvPicPr>
          <p:cNvPr id="9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" y="1152000"/>
            <a:ext cx="8570520" cy="367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60000" y="648000"/>
            <a:ext cx="8229240" cy="864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Repositórios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360000" y="1451160"/>
            <a:ext cx="6958800" cy="19753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b="1" i="1" lang="pt-BR" sz="1200">
                <a:solidFill>
                  <a:srgbClr val="000000"/>
                </a:solidFill>
                <a:latin typeface="Arial"/>
                <a:ea typeface="Arial"/>
              </a:rPr>
              <a:t>Código Fonte: </a:t>
            </a:r>
            <a:r>
              <a:rPr lang="pt-BR" sz="12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</a:rPr>
              <a:t>https://github.com/zanuzzorz/trabalhoEngII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b="1" i="1" lang="pt-BR" sz="1200">
                <a:solidFill>
                  <a:srgbClr val="000000"/>
                </a:solidFill>
                <a:latin typeface="Arial"/>
                <a:ea typeface="Arial"/>
              </a:rPr>
              <a:t>Tarefas: </a:t>
            </a:r>
            <a:r>
              <a:rPr lang="pt-BR" sz="12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</a:rPr>
              <a:t>https://trello.com/b/4NZcPCwZ/trabalho-es-ii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b="1" i="1" lang="pt-BR" sz="1200">
                <a:solidFill>
                  <a:srgbClr val="000000"/>
                </a:solidFill>
                <a:latin typeface="Arial"/>
                <a:ea typeface="Arial"/>
              </a:rPr>
              <a:t>Projeto</a:t>
            </a:r>
            <a:r>
              <a:rPr b="1" i="1" lang="pt-BR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</a:rPr>
              <a:t>http://garcomonline.zz.mu/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360000" y="720000"/>
            <a:ext cx="8326440" cy="720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Membros do Projeto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74" name="TextShape 2"/>
          <p:cNvSpPr txBox="1"/>
          <p:nvPr/>
        </p:nvSpPr>
        <p:spPr>
          <a:xfrm>
            <a:off x="432000" y="1368000"/>
            <a:ext cx="8280000" cy="3592440"/>
          </a:xfrm>
          <a:prstGeom prst="rect">
            <a:avLst/>
          </a:prstGeom>
        </p:spPr>
        <p:txBody>
          <a:bodyPr lIns="90000" rIns="90000" tIns="45000" bIns="45000"/>
          <a:p>
            <a:pPr lvl="1">
              <a:buSzPct val="45000"/>
              <a:buFont typeface="StarSymbol"/>
              <a:buChar char=""/>
            </a:pPr>
            <a:r>
              <a:rPr i="1" lang="pt-BR" sz="1300">
                <a:latin typeface="Arial"/>
              </a:rPr>
              <a:t>Douglas Borges; </a:t>
            </a: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  <a:p>
            <a:pPr lvl="1">
              <a:buSzPct val="45000"/>
              <a:buFont typeface="StarSymbol"/>
              <a:buChar char=""/>
            </a:pPr>
            <a:r>
              <a:rPr i="1" lang="pt-BR" sz="1300">
                <a:latin typeface="Arial"/>
              </a:rPr>
              <a:t>João Gehlen; </a:t>
            </a: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  <a:p>
            <a:pPr lvl="1">
              <a:buSzPct val="45000"/>
              <a:buFont typeface="StarSymbol"/>
              <a:buChar char=""/>
            </a:pPr>
            <a:r>
              <a:rPr i="1" lang="pt-BR" sz="1300">
                <a:latin typeface="Arial"/>
              </a:rPr>
              <a:t>Laurivan Sareta;</a:t>
            </a: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  <a:p>
            <a:pPr lvl="1">
              <a:buSzPct val="45000"/>
              <a:buFont typeface="StarSymbol"/>
              <a:buChar char=""/>
            </a:pPr>
            <a:r>
              <a:rPr i="1" lang="pt-BR" sz="1300">
                <a:latin typeface="Arial"/>
              </a:rPr>
              <a:t>Lucas Kranz;</a:t>
            </a: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  <a:p>
            <a:pPr lvl="1">
              <a:buSzPct val="45000"/>
              <a:buFont typeface="StarSymbol"/>
              <a:buChar char=""/>
            </a:pPr>
            <a:r>
              <a:rPr i="1" lang="pt-BR" sz="1300">
                <a:latin typeface="Arial"/>
              </a:rPr>
              <a:t>Maicon Ghidolin; </a:t>
            </a: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  <a:p>
            <a:pPr lvl="1">
              <a:buSzPct val="45000"/>
              <a:buFont typeface="StarSymbol"/>
              <a:buChar char=""/>
            </a:pPr>
            <a:r>
              <a:rPr i="1" lang="pt-BR" sz="1300">
                <a:latin typeface="Arial"/>
              </a:rPr>
              <a:t>Mateus Trebien; </a:t>
            </a: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  <a:p>
            <a:pPr lvl="1">
              <a:buSzPct val="45000"/>
              <a:buFont typeface="StarSymbol"/>
              <a:buChar char=""/>
            </a:pPr>
            <a:r>
              <a:rPr i="1" lang="pt-BR" sz="1300">
                <a:latin typeface="Arial"/>
              </a:rPr>
              <a:t>Natan J. Mai; </a:t>
            </a: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  <a:p>
            <a:pPr lvl="1">
              <a:buSzPct val="45000"/>
              <a:buFont typeface="StarSymbol"/>
              <a:buChar char=""/>
            </a:pPr>
            <a:r>
              <a:rPr i="1" lang="pt-BR" sz="1300">
                <a:latin typeface="Arial"/>
              </a:rPr>
              <a:t>Ricardo Zanuzzo; </a:t>
            </a: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  <a:p>
            <a:pPr lvl="1">
              <a:buSzPct val="45000"/>
              <a:buFont typeface="StarSymbol"/>
              <a:buChar char=""/>
            </a:pPr>
            <a:r>
              <a:rPr i="1" lang="pt-BR" sz="1300">
                <a:latin typeface="Arial"/>
              </a:rPr>
              <a:t>Rogério Schmidt; </a:t>
            </a: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  <a:p>
            <a:pPr lvl="1">
              <a:buSzPct val="45000"/>
              <a:buFont typeface="StarSymbol"/>
              <a:buChar char=""/>
            </a:pPr>
            <a:r>
              <a:rPr i="1" lang="pt-BR" sz="1300">
                <a:latin typeface="Arial"/>
              </a:rPr>
              <a:t>Vinicius Chimello;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685800" y="2117160"/>
            <a:ext cx="7771680" cy="1194840"/>
          </a:xfrm>
          <a:prstGeom prst="rect">
            <a:avLst/>
          </a:prstGeom>
        </p:spPr>
        <p:txBody>
          <a:bodyPr lIns="0" rIns="0" tIns="0" bIns="0" anchor="ctr"/>
          <a:p>
            <a:pPr algn="just">
              <a:lnSpc>
                <a:spcPct val="150000"/>
              </a:lnSpc>
            </a:pPr>
            <a:r>
              <a:rPr lang="pt-BR" sz="1200">
                <a:solidFill>
                  <a:srgbClr val="000000"/>
                </a:solidFill>
                <a:latin typeface="Arial"/>
                <a:ea typeface="Microsoft YaHei"/>
              </a:rPr>
              <a:t>O objetivo do sistema é automatizar o atendimento em bares e restaurantes de forma em que o cliente consiga fazer o seu pedido sem esperar um garçom chegar na sua mesa, através de um celular/tablet disponível na mesa do restaurante, como se fosse um cardápio eletrônico. Com isso o cliente fará seu pedido mais rápido e também pode olhar e analisar o cardápio com mais calma, já que não vai ter um garçom esperando pelo pedido, dessa forma ajudando também os atendentes do estabelecimento.</a:t>
            </a:r>
            <a:endParaRPr/>
          </a:p>
        </p:txBody>
      </p:sp>
      <p:sp>
        <p:nvSpPr>
          <p:cNvPr id="76" name="TextShape 2"/>
          <p:cNvSpPr txBox="1"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O Projeto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80320" y="1256400"/>
            <a:ext cx="7771680" cy="289188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50000"/>
              </a:lnSpc>
            </a:pPr>
            <a:r>
              <a:rPr lang="pt-BR" sz="1400">
                <a:latin typeface="Arial"/>
              </a:rPr>
              <a:t>O sistema funciona todo em cima de uma aplicação WEB, construída fazendo uso das seguintes tecnologias:</a:t>
            </a:r>
            <a:r>
              <a:rPr lang="pt-BR" sz="1400">
                <a:latin typeface="Arial"/>
              </a:rPr>
              <a:t>
</a:t>
            </a:r>
            <a:r>
              <a:rPr lang="pt-BR" sz="1400">
                <a:latin typeface="Arial"/>
              </a:rPr>
              <a:t>
</a:t>
            </a:r>
            <a:r>
              <a:rPr b="1" lang="pt-BR">
                <a:solidFill>
                  <a:srgbClr val="000000"/>
                </a:solidFill>
                <a:latin typeface="Arial"/>
                <a:ea typeface="Arial"/>
              </a:rPr>
              <a:t>Front-end:</a:t>
            </a:r>
            <a:r>
              <a:rPr lang="pt-BR" sz="1400">
                <a:latin typeface="Arial"/>
              </a:rPr>
              <a:t>
</a:t>
            </a:r>
            <a:r>
              <a:rPr lang="pt-BR" sz="1400">
                <a:latin typeface="Arial"/>
              </a:rPr>
              <a:t>
</a:t>
            </a:r>
            <a:r>
              <a:rPr lang="pt-BR" sz="1400">
                <a:latin typeface="Arial"/>
              </a:rPr>
              <a:t>	</a:t>
            </a:r>
            <a:r>
              <a:rPr b="1" lang="pt-BR" sz="1400">
                <a:latin typeface="Arial"/>
              </a:rPr>
              <a:t>HTML, CSS e JavaScript:</a:t>
            </a:r>
            <a:r>
              <a:rPr lang="pt-BR" sz="1400">
                <a:latin typeface="Arial"/>
              </a:rPr>
              <a:t> Usado para desenvolver a parte visual do site e funcionalidades que são executadas no browser do cliente. Utilizaremos a versão 5 do HTML e a versão 3 do CSS. Para mais informações pode acessar os links: </a:t>
            </a:r>
            <a:r>
              <a:rPr lang="pt-BR" sz="1400">
                <a:latin typeface="Arial"/>
              </a:rPr>
              <a:t>http://www.w3schools.com/html</a:t>
            </a:r>
            <a:r>
              <a:rPr i="1" lang="pt-BR" sz="1400">
                <a:latin typeface="Arial"/>
              </a:rPr>
              <a:t> </a:t>
            </a:r>
            <a:r>
              <a:rPr lang="pt-BR" sz="1400">
                <a:latin typeface="Arial"/>
              </a:rPr>
              <a:t>(HTML); </a:t>
            </a:r>
            <a:r>
              <a:rPr lang="pt-BR" sz="1400">
                <a:latin typeface="Arial"/>
              </a:rPr>
              <a:t>http://www.w3schools.com/css</a:t>
            </a:r>
            <a:r>
              <a:rPr i="1" lang="pt-BR" sz="1400">
                <a:latin typeface="Arial"/>
              </a:rPr>
              <a:t> </a:t>
            </a:r>
            <a:r>
              <a:rPr lang="pt-BR" sz="1400">
                <a:latin typeface="Arial"/>
              </a:rPr>
              <a:t>(CSS); </a:t>
            </a:r>
            <a:r>
              <a:rPr lang="pt-BR" sz="1400">
                <a:latin typeface="Arial"/>
              </a:rPr>
              <a:t>http://www.w3schools.com/js</a:t>
            </a:r>
            <a:r>
              <a:rPr lang="pt-BR" sz="1400">
                <a:latin typeface="Arial"/>
              </a:rPr>
              <a:t> (JavaScript).</a:t>
            </a:r>
            <a:r>
              <a:rPr lang="pt-BR" sz="1400">
                <a:latin typeface="Arial"/>
              </a:rPr>
              <a:t>
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360360" y="648000"/>
            <a:ext cx="8229240" cy="864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Tecnologias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32000" y="1507320"/>
            <a:ext cx="6958800" cy="255636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pt-BR">
                <a:solidFill>
                  <a:srgbClr val="000000"/>
                </a:solidFill>
                <a:latin typeface="Arial"/>
                <a:ea typeface="Arial"/>
              </a:rPr>
              <a:t>Back-end:</a:t>
            </a:r>
            <a:endParaRPr/>
          </a:p>
          <a:p>
            <a:endParaRPr/>
          </a:p>
          <a:p>
            <a:r>
              <a:rPr b="1" lang="pt-BR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pt-BR" sz="1400">
                <a:solidFill>
                  <a:srgbClr val="000000"/>
                </a:solidFill>
                <a:latin typeface="Arial"/>
                <a:ea typeface="Arial"/>
              </a:rPr>
              <a:t>MySQL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</a:rPr>
              <a:t>: Sistema de banco de dados bastante conhecido para aplicações WEB, para mais informações sobre o MySQL, acesse: 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</a:rPr>
              <a:t>www.mysql.com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/>
          </a:p>
          <a:p>
            <a:endParaRPr/>
          </a:p>
          <a:p>
            <a:pPr>
              <a:lnSpc>
                <a:spcPct val="150000"/>
              </a:lnSpc>
            </a:pPr>
            <a:r>
              <a:rPr b="1" lang="pt-BR" sz="1400">
                <a:solidFill>
                  <a:srgbClr val="000000"/>
                </a:solidFill>
                <a:latin typeface="Arial"/>
                <a:ea typeface="Arial"/>
              </a:rPr>
              <a:t>PHP: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</a:rPr>
              <a:t> Usado para fazer a comunicação entre a parte gráfica(HTML e CSS) com o banco de dados(MySQL) e onde será feita a maioria do controle do sistema. Usando a versão 5.5. Para mais informações, acesse: 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</a:rPr>
              <a:t>http://php.net/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</a:rPr>
              <a:t> ;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360360" y="648000"/>
            <a:ext cx="8229240" cy="864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Tecnologias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60000" y="648000"/>
            <a:ext cx="8229240" cy="864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Tecnologias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360000" y="1451160"/>
            <a:ext cx="6958800" cy="371880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pt-BR">
                <a:solidFill>
                  <a:srgbClr val="000000"/>
                </a:solidFill>
                <a:latin typeface="Arial"/>
                <a:ea typeface="Arial"/>
              </a:rPr>
              <a:t>Gerenciamento de Projeto:</a:t>
            </a:r>
            <a:endParaRPr/>
          </a:p>
          <a:p>
            <a:endParaRPr/>
          </a:p>
          <a:p>
            <a:pPr>
              <a:lnSpc>
                <a:spcPct val="150000"/>
              </a:lnSpc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</a:rPr>
              <a:t>Para gerenciar o projeto e controlar o desenvolvimento, contamos com as seguintes tecnologias: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b="1" lang="pt-BR" sz="1400">
                <a:solidFill>
                  <a:srgbClr val="000000"/>
                </a:solidFill>
                <a:latin typeface="Arial"/>
                <a:ea typeface="Arial"/>
              </a:rPr>
              <a:t>Trello: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</a:rPr>
              <a:t> Para controlar as tarefas a fazer, feitas e que estão em desenvolvimento, agilizando também a comunicação da equipe. 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</a:rPr>
              <a:t>https://trello.com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b="1" lang="pt-BR" sz="1400">
                <a:solidFill>
                  <a:srgbClr val="000000"/>
                </a:solidFill>
                <a:latin typeface="Arial"/>
                <a:ea typeface="Arial"/>
              </a:rPr>
              <a:t>Git: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</a:rPr>
              <a:t> Para controlar o versionamento do sistema, usamos o git que é uma ótima ferramenta, que também conta com um site(GitHub: 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</a:rPr>
              <a:t>https://github.com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</a:rPr>
              <a:t> ) para facilitar a visualização e controle.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60360" y="648000"/>
            <a:ext cx="8229240" cy="864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Metodologia Ágil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1512000"/>
            <a:ext cx="8352000" cy="23940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pt-BR">
                <a:latin typeface="Arial"/>
              </a:rPr>
              <a:t>Para o desenvolvimento desse projeto, foram utilizadas duas metodologias ágeis:</a:t>
            </a:r>
            <a:endParaRPr/>
          </a:p>
          <a:p>
            <a:endParaRPr/>
          </a:p>
          <a:p>
            <a:r>
              <a:rPr b="1" i="1" lang="pt-BR">
                <a:latin typeface="Arial"/>
              </a:rPr>
              <a:t>Scrum: </a:t>
            </a:r>
            <a:r>
              <a:rPr lang="pt-BR">
                <a:latin typeface="Arial"/>
              </a:rPr>
              <a:t>Utilizado </a:t>
            </a:r>
            <a:r>
              <a:rPr lang="pt-BR">
                <a:latin typeface="Arial"/>
              </a:rPr>
              <a:t>para gestão e planejamento de projeto. Nosso projeto foi divido em ciclos (Sprints), e em cada sprint a equipe fazia uma breve reunião, onde debatíamos sobre oque foi feito na sprint anterior e planejar a próxima.</a:t>
            </a:r>
            <a:endParaRPr/>
          </a:p>
          <a:p>
            <a:endParaRPr/>
          </a:p>
          <a:p>
            <a:r>
              <a:rPr b="1" i="1" lang="pt-BR">
                <a:latin typeface="Arial"/>
              </a:rPr>
              <a:t>XP:</a:t>
            </a:r>
            <a:r>
              <a:rPr lang="pt-BR">
                <a:latin typeface="Arial"/>
              </a:rPr>
              <a:t> Para desenvolver as atividades definidas nas sprints, utilizamos do conceito de programação em par, onde em cada semana revesávamos as duplas.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62880" y="648000"/>
            <a:ext cx="8229240" cy="864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Burndown Charts</a:t>
            </a:r>
            <a:endParaRPr/>
          </a:p>
        </p:txBody>
      </p:sp>
      <p:pic>
        <p:nvPicPr>
          <p:cNvPr id="8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" y="1152000"/>
            <a:ext cx="8570520" cy="367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2880" y="648000"/>
            <a:ext cx="8229240" cy="864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Burndown Charts</a:t>
            </a:r>
            <a:endParaRPr/>
          </a:p>
        </p:txBody>
      </p:sp>
      <p:pic>
        <p:nvPicPr>
          <p:cNvPr id="8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" y="1152000"/>
            <a:ext cx="8570520" cy="367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