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60" r:id="rId3"/>
    <p:sldId id="259" r:id="rId4"/>
    <p:sldId id="257" r:id="rId5"/>
    <p:sldId id="258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71" r:id="rId15"/>
    <p:sldId id="272" r:id="rId16"/>
    <p:sldId id="297" r:id="rId17"/>
    <p:sldId id="299" r:id="rId18"/>
    <p:sldId id="273" r:id="rId19"/>
    <p:sldId id="275" r:id="rId20"/>
    <p:sldId id="276" r:id="rId21"/>
    <p:sldId id="277" r:id="rId22"/>
    <p:sldId id="294" r:id="rId23"/>
    <p:sldId id="278" r:id="rId24"/>
    <p:sldId id="279" r:id="rId25"/>
    <p:sldId id="284" r:id="rId26"/>
    <p:sldId id="280" r:id="rId27"/>
    <p:sldId id="281" r:id="rId28"/>
    <p:sldId id="282" r:id="rId29"/>
    <p:sldId id="286" r:id="rId30"/>
    <p:sldId id="289" r:id="rId31"/>
    <p:sldId id="283" r:id="rId32"/>
    <p:sldId id="287" r:id="rId33"/>
    <p:sldId id="285" r:id="rId34"/>
    <p:sldId id="293" r:id="rId35"/>
    <p:sldId id="292" r:id="rId36"/>
    <p:sldId id="290" r:id="rId37"/>
    <p:sldId id="291" r:id="rId38"/>
    <p:sldId id="298" r:id="rId39"/>
    <p:sldId id="300" r:id="rId40"/>
    <p:sldId id="296" r:id="rId41"/>
    <p:sldId id="302" r:id="rId42"/>
    <p:sldId id="303" r:id="rId43"/>
    <p:sldId id="304" r:id="rId44"/>
    <p:sldId id="305" r:id="rId45"/>
    <p:sldId id="306" r:id="rId4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FF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829" autoAdjust="0"/>
  </p:normalViewPr>
  <p:slideViewPr>
    <p:cSldViewPr>
      <p:cViewPr varScale="1">
        <p:scale>
          <a:sx n="92" d="100"/>
          <a:sy n="92" d="100"/>
        </p:scale>
        <p:origin x="-218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602DE-514C-4E15-B2D4-ABAEDF781A42}" type="datetimeFigureOut">
              <a:rPr lang="zh-TW" altLang="en-US" smtClean="0"/>
              <a:t>2013/8/2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62D24-0D69-4782-9F46-936ABFEA78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114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我仍在</a:t>
            </a:r>
            <a:r>
              <a:rPr lang="en-US" altLang="zh-TW" dirty="0" smtClean="0"/>
              <a:t>ZK</a:t>
            </a:r>
            <a:r>
              <a:rPr lang="zh-TW" altLang="en-US" dirty="0" smtClean="0"/>
              <a:t>工作</a:t>
            </a:r>
            <a:r>
              <a:rPr lang="en-US" altLang="zh-TW" dirty="0" smtClean="0"/>
              <a:t>(ZK</a:t>
            </a:r>
            <a:r>
              <a:rPr lang="zh-TW" altLang="en-US" dirty="0" smtClean="0"/>
              <a:t>是一個</a:t>
            </a:r>
            <a:r>
              <a:rPr lang="en-US" altLang="zh-TW" dirty="0" smtClean="0"/>
              <a:t>Open Source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Java Ajax Framework)</a:t>
            </a:r>
            <a:r>
              <a:rPr lang="zh-TW" altLang="en-US" dirty="0" smtClean="0"/>
              <a:t>的時候，在</a:t>
            </a:r>
            <a:r>
              <a:rPr lang="en-US" altLang="zh-TW" dirty="0" smtClean="0"/>
              <a:t>2011</a:t>
            </a:r>
            <a:r>
              <a:rPr lang="zh-TW" altLang="en-US" dirty="0" smtClean="0"/>
              <a:t>年為了協助最大的客戶的系統可以順利上線，被外派到</a:t>
            </a:r>
            <a:r>
              <a:rPr lang="en-US" altLang="zh-TW" dirty="0" smtClean="0"/>
              <a:t>Minnesota</a:t>
            </a:r>
            <a:r>
              <a:rPr lang="zh-TW" altLang="en-US" dirty="0" smtClean="0"/>
              <a:t>去做開發顧問服務</a:t>
            </a:r>
            <a:r>
              <a:rPr lang="en-US" altLang="zh-TW" dirty="0" smtClean="0"/>
              <a:t>(</a:t>
            </a:r>
            <a:r>
              <a:rPr lang="zh-TW" altLang="en-US" dirty="0" smtClean="0"/>
              <a:t>簡單的說，就是在開發團隊旁邊圍事的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62D24-0D69-4782-9F46-936ABFEA78C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2978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可以看到它分成兩個部分，第一個部分是</a:t>
            </a:r>
            <a:r>
              <a:rPr lang="en-US" altLang="zh-TW" dirty="0" smtClean="0"/>
              <a:t>interceptor</a:t>
            </a:r>
            <a:r>
              <a:rPr lang="zh-TW" altLang="en-US" dirty="0" smtClean="0"/>
              <a:t>，這裡負責定義 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的開始跟結束，在</a:t>
            </a:r>
            <a:r>
              <a:rPr lang="en-US" altLang="zh-TW" dirty="0" smtClean="0"/>
              <a:t>Web application</a:t>
            </a:r>
            <a:r>
              <a:rPr lang="zh-TW" altLang="en-US" dirty="0" smtClean="0"/>
              <a:t>的情境下，通常就是一個</a:t>
            </a:r>
            <a:r>
              <a:rPr lang="en-US" altLang="zh-TW" dirty="0" smtClean="0"/>
              <a:t>Filter</a:t>
            </a:r>
            <a:r>
              <a:rPr lang="zh-TW" altLang="en-US" dirty="0" smtClean="0"/>
              <a:t>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第二個部分是利用</a:t>
            </a:r>
            <a:r>
              <a:rPr lang="en-US" altLang="zh-TW" dirty="0" smtClean="0"/>
              <a:t>slf4j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API</a:t>
            </a:r>
            <a:r>
              <a:rPr lang="zh-TW" altLang="en-US" dirty="0" smtClean="0"/>
              <a:t>來操作</a:t>
            </a:r>
            <a:r>
              <a:rPr lang="en-US" altLang="zh-TW" dirty="0" smtClean="0"/>
              <a:t>stack</a:t>
            </a:r>
            <a:r>
              <a:rPr lang="zh-TW" altLang="en-US" dirty="0" smtClean="0"/>
              <a:t>，在</a:t>
            </a:r>
            <a:r>
              <a:rPr lang="en-US" altLang="zh-TW" dirty="0" smtClean="0"/>
              <a:t>Application</a:t>
            </a:r>
            <a:r>
              <a:rPr lang="en-US" altLang="zh-TW" baseline="0" dirty="0" smtClean="0"/>
              <a:t> Call Sequence </a:t>
            </a:r>
            <a:r>
              <a:rPr lang="zh-TW" altLang="en-US" baseline="0" dirty="0" smtClean="0"/>
              <a:t>適當的地方打上</a:t>
            </a:r>
            <a:r>
              <a:rPr lang="en-US" altLang="zh-TW" dirty="0" smtClean="0"/>
              <a:t>Monitor Point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62D24-0D69-4782-9F46-936ABFEA78CB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658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62D24-0D69-4782-9F46-936ABFEA78CB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433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62D24-0D69-4782-9F46-936ABFEA78CB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433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 smtClean="0"/>
              <a:t>其他什麼</a:t>
            </a:r>
            <a:r>
              <a:rPr lang="en-US" altLang="zh-TW" dirty="0" smtClean="0"/>
              <a:t>profiling monitoring</a:t>
            </a:r>
            <a:r>
              <a:rPr lang="zh-TW" altLang="en-US" dirty="0" smtClean="0"/>
              <a:t>工具，要不介面複雜、要不影響</a:t>
            </a:r>
            <a:r>
              <a:rPr lang="en-US" altLang="zh-TW" dirty="0" smtClean="0"/>
              <a:t>App</a:t>
            </a:r>
            <a:r>
              <a:rPr lang="zh-TW" altLang="en-US" dirty="0" smtClean="0"/>
              <a:t>效能、要不要求實作增加系統複雜度，他們大多是事後發現問題才拿來用的，</a:t>
            </a:r>
            <a:r>
              <a:rPr lang="zh-TW" altLang="en-US" dirty="0" smtClean="0"/>
              <a:t>我們沒有辦法想像在開發流程中，一邊寫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，一邊寫</a:t>
            </a:r>
            <a:r>
              <a:rPr lang="en-US" altLang="zh-TW" dirty="0" smtClean="0"/>
              <a:t>Java Instrumentation</a:t>
            </a:r>
            <a:r>
              <a:rPr lang="zh-TW" altLang="en-US" dirty="0" smtClean="0"/>
              <a:t>，我們也沒有辦法想像一邊寫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，一邊開著</a:t>
            </a:r>
            <a:r>
              <a:rPr lang="en-US" altLang="zh-TW" dirty="0" err="1" smtClean="0"/>
              <a:t>jConsole</a:t>
            </a:r>
            <a:r>
              <a:rPr lang="zh-TW" altLang="en-US" dirty="0" smtClean="0"/>
              <a:t>，然後看看</a:t>
            </a:r>
            <a:r>
              <a:rPr lang="en-US" altLang="zh-TW" dirty="0" smtClean="0"/>
              <a:t>App</a:t>
            </a:r>
            <a:r>
              <a:rPr lang="zh-TW" altLang="en-US" dirty="0" smtClean="0"/>
              <a:t>哪裡應該實作</a:t>
            </a:r>
            <a:r>
              <a:rPr lang="en-US" altLang="zh-TW" dirty="0" err="1" smtClean="0"/>
              <a:t>Mbean</a:t>
            </a:r>
            <a:r>
              <a:rPr lang="zh-TW" altLang="en-US" dirty="0" smtClean="0"/>
              <a:t>好挖個洞，讓某段程式碼的訊息可以呈現出來，我們也很難想像一邊寫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，一邊盯著</a:t>
            </a:r>
            <a:r>
              <a:rPr lang="en-US" altLang="zh-TW" dirty="0" err="1" smtClean="0"/>
              <a:t>VisualVM</a:t>
            </a:r>
            <a:r>
              <a:rPr lang="zh-TW" altLang="en-US" dirty="0" smtClean="0"/>
              <a:t>瞧。但</a:t>
            </a:r>
            <a:r>
              <a:rPr lang="en-US" altLang="zh-TW" dirty="0" smtClean="0"/>
              <a:t>log</a:t>
            </a:r>
            <a:r>
              <a:rPr lang="zh-TW" altLang="en-US" dirty="0" smtClean="0"/>
              <a:t>，它總是可以印在</a:t>
            </a:r>
            <a:r>
              <a:rPr lang="en-US" altLang="zh-TW" dirty="0" smtClean="0"/>
              <a:t>Console</a:t>
            </a:r>
            <a:r>
              <a:rPr lang="zh-TW" altLang="en-US" dirty="0" smtClean="0"/>
              <a:t>上直接看的，如何讓</a:t>
            </a:r>
            <a:r>
              <a:rPr lang="en-US" altLang="zh-TW" dirty="0" smtClean="0"/>
              <a:t>APP</a:t>
            </a:r>
            <a:r>
              <a:rPr lang="zh-TW" altLang="en-US" dirty="0" smtClean="0"/>
              <a:t>給出可以讀的</a:t>
            </a:r>
            <a:r>
              <a:rPr lang="en-US" altLang="zh-TW" dirty="0" smtClean="0"/>
              <a:t>log</a:t>
            </a:r>
            <a:r>
              <a:rPr lang="zh-TW" altLang="en-US" dirty="0" smtClean="0"/>
              <a:t>就是開發者應該去思考的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它不只是系統中應該實作的一部分，它同時也是開發者在精進自己的開發流程時，將發現不得不加進去的一部分。</a:t>
            </a:r>
            <a:endParaRPr lang="en-US" altLang="zh-TW" dirty="0" smtClean="0"/>
          </a:p>
          <a:p>
            <a:pPr marL="228600" indent="-228600">
              <a:buAutoNum type="arabicPeriod"/>
            </a:pP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en-US" altLang="zh-TW" dirty="0" smtClean="0"/>
              <a:t>Log</a:t>
            </a:r>
            <a:r>
              <a:rPr lang="zh-TW" altLang="en-US" dirty="0" smtClean="0"/>
              <a:t>的學習曲線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其實本次的講題，有點是在介紹該如何善用現代化的</a:t>
            </a:r>
            <a:r>
              <a:rPr lang="en-US" altLang="zh-TW" dirty="0" smtClean="0"/>
              <a:t>Logging System(</a:t>
            </a:r>
            <a:r>
              <a:rPr lang="en-US" altLang="zh-TW" dirty="0" err="1" smtClean="0"/>
              <a:t>Logback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，如何一開始就規劃好你的</a:t>
            </a:r>
            <a:r>
              <a:rPr lang="en-US" altLang="zh-TW" dirty="0" smtClean="0"/>
              <a:t>logging System</a:t>
            </a:r>
            <a:r>
              <a:rPr lang="zh-TW" altLang="en-US" dirty="0" smtClean="0"/>
              <a:t>，</a:t>
            </a:r>
          </a:p>
          <a:p>
            <a:r>
              <a:rPr lang="zh-TW" altLang="en-US" dirty="0" smtClean="0"/>
              <a:t>還有一些針對</a:t>
            </a:r>
            <a:r>
              <a:rPr lang="en-US" altLang="zh-TW" dirty="0" smtClean="0"/>
              <a:t>logging System</a:t>
            </a:r>
            <a:r>
              <a:rPr lang="zh-TW" altLang="en-US" dirty="0" smtClean="0"/>
              <a:t>更深入的思考與可能性分析。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希望各位在聽過這次的講題後，都不會遇上我所遇上的問題，它可是個搞不好有燒掉</a:t>
            </a:r>
            <a:r>
              <a:rPr lang="en-US" altLang="zh-TW" dirty="0" smtClean="0"/>
              <a:t>10</a:t>
            </a:r>
            <a:r>
              <a:rPr lang="zh-TW" altLang="en-US" dirty="0" smtClean="0"/>
              <a:t>萬美金的問題喔</a:t>
            </a:r>
            <a:r>
              <a:rPr lang="en-US" altLang="zh-TW" dirty="0" smtClean="0"/>
              <a:t>(</a:t>
            </a:r>
            <a:r>
              <a:rPr lang="zh-TW" altLang="en-US" dirty="0" smtClean="0"/>
              <a:t>用人天折算出來的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62D24-0D69-4782-9F46-936ABFEA78CB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433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62D24-0D69-4782-9F46-936ABFEA78CB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433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在客戶的開發中心裡，總共有三個主要</a:t>
            </a:r>
            <a:r>
              <a:rPr lang="en-US" altLang="zh-TW" dirty="0" smtClean="0"/>
              <a:t>team</a:t>
            </a:r>
            <a:r>
              <a:rPr lang="zh-TW" altLang="en-US" dirty="0" smtClean="0"/>
              <a:t>在這個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底下工作，</a:t>
            </a:r>
            <a:r>
              <a:rPr lang="en-US" altLang="zh-TW" dirty="0" smtClean="0"/>
              <a:t>Web App Team </a:t>
            </a:r>
            <a:r>
              <a:rPr lang="zh-TW" altLang="en-US" dirty="0" smtClean="0"/>
              <a:t>、 </a:t>
            </a:r>
            <a:r>
              <a:rPr lang="en-US" altLang="zh-TW" dirty="0" smtClean="0"/>
              <a:t>Biz Service Team </a:t>
            </a:r>
            <a:r>
              <a:rPr lang="zh-TW" altLang="en-US" dirty="0" smtClean="0"/>
              <a:t>還有 </a:t>
            </a:r>
            <a:r>
              <a:rPr lang="en-US" altLang="zh-TW" dirty="0" smtClean="0"/>
              <a:t>QA Team</a:t>
            </a:r>
            <a:r>
              <a:rPr lang="zh-TW" altLang="en-US" dirty="0" smtClean="0"/>
              <a:t>。</a:t>
            </a:r>
          </a:p>
          <a:p>
            <a:r>
              <a:rPr lang="zh-TW" altLang="en-US" dirty="0" smtClean="0"/>
              <a:t>在對系統做測試時，</a:t>
            </a:r>
            <a:r>
              <a:rPr lang="en-US" altLang="zh-TW" dirty="0" smtClean="0"/>
              <a:t>QA Team </a:t>
            </a:r>
            <a:r>
              <a:rPr lang="zh-TW" altLang="en-US" dirty="0" smtClean="0"/>
              <a:t>發現，既使在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負載正常的情況下，畫面的</a:t>
            </a:r>
            <a:r>
              <a:rPr lang="en-US" altLang="zh-TW" dirty="0" smtClean="0"/>
              <a:t>loading </a:t>
            </a:r>
            <a:r>
              <a:rPr lang="zh-TW" altLang="en-US" dirty="0" smtClean="0"/>
              <a:t>仍舊太慢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Avg</a:t>
            </a:r>
            <a:r>
              <a:rPr lang="en-US" altLang="zh-TW" dirty="0" smtClean="0"/>
              <a:t> 3000 </a:t>
            </a:r>
            <a:r>
              <a:rPr lang="en-US" altLang="zh-TW" dirty="0" err="1" smtClean="0"/>
              <a:t>ms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，必須要找出原因。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62D24-0D69-4782-9F46-936ABFEA78C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281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在把測試情境重跑過一遍後，他們宣布了，問題不是出在他們這裡。</a:t>
            </a:r>
          </a:p>
          <a:p>
            <a:r>
              <a:rPr lang="zh-TW" altLang="en-US" dirty="0" smtClean="0"/>
              <a:t>現在，壓力全都到</a:t>
            </a:r>
            <a:r>
              <a:rPr lang="en-US" altLang="zh-TW" dirty="0" smtClean="0"/>
              <a:t>Web App Team</a:t>
            </a:r>
            <a:r>
              <a:rPr lang="zh-TW" altLang="en-US" dirty="0" smtClean="0"/>
              <a:t>這邊了，</a:t>
            </a:r>
            <a:r>
              <a:rPr lang="en-US" altLang="zh-TW" dirty="0" smtClean="0"/>
              <a:t>web App team</a:t>
            </a:r>
            <a:r>
              <a:rPr lang="zh-TW" altLang="en-US" dirty="0" smtClean="0"/>
              <a:t>人必須得要負責追出來，到底是哪個地方在慢？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62D24-0D69-4782-9F46-936ABFEA78C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374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在一串同</a:t>
            </a:r>
            <a:r>
              <a:rPr lang="en-US" altLang="zh-TW" dirty="0" smtClean="0"/>
              <a:t>thread ID</a:t>
            </a:r>
            <a:r>
              <a:rPr lang="zh-TW" altLang="en-US" dirty="0" smtClean="0"/>
              <a:t>的資料中，那到底是哪兩個的</a:t>
            </a:r>
            <a:r>
              <a:rPr lang="en-US" altLang="zh-TW" dirty="0" smtClean="0"/>
              <a:t>logs </a:t>
            </a:r>
            <a:r>
              <a:rPr lang="zh-TW" altLang="en-US" dirty="0" smtClean="0"/>
              <a:t>之間，代表著</a:t>
            </a:r>
            <a:r>
              <a:rPr lang="en-US" altLang="zh-TW" dirty="0" smtClean="0"/>
              <a:t>『</a:t>
            </a:r>
            <a:r>
              <a:rPr lang="zh-TW" altLang="en-US" dirty="0" smtClean="0"/>
              <a:t>我們想要追蹤的程序</a:t>
            </a:r>
            <a:r>
              <a:rPr lang="en-US" altLang="zh-TW" dirty="0" smtClean="0"/>
              <a:t>』</a:t>
            </a:r>
            <a:r>
              <a:rPr lang="zh-TW" altLang="en-US" dirty="0" smtClean="0"/>
              <a:t>的進入與退出呢？ </a:t>
            </a:r>
            <a:r>
              <a:rPr lang="en-US" altLang="zh-TW" dirty="0" smtClean="0"/>
              <a:t>thread </a:t>
            </a:r>
            <a:r>
              <a:rPr lang="zh-TW" altLang="en-US" dirty="0" smtClean="0"/>
              <a:t>是從</a:t>
            </a:r>
            <a:r>
              <a:rPr lang="en-US" altLang="zh-TW" dirty="0" smtClean="0"/>
              <a:t>Application Server</a:t>
            </a:r>
            <a:r>
              <a:rPr lang="zh-TW" altLang="en-US" dirty="0" smtClean="0"/>
              <a:t>的</a:t>
            </a:r>
            <a:r>
              <a:rPr lang="en-US" altLang="zh-TW" dirty="0" smtClean="0"/>
              <a:t>thread pool </a:t>
            </a:r>
            <a:r>
              <a:rPr lang="zh-TW" altLang="en-US" dirty="0" smtClean="0"/>
              <a:t>裡拿的，它會被</a:t>
            </a:r>
            <a:r>
              <a:rPr lang="en-US" altLang="zh-TW" dirty="0" smtClean="0"/>
              <a:t>reuse</a:t>
            </a:r>
            <a:r>
              <a:rPr lang="zh-TW" altLang="en-US" dirty="0" smtClean="0"/>
              <a:t>，一串同</a:t>
            </a:r>
            <a:r>
              <a:rPr lang="en-US" altLang="zh-TW" dirty="0" smtClean="0"/>
              <a:t>Thread id</a:t>
            </a:r>
            <a:r>
              <a:rPr lang="zh-TW" altLang="en-US" dirty="0" smtClean="0"/>
              <a:t>的</a:t>
            </a:r>
            <a:r>
              <a:rPr lang="en-US" altLang="zh-TW" dirty="0" smtClean="0"/>
              <a:t>logs </a:t>
            </a:r>
            <a:r>
              <a:rPr lang="zh-TW" altLang="en-US" dirty="0" smtClean="0"/>
              <a:t>其實代表著很多個</a:t>
            </a:r>
            <a:r>
              <a:rPr lang="en-US" altLang="zh-TW" dirty="0" smtClean="0"/>
              <a:t>『</a:t>
            </a:r>
            <a:r>
              <a:rPr lang="zh-TW" altLang="en-US" dirty="0" smtClean="0"/>
              <a:t>不同種類程序的進入與退出</a:t>
            </a:r>
            <a:r>
              <a:rPr lang="en-US" altLang="zh-TW" dirty="0" smtClean="0"/>
              <a:t>』</a:t>
            </a:r>
            <a:r>
              <a:rPr lang="zh-TW" altLang="en-US" dirty="0" smtClean="0"/>
              <a:t>，其中每個程序在</a:t>
            </a:r>
            <a:r>
              <a:rPr lang="en-US" altLang="zh-TW" dirty="0" smtClean="0"/>
              <a:t>debug mode</a:t>
            </a:r>
            <a:r>
              <a:rPr lang="zh-TW" altLang="en-US" dirty="0" smtClean="0"/>
              <a:t>下，可能都會產生 </a:t>
            </a:r>
            <a:r>
              <a:rPr lang="en-US" altLang="zh-TW" dirty="0" smtClean="0"/>
              <a:t>30~100+</a:t>
            </a:r>
            <a:r>
              <a:rPr lang="zh-TW" altLang="en-US" dirty="0" smtClean="0"/>
              <a:t>的</a:t>
            </a:r>
            <a:r>
              <a:rPr lang="en-US" altLang="zh-TW" dirty="0" smtClean="0"/>
              <a:t>logs</a:t>
            </a:r>
            <a:r>
              <a:rPr lang="zh-TW" altLang="en-US" dirty="0" smtClean="0"/>
              <a:t>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這個</a:t>
            </a:r>
            <a:r>
              <a:rPr lang="en-US" altLang="zh-TW" dirty="0" smtClean="0"/>
              <a:t>Web App</a:t>
            </a:r>
            <a:r>
              <a:rPr lang="zh-TW" altLang="en-US" dirty="0" smtClean="0"/>
              <a:t>的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會需要跑</a:t>
            </a:r>
            <a:r>
              <a:rPr lang="en-US" altLang="zh-TW" dirty="0" smtClean="0"/>
              <a:t>Browser Page Request, Ajax Request, Backend data fetching </a:t>
            </a:r>
            <a:r>
              <a:rPr lang="zh-TW" altLang="en-US" dirty="0" smtClean="0"/>
              <a:t>等</a:t>
            </a:r>
            <a:r>
              <a:rPr lang="en-US" altLang="zh-TW" dirty="0" smtClean="0"/>
              <a:t>process</a:t>
            </a:r>
            <a:r>
              <a:rPr lang="zh-TW" altLang="en-US" dirty="0" smtClean="0"/>
              <a:t>，這些工作全都從</a:t>
            </a:r>
            <a:r>
              <a:rPr lang="en-US" altLang="zh-TW" dirty="0" smtClean="0"/>
              <a:t>thread pool</a:t>
            </a:r>
            <a:r>
              <a:rPr lang="zh-TW" altLang="en-US" dirty="0" smtClean="0"/>
              <a:t>拿 </a:t>
            </a:r>
            <a:r>
              <a:rPr lang="en-US" altLang="zh-TW" dirty="0" smtClean="0"/>
              <a:t>thread </a:t>
            </a:r>
            <a:r>
              <a:rPr lang="zh-TW" altLang="en-US" dirty="0" smtClean="0"/>
              <a:t>出來用。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62D24-0D69-4782-9F46-936ABFEA78C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5481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在時間有限的情況下，我只好先把整個</a:t>
            </a:r>
            <a:r>
              <a:rPr lang="en-US" altLang="zh-TW" dirty="0" smtClean="0"/>
              <a:t>Web App</a:t>
            </a:r>
            <a:r>
              <a:rPr lang="zh-TW" altLang="en-US" dirty="0" smtClean="0"/>
              <a:t>用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branch </a:t>
            </a:r>
            <a:r>
              <a:rPr lang="zh-TW" altLang="en-US" dirty="0" smtClean="0"/>
              <a:t>掉後，自己寫了一個簡單的小</a:t>
            </a:r>
            <a:r>
              <a:rPr lang="en-US" altLang="zh-TW" dirty="0" smtClean="0"/>
              <a:t>library(</a:t>
            </a:r>
            <a:r>
              <a:rPr lang="zh-TW" altLang="en-US" dirty="0" smtClean="0"/>
              <a:t>叫做</a:t>
            </a:r>
            <a:r>
              <a:rPr lang="en-US" altLang="zh-TW" dirty="0" err="1" smtClean="0"/>
              <a:t>Blackbox</a:t>
            </a:r>
            <a:r>
              <a:rPr lang="en-US" altLang="zh-TW" dirty="0" smtClean="0"/>
              <a:t>)</a:t>
            </a:r>
            <a:r>
              <a:rPr lang="zh-TW" altLang="en-US" dirty="0" smtClean="0"/>
              <a:t>來找問題，它的工作原理很簡單：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62D24-0D69-4782-9F46-936ABFEA78CB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4655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運用</a:t>
            </a:r>
            <a:r>
              <a:rPr lang="en-US" altLang="zh-TW" dirty="0" smtClean="0"/>
              <a:t> </a:t>
            </a:r>
            <a:r>
              <a:rPr lang="en-US" altLang="zh-TW" i="1" dirty="0" err="1" smtClean="0">
                <a:latin typeface="KaiTi" pitchFamily="49" charset="-122"/>
                <a:ea typeface="KaiTi" pitchFamily="49" charset="-122"/>
              </a:rPr>
              <a:t>Thread.currentThread</a:t>
            </a:r>
            <a:r>
              <a:rPr lang="en-US" altLang="zh-TW" i="1" dirty="0" smtClean="0">
                <a:latin typeface="KaiTi" pitchFamily="49" charset="-122"/>
                <a:ea typeface="KaiTi" pitchFamily="49" charset="-122"/>
              </a:rPr>
              <a:t>().</a:t>
            </a:r>
            <a:r>
              <a:rPr lang="en-US" altLang="zh-TW" i="1" dirty="0" err="1" smtClean="0">
                <a:latin typeface="KaiTi" pitchFamily="49" charset="-122"/>
                <a:ea typeface="KaiTi" pitchFamily="49" charset="-122"/>
              </a:rPr>
              <a:t>getStackTrace</a:t>
            </a:r>
            <a:r>
              <a:rPr lang="en-US" altLang="zh-TW" i="1" dirty="0" smtClean="0">
                <a:latin typeface="KaiTi" pitchFamily="49" charset="-122"/>
                <a:ea typeface="KaiTi" pitchFamily="49" charset="-122"/>
              </a:rPr>
              <a:t>()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取得資訊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thread Local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 smtClean="0"/>
              <a:t>context</a:t>
            </a:r>
            <a:r>
              <a:rPr lang="zh-TW" altLang="en-US" dirty="0" smtClean="0"/>
              <a:t>，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儲存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Monitor Point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堆疊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每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push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一次，就是堆疊上加一層新的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Monitor Point</a:t>
            </a:r>
          </a:p>
          <a:p>
            <a:pPr lvl="1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當堆疊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pop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到空掉時，就是一個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task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結束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62D24-0D69-4782-9F46-936ABFEA78CB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804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運用</a:t>
            </a:r>
            <a:r>
              <a:rPr lang="en-US" altLang="zh-TW" dirty="0" smtClean="0"/>
              <a:t> </a:t>
            </a:r>
            <a:r>
              <a:rPr lang="en-US" altLang="zh-TW" i="1" dirty="0" err="1" smtClean="0">
                <a:latin typeface="KaiTi" pitchFamily="49" charset="-122"/>
                <a:ea typeface="KaiTi" pitchFamily="49" charset="-122"/>
              </a:rPr>
              <a:t>Thread.currentThread</a:t>
            </a:r>
            <a:r>
              <a:rPr lang="en-US" altLang="zh-TW" i="1" dirty="0" smtClean="0">
                <a:latin typeface="KaiTi" pitchFamily="49" charset="-122"/>
                <a:ea typeface="KaiTi" pitchFamily="49" charset="-122"/>
              </a:rPr>
              <a:t>().</a:t>
            </a:r>
            <a:r>
              <a:rPr lang="en-US" altLang="zh-TW" i="1" dirty="0" err="1" smtClean="0">
                <a:latin typeface="KaiTi" pitchFamily="49" charset="-122"/>
                <a:ea typeface="KaiTi" pitchFamily="49" charset="-122"/>
              </a:rPr>
              <a:t>getStackTrace</a:t>
            </a:r>
            <a:r>
              <a:rPr lang="en-US" altLang="zh-TW" i="1" dirty="0" smtClean="0">
                <a:latin typeface="KaiTi" pitchFamily="49" charset="-122"/>
                <a:ea typeface="KaiTi" pitchFamily="49" charset="-122"/>
              </a:rPr>
              <a:t>()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取得資訊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thread Local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 smtClean="0"/>
              <a:t>context</a:t>
            </a:r>
            <a:r>
              <a:rPr lang="zh-TW" altLang="en-US" dirty="0" smtClean="0"/>
              <a:t>，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儲存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Monitor Point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堆疊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每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push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一次，就是堆疊上加一層新的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Monitor Point</a:t>
            </a:r>
          </a:p>
          <a:p>
            <a:pPr lvl="1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當堆疊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pop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到空掉時，就是一個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task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結束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62D24-0D69-4782-9F46-936ABFEA78CB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658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那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…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有沒有什麼辦法，能夠利用</a:t>
            </a:r>
            <a:r>
              <a:rPr lang="zh-TW" altLang="en-US" dirty="0" smtClean="0"/>
              <a:t>像是</a:t>
            </a:r>
            <a:r>
              <a:rPr lang="en-US" altLang="zh-TW" dirty="0" smtClean="0"/>
              <a:t>SLF4j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這樣的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Log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的優點但躲開缺點呢？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62D24-0D69-4782-9F46-936ABFEA78CB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774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62D24-0D69-4782-9F46-936ABFEA78CB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433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711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85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21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73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69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6070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2013/8/2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05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2013/8/2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24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2013/8/2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24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81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41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\\It-file2\ithome\mkt\企服專用\Tiffany\Oracle\JavaTWO\2013 JavaTWO\Artwork\PPT簡報底圖\PPT底圖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1CCD6-B78E-41FF-82E7-396AB7E7DFD2}" type="datetimeFigureOut">
              <a:rPr lang="zh-TW" altLang="en-US" smtClean="0"/>
              <a:pPr/>
              <a:t>2013/8/2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19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zanyking@gmail.com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\\It-file2\ithome\mkt\企服專用\Tiffany\Oracle\JavaTWO\2013 JavaTWO\Artwork\PPT簡報底圖\cover_PTT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Active Application 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Monitoring</a:t>
            </a:r>
          </a:p>
          <a:p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一段旅程，與對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 Monitoring 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的一些想法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46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Team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處理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Web Team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這邊就沒那麼幸運了，因為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找到</a:t>
            </a:r>
            <a:r>
              <a:rPr lang="zh-TW" altLang="en-US" dirty="0" smtClean="0"/>
              <a:t> </a:t>
            </a:r>
            <a:r>
              <a:rPr lang="en-US" altLang="zh-TW" dirty="0" smtClean="0"/>
              <a:t>method K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才會知道原因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8208912" cy="3025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1"/>
          <p:cNvSpPr/>
          <p:nvPr/>
        </p:nvSpPr>
        <p:spPr>
          <a:xfrm>
            <a:off x="2604442" y="3607696"/>
            <a:ext cx="5855990" cy="70855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45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Team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處理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於是只好改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Log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看能不能找出問題。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這次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Web Team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把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thread-id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補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上去：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這樣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似乎可以找問題了，但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…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96952"/>
            <a:ext cx="8471946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1"/>
          <p:cNvSpPr/>
          <p:nvPr/>
        </p:nvSpPr>
        <p:spPr>
          <a:xfrm>
            <a:off x="1187624" y="3140968"/>
            <a:ext cx="864096" cy="165618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84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Team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處理</a:t>
            </a:r>
            <a:r>
              <a:rPr lang="en-US" altLang="zh-TW" dirty="0" smtClean="0"/>
              <a:t>(3)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有人可以掃過一遍就能根據任兩個同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thread Id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log’s timestamp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知道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elapsed time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嗎？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8471946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群組 2"/>
          <p:cNvGrpSpPr/>
          <p:nvPr/>
        </p:nvGrpSpPr>
        <p:grpSpPr>
          <a:xfrm>
            <a:off x="1979712" y="2179156"/>
            <a:ext cx="2378189" cy="1586734"/>
            <a:chOff x="1979712" y="3187268"/>
            <a:chExt cx="2378189" cy="1586734"/>
          </a:xfrm>
        </p:grpSpPr>
        <p:sp>
          <p:nvSpPr>
            <p:cNvPr id="7" name="Rectangle 31"/>
            <p:cNvSpPr/>
            <p:nvPr/>
          </p:nvSpPr>
          <p:spPr>
            <a:xfrm>
              <a:off x="1979712" y="3187268"/>
              <a:ext cx="2376264" cy="288032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Rectangle 31"/>
            <p:cNvSpPr/>
            <p:nvPr/>
          </p:nvSpPr>
          <p:spPr>
            <a:xfrm>
              <a:off x="1981637" y="4485970"/>
              <a:ext cx="2376264" cy="288032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547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40" y="1484784"/>
            <a:ext cx="8724900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Team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處理</a:t>
            </a:r>
            <a:r>
              <a:rPr lang="en-US" altLang="zh-TW" dirty="0" smtClean="0"/>
              <a:t>(4)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有誰可以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馬上找到同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thread Id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logs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，然後指出哪裡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是某個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task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的開始跟結束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呢？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395536" y="1628800"/>
            <a:ext cx="8387653" cy="2732531"/>
            <a:chOff x="395536" y="2780928"/>
            <a:chExt cx="8387653" cy="2732531"/>
          </a:xfrm>
        </p:grpSpPr>
        <p:sp>
          <p:nvSpPr>
            <p:cNvPr id="5" name="Rectangle 31"/>
            <p:cNvSpPr/>
            <p:nvPr/>
          </p:nvSpPr>
          <p:spPr>
            <a:xfrm>
              <a:off x="395536" y="2780928"/>
              <a:ext cx="8352928" cy="72008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Rectangle 31"/>
            <p:cNvSpPr/>
            <p:nvPr/>
          </p:nvSpPr>
          <p:spPr>
            <a:xfrm>
              <a:off x="395536" y="3494885"/>
              <a:ext cx="8352928" cy="691478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Rectangle 31"/>
            <p:cNvSpPr/>
            <p:nvPr/>
          </p:nvSpPr>
          <p:spPr>
            <a:xfrm>
              <a:off x="407111" y="4793379"/>
              <a:ext cx="8376078" cy="72008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7899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working_copy\java_two\2013\out\IMG_11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526" y="1772816"/>
            <a:ext cx="3445970" cy="459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於是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07504" y="1600200"/>
            <a:ext cx="6131024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600" dirty="0"/>
              <a:t>Web App Team: </a:t>
            </a:r>
            <a:endParaRPr lang="en-US" altLang="zh-TW" sz="2600" dirty="0" smtClean="0"/>
          </a:p>
          <a:p>
            <a:pPr marL="0" indent="0">
              <a:buNone/>
            </a:pPr>
            <a:r>
              <a:rPr lang="en-US" altLang="zh-TW" sz="2600" dirty="0" smtClean="0">
                <a:latin typeface="微軟正黑體" pitchFamily="34" charset="-120"/>
                <a:ea typeface="微軟正黑體" pitchFamily="34" charset="-120"/>
              </a:rPr>
              <a:t>『</a:t>
            </a:r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這一定是第三方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廠商－你們的</a:t>
            </a:r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問題～</a:t>
            </a:r>
            <a:r>
              <a:rPr lang="en-US" altLang="zh-TW" sz="2600" dirty="0" smtClean="0">
                <a:latin typeface="微軟正黑體" pitchFamily="34" charset="-120"/>
                <a:ea typeface="微軟正黑體" pitchFamily="34" charset="-120"/>
              </a:rPr>
              <a:t>』</a:t>
            </a:r>
          </a:p>
          <a:p>
            <a:pPr marL="0" indent="0">
              <a:buNone/>
            </a:pPr>
            <a:endParaRPr lang="en-US" altLang="zh-TW" sz="2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＆鄉民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TonyQ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TW" sz="2600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6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600" dirty="0" smtClean="0">
                <a:latin typeface="微軟正黑體" pitchFamily="34" charset="-120"/>
                <a:ea typeface="微軟正黑體" pitchFamily="34" charset="-120"/>
              </a:rPr>
              <a:t> 『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這不太可能，不過我們會找出原因</a:t>
            </a:r>
            <a:r>
              <a:rPr lang="en-US" altLang="zh-TW" sz="2600" dirty="0" smtClean="0">
                <a:latin typeface="微軟正黑體" pitchFamily="34" charset="-120"/>
                <a:ea typeface="微軟正黑體" pitchFamily="34" charset="-120"/>
              </a:rPr>
              <a:t>』</a:t>
            </a:r>
          </a:p>
          <a:p>
            <a:pPr marL="0" indent="0">
              <a:buNone/>
            </a:pPr>
            <a:endParaRPr lang="en-US" altLang="zh-TW" sz="2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2600" dirty="0" smtClean="0"/>
          </a:p>
          <a:p>
            <a:pPr marL="0" indent="0">
              <a:buNone/>
            </a:pPr>
            <a:r>
              <a:rPr lang="zh-TW" altLang="en-US" sz="2600" b="1" dirty="0" smtClean="0"/>
              <a:t>（╯－＿－）╯╧╧</a:t>
            </a:r>
            <a:endParaRPr lang="en-US" altLang="zh-TW" sz="2600" b="1" dirty="0" smtClean="0"/>
          </a:p>
          <a:p>
            <a:pPr marL="0" indent="0">
              <a:buNone/>
            </a:pPr>
            <a:endParaRPr lang="en-US" altLang="zh-TW" sz="2600" dirty="0" smtClean="0"/>
          </a:p>
          <a:p>
            <a:pPr marL="0" indent="0">
              <a:buNone/>
            </a:pPr>
            <a:r>
              <a:rPr lang="en-US" altLang="zh-TW" sz="2600" dirty="0" smtClean="0"/>
              <a:t>e04, 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要我們找就說，別挖這種坑啊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180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ing_copy\java_two\2013\black-box-you-quantifiabl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742226"/>
            <a:ext cx="223837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我的策略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11560" y="1484784"/>
            <a:ext cx="79928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在時間有限，人又沒有經驗的情況下：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把環境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Branch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掉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寫一個小工具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blackbox</a:t>
            </a:r>
            <a:r>
              <a:rPr lang="en-US" altLang="zh-TW" dirty="0" smtClean="0"/>
              <a:t>)</a:t>
            </a:r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在客戶的程式碼中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插入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blackbox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二分逼近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下去。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lvl="1"/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925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38152"/>
            <a:ext cx="5348287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Blackbox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79512" y="1556792"/>
            <a:ext cx="79928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開始在程式碼中插入這樣的偵測程式碼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1082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Blackbox</a:t>
            </a:r>
            <a:r>
              <a:rPr lang="zh-TW" altLang="en-US" dirty="0" smtClean="0"/>
              <a:t>的概念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804100" y="1628800"/>
            <a:ext cx="112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Method A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4396388" y="1628800"/>
            <a:ext cx="111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Method B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7024408" y="1628800"/>
            <a:ext cx="111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Method C</a:t>
            </a:r>
          </a:p>
        </p:txBody>
      </p:sp>
      <p:cxnSp>
        <p:nvCxnSpPr>
          <p:cNvPr id="10" name="直線單箭頭接點 9"/>
          <p:cNvCxnSpPr>
            <a:stCxn id="6" idx="2"/>
          </p:cNvCxnSpPr>
          <p:nvPr/>
        </p:nvCxnSpPr>
        <p:spPr>
          <a:xfrm>
            <a:off x="2366305" y="1998132"/>
            <a:ext cx="0" cy="35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8" idx="2"/>
          </p:cNvCxnSpPr>
          <p:nvPr/>
        </p:nvCxnSpPr>
        <p:spPr>
          <a:xfrm>
            <a:off x="4954586" y="1998132"/>
            <a:ext cx="0" cy="35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9" idx="2"/>
          </p:cNvCxnSpPr>
          <p:nvPr/>
        </p:nvCxnSpPr>
        <p:spPr>
          <a:xfrm>
            <a:off x="7582606" y="1998132"/>
            <a:ext cx="0" cy="35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2366305" y="2492896"/>
            <a:ext cx="1" cy="504056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4954586" y="2996952"/>
            <a:ext cx="4008" cy="504056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7590447" y="3501008"/>
            <a:ext cx="1" cy="576064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5087027" y="3467322"/>
            <a:ext cx="2431413" cy="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>
            <a:off x="2366305" y="4581128"/>
            <a:ext cx="2" cy="720731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4967142" y="4077072"/>
            <a:ext cx="4008" cy="504056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>
            <a:off x="5048697" y="4073918"/>
            <a:ext cx="2473515" cy="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2463747" y="2996952"/>
            <a:ext cx="2431413" cy="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H="1">
            <a:off x="2421645" y="4581128"/>
            <a:ext cx="2473515" cy="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6" name="文字方塊 8195"/>
          <p:cNvSpPr txBox="1"/>
          <p:nvPr/>
        </p:nvSpPr>
        <p:spPr>
          <a:xfrm>
            <a:off x="2380164" y="2492896"/>
            <a:ext cx="1102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BB</a:t>
            </a:r>
            <a:r>
              <a:rPr lang="en-US" altLang="zh-TW" sz="1200" i="1" dirty="0" err="1" smtClean="0">
                <a:solidFill>
                  <a:srgbClr val="0070C0"/>
                </a:solidFill>
              </a:rPr>
              <a:t>.tracePush</a:t>
            </a:r>
            <a:r>
              <a:rPr lang="en-US" altLang="zh-TW" sz="1200" i="1" dirty="0" smtClean="0">
                <a:solidFill>
                  <a:srgbClr val="0070C0"/>
                </a:solidFill>
              </a:rPr>
              <a:t>()</a:t>
            </a:r>
            <a:endParaRPr lang="zh-TW" altLang="en-US" sz="1200" i="1" dirty="0">
              <a:solidFill>
                <a:srgbClr val="0070C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5096735" y="3079993"/>
            <a:ext cx="1102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BB</a:t>
            </a:r>
            <a:r>
              <a:rPr lang="en-US" altLang="zh-TW" sz="1200" i="1" dirty="0" err="1" smtClean="0">
                <a:solidFill>
                  <a:srgbClr val="0070C0"/>
                </a:solidFill>
              </a:rPr>
              <a:t>.tracePush</a:t>
            </a:r>
            <a:r>
              <a:rPr lang="en-US" altLang="zh-TW" sz="1200" i="1" dirty="0" smtClean="0">
                <a:solidFill>
                  <a:srgbClr val="0070C0"/>
                </a:solidFill>
              </a:rPr>
              <a:t>()</a:t>
            </a:r>
            <a:endParaRPr lang="zh-TW" altLang="en-US" sz="1200" i="1" dirty="0">
              <a:solidFill>
                <a:srgbClr val="0070C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7708756" y="3429000"/>
            <a:ext cx="805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BB</a:t>
            </a:r>
            <a:r>
              <a:rPr lang="en-US" altLang="zh-TW" sz="1200" i="1" dirty="0" err="1" smtClean="0">
                <a:solidFill>
                  <a:srgbClr val="0070C0"/>
                </a:solidFill>
              </a:rPr>
              <a:t>.trace</a:t>
            </a:r>
            <a:r>
              <a:rPr lang="en-US" altLang="zh-TW" sz="1200" i="1" dirty="0" smtClean="0">
                <a:solidFill>
                  <a:srgbClr val="0070C0"/>
                </a:solidFill>
              </a:rPr>
              <a:t>()</a:t>
            </a:r>
            <a:endParaRPr lang="zh-TW" altLang="en-US" sz="1200" i="1" dirty="0">
              <a:solidFill>
                <a:srgbClr val="0070C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708756" y="3645024"/>
            <a:ext cx="1039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BB</a:t>
            </a:r>
            <a:r>
              <a:rPr lang="en-US" altLang="zh-TW" sz="1200" i="1" dirty="0" err="1" smtClean="0">
                <a:solidFill>
                  <a:srgbClr val="0070C0"/>
                </a:solidFill>
              </a:rPr>
              <a:t>.tracePop</a:t>
            </a:r>
            <a:r>
              <a:rPr lang="en-US" altLang="zh-TW" sz="1200" i="1" dirty="0" smtClean="0">
                <a:solidFill>
                  <a:srgbClr val="0070C0"/>
                </a:solidFill>
              </a:rPr>
              <a:t>()</a:t>
            </a:r>
            <a:endParaRPr lang="zh-TW" altLang="en-US" sz="1200" i="1" dirty="0">
              <a:solidFill>
                <a:srgbClr val="0070C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5087027" y="4190600"/>
            <a:ext cx="1039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BB</a:t>
            </a:r>
            <a:r>
              <a:rPr lang="en-US" altLang="zh-TW" sz="1200" i="1" dirty="0" err="1" smtClean="0">
                <a:solidFill>
                  <a:srgbClr val="0070C0"/>
                </a:solidFill>
              </a:rPr>
              <a:t>.tracePop</a:t>
            </a:r>
            <a:r>
              <a:rPr lang="en-US" altLang="zh-TW" sz="1200" i="1" dirty="0" smtClean="0">
                <a:solidFill>
                  <a:srgbClr val="0070C0"/>
                </a:solidFill>
              </a:rPr>
              <a:t>()</a:t>
            </a:r>
            <a:endParaRPr lang="zh-TW" altLang="en-US" sz="1200" i="1" dirty="0">
              <a:solidFill>
                <a:srgbClr val="0070C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2380164" y="4730660"/>
            <a:ext cx="1039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BB</a:t>
            </a:r>
            <a:r>
              <a:rPr lang="en-US" altLang="zh-TW" sz="1200" i="1" dirty="0" err="1" smtClean="0">
                <a:solidFill>
                  <a:srgbClr val="0070C0"/>
                </a:solidFill>
              </a:rPr>
              <a:t>.tracePop</a:t>
            </a:r>
            <a:r>
              <a:rPr lang="en-US" altLang="zh-TW" sz="1200" i="1" dirty="0" smtClean="0">
                <a:solidFill>
                  <a:srgbClr val="0070C0"/>
                </a:solidFill>
              </a:rPr>
              <a:t>()</a:t>
            </a:r>
            <a:endParaRPr lang="zh-TW" altLang="en-US" sz="1200" i="1" dirty="0">
              <a:solidFill>
                <a:srgbClr val="0070C0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2380164" y="5024860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BB</a:t>
            </a:r>
            <a:r>
              <a:rPr lang="en-US" altLang="zh-TW" sz="1200" i="1" dirty="0" err="1" smtClean="0">
                <a:solidFill>
                  <a:srgbClr val="0070C0"/>
                </a:solidFill>
              </a:rPr>
              <a:t>.flush</a:t>
            </a:r>
            <a:r>
              <a:rPr lang="en-US" altLang="zh-TW" sz="1200" i="1" dirty="0" smtClean="0">
                <a:solidFill>
                  <a:srgbClr val="0070C0"/>
                </a:solidFill>
              </a:rPr>
              <a:t>()</a:t>
            </a:r>
            <a:endParaRPr lang="zh-TW" altLang="en-US" sz="1200" i="1" dirty="0">
              <a:solidFill>
                <a:srgbClr val="0070C0"/>
              </a:solidFill>
            </a:endParaRPr>
          </a:p>
        </p:txBody>
      </p:sp>
      <p:sp>
        <p:nvSpPr>
          <p:cNvPr id="8198" name="矩形 8197"/>
          <p:cNvSpPr/>
          <p:nvPr/>
        </p:nvSpPr>
        <p:spPr>
          <a:xfrm>
            <a:off x="379738" y="2136631"/>
            <a:ext cx="1080120" cy="29420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7030A0"/>
                </a:solidFill>
              </a:rPr>
              <a:t>Method A</a:t>
            </a:r>
            <a:endParaRPr lang="zh-TW" altLang="en-US" sz="1200" dirty="0">
              <a:solidFill>
                <a:srgbClr val="7030A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79738" y="2450724"/>
            <a:ext cx="1080120" cy="29420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7030A0"/>
                </a:solidFill>
              </a:rPr>
              <a:t>Method B</a:t>
            </a:r>
            <a:endParaRPr lang="zh-TW" altLang="en-US" sz="1200" dirty="0">
              <a:solidFill>
                <a:srgbClr val="7030A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79738" y="2759926"/>
            <a:ext cx="1080120" cy="29420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7030A0"/>
                </a:solidFill>
              </a:rPr>
              <a:t>Method C</a:t>
            </a:r>
            <a:endParaRPr lang="zh-TW" altLang="en-US" sz="1200" dirty="0">
              <a:solidFill>
                <a:srgbClr val="7030A0"/>
              </a:solidFill>
            </a:endParaRPr>
          </a:p>
        </p:txBody>
      </p:sp>
      <p:sp>
        <p:nvSpPr>
          <p:cNvPr id="8199" name="文字方塊 8198"/>
          <p:cNvSpPr txBox="1"/>
          <p:nvPr/>
        </p:nvSpPr>
        <p:spPr>
          <a:xfrm>
            <a:off x="249935" y="1490300"/>
            <a:ext cx="1339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 err="1" smtClean="0"/>
              <a:t>ThreadLocal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>Stack</a:t>
            </a:r>
            <a:endParaRPr lang="zh-TW" altLang="en-US" b="1" dirty="0"/>
          </a:p>
        </p:txBody>
      </p:sp>
      <p:cxnSp>
        <p:nvCxnSpPr>
          <p:cNvPr id="8201" name="直線接點 8200"/>
          <p:cNvCxnSpPr/>
          <p:nvPr/>
        </p:nvCxnSpPr>
        <p:spPr>
          <a:xfrm>
            <a:off x="200847" y="2136631"/>
            <a:ext cx="1480572" cy="0"/>
          </a:xfrm>
          <a:prstGeom prst="line">
            <a:avLst/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39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43" grpId="0"/>
      <p:bldP spid="44" grpId="0"/>
      <p:bldP spid="45" grpId="0"/>
      <p:bldP spid="46" grpId="0"/>
      <p:bldP spid="47" grpId="0"/>
      <p:bldP spid="48" grpId="0"/>
      <p:bldP spid="8198" grpId="0" animBg="1"/>
      <p:bldP spid="8198" grpId="1" animBg="1"/>
      <p:bldP spid="51" grpId="0" animBg="1"/>
      <p:bldP spid="51" grpId="1" animBg="1"/>
      <p:bldP spid="52" grpId="0" animBg="1"/>
      <p:bldP spid="5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65796"/>
            <a:ext cx="7291387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Blackbox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79512" y="1340768"/>
            <a:ext cx="79928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在 </a:t>
            </a:r>
            <a:r>
              <a:rPr lang="en-US" altLang="zh-TW" dirty="0" smtClean="0"/>
              <a:t>Filter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裡作這樣的事情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輸出結果長這樣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229200"/>
            <a:ext cx="8497887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071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Blackbox</a:t>
            </a:r>
            <a:r>
              <a:rPr lang="en-US" altLang="zh-TW" dirty="0" smtClean="0"/>
              <a:t>(3)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79512" y="1423317"/>
            <a:ext cx="79928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程式碼太複雜怎麼辦？開始二分逼近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5"/>
            <a:ext cx="7045446" cy="385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342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393304" y="44624"/>
            <a:ext cx="6059016" cy="1143000"/>
          </a:xfrm>
        </p:spPr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講者自介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4823520" y="2376440"/>
            <a:ext cx="43204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b="1" dirty="0" smtClean="0"/>
              <a:t>Ian YT Tsai</a:t>
            </a:r>
          </a:p>
          <a:p>
            <a:pPr marL="0" indent="0">
              <a:buNone/>
            </a:pPr>
            <a:r>
              <a:rPr lang="en-US" altLang="zh-TW" b="1" dirty="0" err="1" smtClean="0"/>
              <a:t>Mycom</a:t>
            </a:r>
            <a:r>
              <a:rPr lang="en-US" altLang="zh-TW" b="1" dirty="0" smtClean="0"/>
              <a:t> 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資深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工程師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前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ZK 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資深工程師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hlinkClick r:id="rId3"/>
              </a:rPr>
              <a:t>zanyking@gmail.com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387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Blackbox</a:t>
            </a:r>
            <a:r>
              <a:rPr lang="en-US" altLang="zh-TW" dirty="0" smtClean="0"/>
              <a:t>(4)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79512" y="1423317"/>
            <a:ext cx="7992888" cy="48139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 smtClean="0"/>
              <a:t>Blackbox</a:t>
            </a:r>
            <a:r>
              <a:rPr lang="en-US" altLang="zh-TW" dirty="0" smtClean="0"/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輸出的結果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這樣就找得出原因了～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8" y="2276872"/>
            <a:ext cx="898048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1"/>
          <p:cNvSpPr/>
          <p:nvPr/>
        </p:nvSpPr>
        <p:spPr>
          <a:xfrm>
            <a:off x="2063294" y="3714474"/>
            <a:ext cx="3732841" cy="23204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40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調查結果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79512" y="1423317"/>
            <a:ext cx="79928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原因是多重的：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514350" indent="-514350">
              <a:buAutoNum type="arabicPeriod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有些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page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相依於多個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web service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請求。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914400" lvl="1" indent="-514350"/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Web Team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Mock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模擬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Service</a:t>
            </a:r>
          </a:p>
          <a:p>
            <a:pPr marL="914400" lvl="1" indent="-514350"/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Biz Team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單獨對每個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service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作效能評估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400050" lvl="1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514350" indent="-514350">
              <a:buAutoNum type="arabicPeriod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區域網路在慢。 冏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rz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…</a:t>
            </a:r>
          </a:p>
          <a:p>
            <a:pPr marL="400050" lvl="1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3891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115616" y="980728"/>
            <a:ext cx="6048672" cy="1143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l"/>
            <a:r>
              <a:rPr lang="zh-TW" altLang="en-US" sz="40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但總之</a:t>
            </a:r>
            <a:r>
              <a:rPr lang="en-US" altLang="zh-TW" sz="40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…</a:t>
            </a:r>
            <a:br>
              <a:rPr lang="en-US" altLang="zh-TW" sz="40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40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en-US" sz="40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我把問題給解決啦！</a:t>
            </a:r>
            <a:endParaRPr lang="zh-TW" altLang="en-US" sz="4000" b="1" dirty="0">
              <a:solidFill>
                <a:srgbClr val="FFFF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413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反省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79512" y="1423317"/>
            <a:ext cx="7992888" cy="4525963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這個事件代價高昂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514350" indent="-514350">
              <a:buAutoNum type="arabicPeriod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我的解決方式是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shotgun surgery</a:t>
            </a:r>
          </a:p>
          <a:p>
            <a:pPr marL="0" indent="0">
              <a:buNone/>
            </a:pP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在未來如果這樣的情境再度遇上：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514350" indent="-514350">
              <a:buAutoNum type="arabicPeriod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如何預警？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514350" indent="-514350">
              <a:buAutoNum type="arabicPeriod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若是上線、或測試時才出現，如何快速找到原因？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514350" indent="-514350">
              <a:buAutoNum type="arabicPeriod"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6973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47342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 Monitoring in Java world</a:t>
            </a:r>
            <a:endParaRPr lang="zh-TW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02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Monitoring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的目的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作為一個開發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者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…</a:t>
            </a:r>
          </a:p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如何在開發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階段就能早期發現問題？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如何在系統上線後，可以確保有效的維運？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794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有哪些方案？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79512" y="1423317"/>
            <a:ext cx="7992888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JVMPI/JVMTI</a:t>
            </a:r>
          </a:p>
          <a:p>
            <a:pPr lvl="1"/>
            <a:r>
              <a:rPr lang="en-US" altLang="zh-TW" dirty="0" smtClean="0"/>
              <a:t>Visual VM</a:t>
            </a:r>
          </a:p>
          <a:p>
            <a:r>
              <a:rPr lang="en-US" altLang="zh-TW" dirty="0" smtClean="0"/>
              <a:t>JMX + </a:t>
            </a:r>
            <a:r>
              <a:rPr lang="en-US" altLang="zh-TW" dirty="0" err="1" smtClean="0"/>
              <a:t>jConsole</a:t>
            </a:r>
            <a:endParaRPr lang="en-US" altLang="zh-TW" dirty="0" smtClean="0"/>
          </a:p>
          <a:p>
            <a:r>
              <a:rPr lang="en-US" altLang="zh-TW" dirty="0" smtClean="0"/>
              <a:t>Logging Solution</a:t>
            </a:r>
          </a:p>
          <a:p>
            <a:pPr lvl="1"/>
            <a:r>
              <a:rPr lang="en-US" altLang="zh-TW" dirty="0" smtClean="0"/>
              <a:t>Log4j</a:t>
            </a:r>
          </a:p>
          <a:p>
            <a:pPr lvl="1"/>
            <a:r>
              <a:rPr lang="en-US" altLang="zh-TW" dirty="0" err="1" smtClean="0"/>
              <a:t>Logback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9803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working_copy\java_two\2013\4ad068bc85c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052736"/>
            <a:ext cx="244827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JVMTI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79512" y="1423317"/>
            <a:ext cx="79928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An Engineering interface of </a:t>
            </a:r>
            <a:r>
              <a:rPr lang="en-US" altLang="zh-TW" dirty="0" smtClean="0"/>
              <a:t>JVM.</a:t>
            </a:r>
          </a:p>
          <a:p>
            <a:pPr marL="0" indent="0">
              <a:buNone/>
            </a:pPr>
            <a:r>
              <a:rPr lang="en-US" altLang="zh-TW" dirty="0" smtClean="0"/>
              <a:t>JVMPI is predecessor of JVMTI.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PROS</a:t>
            </a:r>
          </a:p>
          <a:p>
            <a:pPr lvl="1"/>
            <a:r>
              <a:rPr lang="en-US" altLang="zh-TW" dirty="0" smtClean="0"/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你可以得到所有你想從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JVM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挖出來的資訊。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 smtClean="0"/>
              <a:t>CONS</a:t>
            </a:r>
          </a:p>
          <a:p>
            <a:pPr lvl="1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不是每個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JVM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都一定有實作。</a:t>
            </a:r>
          </a:p>
          <a:p>
            <a:pPr lvl="1"/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C/C++ programming  Interface</a:t>
            </a:r>
          </a:p>
        </p:txBody>
      </p:sp>
    </p:spTree>
    <p:extLst>
      <p:ext uri="{BB962C8B-B14F-4D97-AF65-F5344CB8AC3E}">
        <p14:creationId xmlns:p14="http://schemas.microsoft.com/office/powerpoint/2010/main" val="340261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Visual VM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5544230" y="1484784"/>
            <a:ext cx="3564274" cy="446449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JVMTI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得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用基於這個介面開發出來的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工具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例如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: Visual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VM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但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這樣的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工具仍有缺點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514350" indent="-514350">
              <a:buAutoNum type="arabicPeriod"/>
            </a:pPr>
            <a:r>
              <a:rPr lang="zh-TW" altLang="en-US" sz="2300" dirty="0" smtClean="0">
                <a:latin typeface="微軟正黑體" pitchFamily="34" charset="-120"/>
                <a:ea typeface="微軟正黑體" pitchFamily="34" charset="-120"/>
              </a:rPr>
              <a:t>你無法得知特定的</a:t>
            </a:r>
            <a:r>
              <a:rPr lang="en-US" altLang="zh-TW" sz="2300" dirty="0" smtClean="0">
                <a:latin typeface="微軟正黑體" pitchFamily="34" charset="-120"/>
                <a:ea typeface="微軟正黑體" pitchFamily="34" charset="-120"/>
              </a:rPr>
              <a:t> task </a:t>
            </a:r>
            <a:r>
              <a:rPr lang="zh-TW" altLang="en-US" sz="2300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sz="23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300" dirty="0" smtClean="0">
                <a:latin typeface="微軟正黑體" pitchFamily="34" charset="-120"/>
                <a:ea typeface="微軟正黑體" pitchFamily="34" charset="-120"/>
              </a:rPr>
              <a:t>資訊。</a:t>
            </a:r>
            <a:endParaRPr lang="en-US" altLang="zh-TW" sz="2300" dirty="0">
              <a:latin typeface="微軟正黑體" pitchFamily="34" charset="-120"/>
              <a:ea typeface="微軟正黑體" pitchFamily="34" charset="-120"/>
            </a:endParaRPr>
          </a:p>
          <a:p>
            <a:pPr marL="514350" indent="-514350">
              <a:buAutoNum type="arabicPeriod"/>
            </a:pPr>
            <a:r>
              <a:rPr lang="zh-TW" altLang="en-US" sz="2300" dirty="0" smtClean="0">
                <a:latin typeface="微軟正黑體" pitchFamily="34" charset="-120"/>
                <a:ea typeface="微軟正黑體" pitchFamily="34" charset="-120"/>
              </a:rPr>
              <a:t>很</a:t>
            </a:r>
            <a:r>
              <a:rPr lang="zh-TW" altLang="en-US" sz="2300" dirty="0">
                <a:latin typeface="微軟正黑體" pitchFamily="34" charset="-120"/>
                <a:ea typeface="微軟正黑體" pitchFamily="34" charset="-120"/>
              </a:rPr>
              <a:t>難整合進開發</a:t>
            </a:r>
            <a:r>
              <a:rPr lang="zh-TW" altLang="en-US" sz="2300" dirty="0" smtClean="0">
                <a:latin typeface="微軟正黑體" pitchFamily="34" charset="-120"/>
                <a:ea typeface="微軟正黑體" pitchFamily="34" charset="-120"/>
              </a:rPr>
              <a:t>流程中使用。</a:t>
            </a:r>
            <a:endParaRPr lang="en-US" altLang="zh-TW" sz="23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1026" name="Picture 2" descr="D:\working_copy\java_two\2013\screenshot-visualvm-080729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85" y="1412776"/>
            <a:ext cx="5004679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65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D:\working_copy\java_two\2013\4ad068bc85c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140968"/>
            <a:ext cx="244827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 Instrumentation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79512" y="1423317"/>
            <a:ext cx="79928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Java1.5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後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…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終於有人想通了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咱們需要一個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Java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版的工程介面。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ea typeface="微軟正黑體" pitchFamily="34" charset="-120"/>
              </a:rPr>
              <a:t>JVM parameter:</a:t>
            </a:r>
          </a:p>
          <a:p>
            <a:pPr marL="0" indent="0">
              <a:buNone/>
            </a:pPr>
            <a:endParaRPr lang="en-US" altLang="zh-TW" sz="24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TW" sz="2400" dirty="0" smtClean="0">
                <a:solidFill>
                  <a:schemeClr val="tx2"/>
                </a:solidFill>
              </a:rPr>
              <a:t>-</a:t>
            </a:r>
            <a:r>
              <a:rPr lang="en-US" altLang="zh-TW" sz="2400" dirty="0" err="1">
                <a:solidFill>
                  <a:schemeClr val="tx2"/>
                </a:solidFill>
              </a:rPr>
              <a:t>javaagent</a:t>
            </a:r>
            <a:r>
              <a:rPr lang="en-US" altLang="zh-TW" sz="2400" dirty="0">
                <a:solidFill>
                  <a:schemeClr val="tx2"/>
                </a:solidFill>
              </a:rPr>
              <a:t>:/</a:t>
            </a:r>
            <a:r>
              <a:rPr lang="en-US" altLang="zh-TW" sz="2400" dirty="0" err="1" smtClean="0">
                <a:solidFill>
                  <a:schemeClr val="tx2"/>
                </a:solidFill>
              </a:rPr>
              <a:t>path_to</a:t>
            </a:r>
            <a:r>
              <a:rPr lang="en-US" altLang="zh-TW" sz="2400" dirty="0" smtClean="0">
                <a:solidFill>
                  <a:schemeClr val="tx2"/>
                </a:solidFill>
              </a:rPr>
              <a:t>/Your.jar</a:t>
            </a: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742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議程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一段出國打工的經歷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事件後的反省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探索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 smtClean="0"/>
              <a:t>Java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世界的</a:t>
            </a:r>
            <a:r>
              <a:rPr lang="en-US" altLang="zh-TW" dirty="0" smtClean="0"/>
              <a:t>Monitoring Solution</a:t>
            </a:r>
          </a:p>
          <a:p>
            <a:pPr lvl="1"/>
            <a:r>
              <a:rPr lang="en-US" altLang="zh-TW" dirty="0" smtClean="0"/>
              <a:t>JVMPI/JVMTI</a:t>
            </a:r>
          </a:p>
          <a:p>
            <a:pPr lvl="1"/>
            <a:r>
              <a:rPr lang="en-US" altLang="zh-TW" dirty="0"/>
              <a:t>Java </a:t>
            </a:r>
            <a:r>
              <a:rPr lang="en-US" altLang="zh-TW" dirty="0" smtClean="0"/>
              <a:t>Instrumentation</a:t>
            </a:r>
          </a:p>
          <a:p>
            <a:pPr lvl="1"/>
            <a:r>
              <a:rPr lang="en-US" altLang="zh-TW" dirty="0" smtClean="0"/>
              <a:t>JMX</a:t>
            </a:r>
          </a:p>
          <a:p>
            <a:pPr lvl="1"/>
            <a:r>
              <a:rPr lang="en-US" altLang="zh-TW" dirty="0"/>
              <a:t>Logging </a:t>
            </a:r>
            <a:r>
              <a:rPr lang="en-US" altLang="zh-TW" dirty="0" smtClean="0"/>
              <a:t>Solutions</a:t>
            </a:r>
            <a:endParaRPr lang="en-US" altLang="zh-TW" dirty="0"/>
          </a:p>
          <a:p>
            <a:r>
              <a:rPr lang="en-US" altLang="zh-TW" dirty="0" err="1" smtClean="0"/>
              <a:t>Zmonitor</a:t>
            </a:r>
            <a:r>
              <a:rPr lang="en-US" altLang="zh-TW" dirty="0" smtClean="0"/>
              <a:t> </a:t>
            </a: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結語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31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 Instrumentation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79512" y="1423317"/>
            <a:ext cx="79928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PROS:</a:t>
            </a:r>
          </a:p>
          <a:p>
            <a:pPr marL="0" indent="0">
              <a:buNone/>
            </a:pP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它至少是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Java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的，開發人員易學易用。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CONS:</a:t>
            </a:r>
          </a:p>
          <a:p>
            <a:pPr marL="0" indent="0">
              <a:buNone/>
            </a:pP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沒寫好會造成嚴重的效能問題。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開發階段一樣難用。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913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JMX + </a:t>
            </a:r>
            <a:r>
              <a:rPr lang="en-US" altLang="zh-TW" dirty="0" err="1" smtClean="0"/>
              <a:t>jConsole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79512" y="1423317"/>
            <a:ext cx="79928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JMX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的用途：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514350" indent="-514350">
              <a:buAutoNum type="arabicPeriod"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Configuration at Runtime.</a:t>
            </a:r>
          </a:p>
          <a:p>
            <a:pPr marL="514350" indent="-514350">
              <a:buAutoNum type="arabicPeriod"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Get Application status at runtime.</a:t>
            </a: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Developer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JMX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開發出的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通用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工程介面，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可以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像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jConsole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這樣的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Client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存取。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491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working_copy\java_two\2013\JMXArchitektu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8128001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683568" y="155801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 smtClean="0">
                <a:solidFill>
                  <a:srgbClr val="FF0000"/>
                </a:solidFill>
              </a:rPr>
              <a:t>jConsole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79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JMX + </a:t>
            </a:r>
            <a:r>
              <a:rPr lang="en-US" altLang="zh-TW" dirty="0" err="1" smtClean="0"/>
              <a:t>jConsole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79512" y="1423317"/>
            <a:ext cx="79928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PROS:</a:t>
            </a:r>
          </a:p>
          <a:p>
            <a:pPr marL="514350" indent="-514350">
              <a:buAutoNum type="arabicPeriod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可以透過開發人員開出來的接口，監控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App Runtime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CONS:</a:t>
            </a:r>
          </a:p>
          <a:p>
            <a:pPr marL="514350" indent="-514350">
              <a:buAutoNum type="arabicPeriod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得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要實作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Mbeans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介面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514350" indent="-514350">
              <a:buAutoNum type="arabicPeriod"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Tightly Coupling</a:t>
            </a:r>
          </a:p>
          <a:p>
            <a:pPr marL="514350" indent="-514350">
              <a:buAutoNum type="arabicPeriod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成本太高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049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小結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27584" y="1916832"/>
            <a:ext cx="7344816" cy="4032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這些工具只適合事後分析，不適合開發時使用。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這些工具普遍看的都是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VM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Level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的東西，對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Application Level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沒有認知。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看來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…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沒有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銀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子彈。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074" name="Picture 2" descr="D:\working_copy\java_two\2013\silver-bullets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908792"/>
            <a:ext cx="1753717" cy="117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5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979712" y="5229200"/>
            <a:ext cx="7113984" cy="1143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Proper Logging is Essential!</a:t>
            </a:r>
            <a:endParaRPr lang="zh-TW" altLang="en-US" sz="22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468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ian\Desktop\origin\slf4j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215" y="1988840"/>
            <a:ext cx="3369444" cy="143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Log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的優點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79512" y="1423317"/>
            <a:ext cx="7992888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分析了以上各點，最後又回到了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Logs</a:t>
            </a:r>
          </a:p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目前最好用的：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SLF4J</a:t>
            </a:r>
            <a:endParaRPr lang="en-US" altLang="zh-TW" dirty="0" smtClean="0">
              <a:solidFill>
                <a:schemeClr val="accent6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Based on Java</a:t>
            </a:r>
          </a:p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開發人員本來就要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學、就要寫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可以最好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的整進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application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裡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效能優秀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要是不好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…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是開發人員的錯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支援各種高階概念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(log Level, filtering)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可以協助系統開發的各個階段使用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693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Logging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的缺點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79512" y="1423317"/>
            <a:ext cx="7992888" cy="45259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先天沒有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Task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的概念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514350" indent="-514350">
              <a:buAutoNum type="arabicPeriod"/>
            </a:pP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呈現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Log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與 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Log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間的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資訊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(e.g. elapsed time)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較弱。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514350" indent="-514350">
              <a:buAutoNum type="arabicPeriod"/>
            </a:pP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那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…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有沒有什麼辦法，能夠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利用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Log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優點但躲開缺點呢？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769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working_copy\java_two\2013\black-box-you-quantifiabl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555983"/>
            <a:ext cx="223837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回顧一下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79512" y="1423317"/>
            <a:ext cx="79928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Blackbox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的優缺點：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PROS:</a:t>
            </a:r>
          </a:p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Task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的資訊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直接看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得到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elapsed time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CONS: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冗餘的程式碼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286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那麼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…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503548" y="1844824"/>
            <a:ext cx="7992888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何不掺在一起，做成撒尿牛丸呢？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395536" y="3030364"/>
            <a:ext cx="7848872" cy="2257425"/>
            <a:chOff x="395536" y="3030364"/>
            <a:chExt cx="7848872" cy="2257425"/>
          </a:xfrm>
        </p:grpSpPr>
        <p:pic>
          <p:nvPicPr>
            <p:cNvPr id="1026" name="Picture 2" descr="C:\Users\ian\Desktop\origin\slf4j-logo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2956" y="3425652"/>
              <a:ext cx="3441452" cy="1466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D:\working_copy\java_two\2013\black-box-you-quantifiable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3030364"/>
              <a:ext cx="2238375" cy="2257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加號 1"/>
            <p:cNvSpPr/>
            <p:nvPr/>
          </p:nvSpPr>
          <p:spPr>
            <a:xfrm>
              <a:off x="3347864" y="3534421"/>
              <a:ext cx="1152128" cy="1224136"/>
            </a:xfrm>
            <a:prstGeom prst="mathPlus">
              <a:avLst>
                <a:gd name="adj1" fmla="val 13474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233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11560" y="47342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long </a:t>
            </a:r>
            <a:r>
              <a:rPr lang="en-US" altLang="zh-TW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long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ago, 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far </a:t>
            </a:r>
            <a:r>
              <a:rPr lang="en-US" altLang="zh-TW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far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away</a:t>
            </a:r>
            <a:b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TW" sz="3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Minnesota </a:t>
            </a:r>
            <a:r>
              <a:rPr lang="zh-TW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來了兩個台灣人</a:t>
            </a:r>
            <a:r>
              <a:rPr lang="en-US" altLang="zh-TW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…</a:t>
            </a:r>
            <a:endParaRPr lang="zh-TW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26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ZMonitor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539552" y="1484784"/>
            <a:ext cx="7992888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基於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BB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的概念，以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SLF4J API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為介面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實作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2420888"/>
            <a:ext cx="73533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31"/>
          <p:cNvSpPr/>
          <p:nvPr/>
        </p:nvSpPr>
        <p:spPr>
          <a:xfrm>
            <a:off x="1630717" y="3851994"/>
            <a:ext cx="4669475" cy="23204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Rectangle 31"/>
          <p:cNvSpPr/>
          <p:nvPr/>
        </p:nvSpPr>
        <p:spPr>
          <a:xfrm>
            <a:off x="1613299" y="4779734"/>
            <a:ext cx="3534766" cy="37745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300192" y="4322132"/>
            <a:ext cx="2440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這次沒有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BB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了！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Log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本來就是要給的！</a:t>
            </a:r>
            <a:endParaRPr lang="zh-TW" altLang="en-US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620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ZMonitor</a:t>
            </a:r>
            <a:r>
              <a:rPr lang="zh-TW" altLang="en-US" dirty="0" smtClean="0"/>
              <a:t>的核心概念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758108" y="1628800"/>
            <a:ext cx="123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Interceptor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4396388" y="1628800"/>
            <a:ext cx="111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Method B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7024408" y="1628800"/>
            <a:ext cx="111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Method C</a:t>
            </a:r>
          </a:p>
        </p:txBody>
      </p:sp>
      <p:cxnSp>
        <p:nvCxnSpPr>
          <p:cNvPr id="10" name="直線單箭頭接點 9"/>
          <p:cNvCxnSpPr>
            <a:stCxn id="6" idx="2"/>
          </p:cNvCxnSpPr>
          <p:nvPr/>
        </p:nvCxnSpPr>
        <p:spPr>
          <a:xfrm flipH="1">
            <a:off x="2366307" y="1998132"/>
            <a:ext cx="11490" cy="35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8" idx="2"/>
          </p:cNvCxnSpPr>
          <p:nvPr/>
        </p:nvCxnSpPr>
        <p:spPr>
          <a:xfrm>
            <a:off x="4954586" y="1998132"/>
            <a:ext cx="0" cy="35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9" idx="2"/>
          </p:cNvCxnSpPr>
          <p:nvPr/>
        </p:nvCxnSpPr>
        <p:spPr>
          <a:xfrm>
            <a:off x="7582606" y="1998132"/>
            <a:ext cx="0" cy="35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2366305" y="2492896"/>
            <a:ext cx="1" cy="504056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4954586" y="2996952"/>
            <a:ext cx="4008" cy="504056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7590447" y="3501008"/>
            <a:ext cx="1" cy="576064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5087027" y="3467322"/>
            <a:ext cx="2431413" cy="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>
            <a:off x="2366305" y="4581128"/>
            <a:ext cx="2" cy="720731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4967142" y="4077072"/>
            <a:ext cx="4008" cy="504056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>
            <a:off x="5048697" y="4073918"/>
            <a:ext cx="2473515" cy="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2463747" y="2996952"/>
            <a:ext cx="2431413" cy="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H="1">
            <a:off x="2421645" y="4581128"/>
            <a:ext cx="2473515" cy="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6" name="文字方塊 8195"/>
          <p:cNvSpPr txBox="1"/>
          <p:nvPr/>
        </p:nvSpPr>
        <p:spPr>
          <a:xfrm>
            <a:off x="2380164" y="2492896"/>
            <a:ext cx="1213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ZMonitor</a:t>
            </a:r>
            <a:r>
              <a:rPr lang="en-US" altLang="zh-TW" sz="1200" i="1" dirty="0" err="1" smtClean="0">
                <a:solidFill>
                  <a:srgbClr val="0070C0"/>
                </a:solidFill>
              </a:rPr>
              <a:t>.push</a:t>
            </a:r>
            <a:r>
              <a:rPr lang="en-US" altLang="zh-TW" sz="1200" i="1" dirty="0" smtClean="0">
                <a:solidFill>
                  <a:srgbClr val="0070C0"/>
                </a:solidFill>
              </a:rPr>
              <a:t>()</a:t>
            </a:r>
            <a:endParaRPr lang="zh-TW" altLang="en-US" sz="1200" i="1" dirty="0">
              <a:solidFill>
                <a:srgbClr val="0070C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5096735" y="3079993"/>
            <a:ext cx="953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logger</a:t>
            </a:r>
            <a:r>
              <a:rPr lang="en-US" altLang="zh-TW" sz="1200" i="1" dirty="0" smtClean="0">
                <a:solidFill>
                  <a:srgbClr val="0070C0"/>
                </a:solidFill>
              </a:rPr>
              <a:t>.info()</a:t>
            </a:r>
            <a:endParaRPr lang="zh-TW" altLang="en-US" sz="1200" i="1" dirty="0">
              <a:solidFill>
                <a:srgbClr val="0070C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7708756" y="3429000"/>
            <a:ext cx="953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logger</a:t>
            </a:r>
            <a:r>
              <a:rPr lang="en-US" altLang="zh-TW" sz="1200" i="1" dirty="0" smtClean="0">
                <a:solidFill>
                  <a:srgbClr val="0070C0"/>
                </a:solidFill>
              </a:rPr>
              <a:t>.info()</a:t>
            </a:r>
            <a:endParaRPr lang="zh-TW" altLang="en-US" sz="1200" i="1" dirty="0">
              <a:solidFill>
                <a:srgbClr val="0070C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708756" y="3645024"/>
            <a:ext cx="953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logger</a:t>
            </a:r>
            <a:r>
              <a:rPr lang="en-US" altLang="zh-TW" sz="1200" i="1" dirty="0" smtClean="0">
                <a:solidFill>
                  <a:srgbClr val="0070C0"/>
                </a:solidFill>
              </a:rPr>
              <a:t>.info()</a:t>
            </a:r>
            <a:endParaRPr lang="zh-TW" altLang="en-US" sz="1200" i="1" dirty="0">
              <a:solidFill>
                <a:srgbClr val="0070C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5087027" y="4190600"/>
            <a:ext cx="953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logger</a:t>
            </a:r>
            <a:r>
              <a:rPr lang="en-US" altLang="zh-TW" sz="1200" i="1" dirty="0" smtClean="0">
                <a:solidFill>
                  <a:srgbClr val="0070C0"/>
                </a:solidFill>
              </a:rPr>
              <a:t>.info()</a:t>
            </a:r>
            <a:endParaRPr lang="zh-TW" altLang="en-US" sz="1200" i="1" dirty="0">
              <a:solidFill>
                <a:srgbClr val="0070C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2380164" y="4730660"/>
            <a:ext cx="1154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ZMonitor</a:t>
            </a:r>
            <a:r>
              <a:rPr lang="en-US" altLang="zh-TW" sz="1200" i="1" dirty="0" err="1" smtClean="0">
                <a:solidFill>
                  <a:srgbClr val="0070C0"/>
                </a:solidFill>
              </a:rPr>
              <a:t>.pop</a:t>
            </a:r>
            <a:r>
              <a:rPr lang="en-US" altLang="zh-TW" sz="1200" i="1" dirty="0" smtClean="0">
                <a:solidFill>
                  <a:srgbClr val="0070C0"/>
                </a:solidFill>
              </a:rPr>
              <a:t>()</a:t>
            </a:r>
            <a:endParaRPr lang="zh-TW" altLang="en-US" sz="1200" i="1" dirty="0">
              <a:solidFill>
                <a:srgbClr val="0070C0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2380164" y="5024860"/>
            <a:ext cx="1217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ZMonitor</a:t>
            </a:r>
            <a:r>
              <a:rPr lang="en-US" altLang="zh-TW" sz="1200" i="1" dirty="0" err="1" smtClean="0">
                <a:solidFill>
                  <a:srgbClr val="0070C0"/>
                </a:solidFill>
              </a:rPr>
              <a:t>.flush</a:t>
            </a:r>
            <a:r>
              <a:rPr lang="en-US" altLang="zh-TW" sz="1200" i="1" dirty="0" smtClean="0">
                <a:solidFill>
                  <a:srgbClr val="0070C0"/>
                </a:solidFill>
              </a:rPr>
              <a:t>()</a:t>
            </a:r>
            <a:endParaRPr lang="zh-TW" altLang="en-US" sz="1200" i="1" dirty="0">
              <a:solidFill>
                <a:srgbClr val="0070C0"/>
              </a:solidFill>
            </a:endParaRPr>
          </a:p>
        </p:txBody>
      </p:sp>
      <p:sp>
        <p:nvSpPr>
          <p:cNvPr id="8198" name="矩形 8197"/>
          <p:cNvSpPr/>
          <p:nvPr/>
        </p:nvSpPr>
        <p:spPr>
          <a:xfrm>
            <a:off x="379738" y="2136631"/>
            <a:ext cx="1080120" cy="29420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7030A0"/>
                </a:solidFill>
              </a:rPr>
              <a:t>Method A</a:t>
            </a:r>
            <a:endParaRPr lang="zh-TW" altLang="en-US" sz="1200" dirty="0">
              <a:solidFill>
                <a:srgbClr val="7030A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79738" y="2450724"/>
            <a:ext cx="1080120" cy="29420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7030A0"/>
                </a:solidFill>
              </a:rPr>
              <a:t>Method B</a:t>
            </a:r>
            <a:endParaRPr lang="zh-TW" altLang="en-US" sz="1200" dirty="0">
              <a:solidFill>
                <a:srgbClr val="7030A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79738" y="2759926"/>
            <a:ext cx="1080120" cy="29420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7030A0"/>
                </a:solidFill>
              </a:rPr>
              <a:t>Method C</a:t>
            </a:r>
            <a:endParaRPr lang="zh-TW" altLang="en-US" sz="1200" dirty="0">
              <a:solidFill>
                <a:srgbClr val="7030A0"/>
              </a:solidFill>
            </a:endParaRPr>
          </a:p>
        </p:txBody>
      </p:sp>
      <p:sp>
        <p:nvSpPr>
          <p:cNvPr id="8199" name="文字方塊 8198"/>
          <p:cNvSpPr txBox="1"/>
          <p:nvPr/>
        </p:nvSpPr>
        <p:spPr>
          <a:xfrm>
            <a:off x="249935" y="1490300"/>
            <a:ext cx="1339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 err="1" smtClean="0"/>
              <a:t>ThreadLocal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>Stack</a:t>
            </a:r>
            <a:endParaRPr lang="zh-TW" altLang="en-US" b="1" dirty="0"/>
          </a:p>
        </p:txBody>
      </p:sp>
      <p:cxnSp>
        <p:nvCxnSpPr>
          <p:cNvPr id="8201" name="直線接點 8200"/>
          <p:cNvCxnSpPr/>
          <p:nvPr/>
        </p:nvCxnSpPr>
        <p:spPr>
          <a:xfrm>
            <a:off x="200847" y="2136631"/>
            <a:ext cx="1480572" cy="0"/>
          </a:xfrm>
          <a:prstGeom prst="line">
            <a:avLst/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59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43" grpId="0"/>
      <p:bldP spid="44" grpId="0"/>
      <p:bldP spid="45" grpId="0"/>
      <p:bldP spid="46" grpId="0"/>
      <p:bldP spid="47" grpId="0"/>
      <p:bldP spid="48" grpId="0"/>
      <p:bldP spid="8198" grpId="0" animBg="1"/>
      <p:bldP spid="8198" grpId="1" animBg="1"/>
      <p:bldP spid="51" grpId="0" animBg="1"/>
      <p:bldP spid="51" grpId="1" animBg="1"/>
      <p:bldP spid="52" grpId="0" animBg="1"/>
      <p:bldP spid="52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如何使用？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95536" y="1556792"/>
            <a:ext cx="79928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加入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Zmonitor.jar</a:t>
            </a:r>
          </a:p>
          <a:p>
            <a:pPr marL="0" indent="0"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定義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ZMonitor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Interceptor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支援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Servlet3.0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？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加入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zmonitor.xml</a:t>
            </a:r>
          </a:p>
          <a:p>
            <a:pPr marL="0" indent="0">
              <a:buNone/>
            </a:pP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Logback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or slf4j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？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201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411760" y="1772816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  <a:latin typeface="+mn-lt"/>
                <a:ea typeface="微軟正黑體" pitchFamily="34" charset="-120"/>
              </a:rPr>
              <a:t>Let’s try !</a:t>
            </a:r>
            <a:endParaRPr lang="zh-TW" altLang="en-US" b="1" dirty="0">
              <a:solidFill>
                <a:schemeClr val="bg1"/>
              </a:solidFill>
              <a:latin typeface="+mn-lt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804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結語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95536" y="1556792"/>
            <a:ext cx="79928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大部分的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Monitoring &amp; profiling tool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並不適合寫程式的階段用。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Logging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就是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App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最重要的工程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介面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不要再用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Sysout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了，找個先進一點的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solution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吧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(e.g. slf4j+logback)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588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971600" y="4725144"/>
            <a:ext cx="5328592" cy="1143000"/>
          </a:xfrm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  <a:latin typeface="+mn-lt"/>
                <a:ea typeface="微軟正黑體" pitchFamily="34" charset="-120"/>
              </a:rPr>
              <a:t>Q &amp; A</a:t>
            </a:r>
            <a:r>
              <a:rPr lang="zh-TW" altLang="en-US" b="1" dirty="0" smtClean="0">
                <a:solidFill>
                  <a:schemeClr val="bg1"/>
                </a:solidFill>
                <a:latin typeface="+mn-lt"/>
                <a:ea typeface="微軟正黑體" pitchFamily="34" charset="-120"/>
              </a:rPr>
              <a:t>！</a:t>
            </a:r>
            <a:endParaRPr lang="zh-TW" altLang="en-US" b="1" dirty="0">
              <a:solidFill>
                <a:schemeClr val="bg1"/>
              </a:solidFill>
              <a:latin typeface="+mn-lt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076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背景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時間：</a:t>
            </a:r>
            <a:r>
              <a:rPr lang="en-US" altLang="zh-TW" dirty="0" smtClean="0"/>
              <a:t>2011 </a:t>
            </a:r>
            <a:r>
              <a:rPr lang="zh-TW" altLang="en-US" dirty="0" smtClean="0"/>
              <a:t>年 一月</a:t>
            </a:r>
            <a:endParaRPr lang="en-US" altLang="zh-TW" dirty="0" smtClean="0"/>
          </a:p>
          <a:p>
            <a:r>
              <a:rPr lang="zh-TW" altLang="en-US" dirty="0" smtClean="0"/>
              <a:t>地點：</a:t>
            </a:r>
            <a:r>
              <a:rPr lang="en-US" altLang="zh-TW" dirty="0" smtClean="0"/>
              <a:t>Minnesota</a:t>
            </a:r>
          </a:p>
          <a:p>
            <a:r>
              <a:rPr lang="zh-TW" altLang="en-US" dirty="0" smtClean="0"/>
              <a:t>身分：</a:t>
            </a:r>
            <a:r>
              <a:rPr lang="en-US" altLang="zh-TW" dirty="0" smtClean="0"/>
              <a:t>Specialist of ZK</a:t>
            </a:r>
          </a:p>
          <a:p>
            <a:r>
              <a:rPr lang="zh-TW" altLang="en-US" dirty="0" smtClean="0"/>
              <a:t>工作內容：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去替客戶開發</a:t>
            </a:r>
            <a:r>
              <a:rPr lang="zh-TW" altLang="en-US" dirty="0"/>
              <a:t>團隊</a:t>
            </a:r>
            <a:r>
              <a:rPr lang="zh-TW" altLang="en-US" dirty="0" smtClean="0"/>
              <a:t>圍事，喔不是，是去作顧問。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798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事件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QA Team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運轉測試時回報畫面回應太慢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page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loading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花費了將近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3000 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ms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有些甚至高達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10,000ms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Web App Team </a:t>
            </a:r>
            <a:r>
              <a:rPr lang="zh-TW" altLang="en-US" dirty="0" smtClean="0"/>
              <a:t>、</a:t>
            </a:r>
            <a:r>
              <a:rPr lang="en-US" altLang="zh-TW" dirty="0"/>
              <a:t> </a:t>
            </a:r>
            <a:r>
              <a:rPr lang="en-US" altLang="zh-TW" dirty="0" smtClean="0"/>
              <a:t>Biz Service Team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必須找出原因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234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Biz Team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的處理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東西都有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Log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嘛，看看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Log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就知道為什麼了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Log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這是能看出什麼鬼？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12976"/>
            <a:ext cx="8017160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56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Biz Team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處理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很不幸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的：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問題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QA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於額定負載</a:t>
            </a:r>
            <a:r>
              <a:rPr lang="en-US" altLang="zh-TW" dirty="0" smtClean="0">
                <a:ea typeface="微軟正黑體" pitchFamily="34" charset="-120"/>
              </a:rPr>
              <a:t>(200+ concurrent users)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下作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操作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時發生。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而</a:t>
            </a:r>
            <a:r>
              <a:rPr lang="en-US" altLang="zh-TW" dirty="0" smtClean="0">
                <a:ea typeface="微軟正黑體" pitchFamily="34" charset="-120"/>
              </a:rPr>
              <a:t>Multi Thread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環境下，執行是交錯在一起的。</a:t>
            </a: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ea typeface="微軟正黑體" pitchFamily="34" charset="-120"/>
              </a:rPr>
              <a:t>	Log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看不出個名堂來。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285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Biz Team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處理</a:t>
            </a:r>
            <a:r>
              <a:rPr lang="en-US" altLang="zh-TW" dirty="0" smtClean="0"/>
              <a:t>(3)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於是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Biz Team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的人很直覺的在每個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Service request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會經過的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Filter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加了一段：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很原始，但有效。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出來的數據證明了問題不在他們這邊。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52936"/>
            <a:ext cx="7380287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995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1903</TotalTime>
  <Words>1830</Words>
  <Application>Microsoft Office PowerPoint</Application>
  <PresentationFormat>如螢幕大小 (4:3)</PresentationFormat>
  <Paragraphs>342</Paragraphs>
  <Slides>45</Slides>
  <Notes>14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46" baseType="lpstr">
      <vt:lpstr>Office 佈景主題</vt:lpstr>
      <vt:lpstr>PowerPoint 簡報</vt:lpstr>
      <vt:lpstr>講者自介</vt:lpstr>
      <vt:lpstr>議程</vt:lpstr>
      <vt:lpstr>long long ago, and far far away Minnesota 來了兩個台灣人…</vt:lpstr>
      <vt:lpstr>背景</vt:lpstr>
      <vt:lpstr>事件</vt:lpstr>
      <vt:lpstr>Biz Team的處理(1)</vt:lpstr>
      <vt:lpstr>Biz Team的處理(2)</vt:lpstr>
      <vt:lpstr>Biz Team的處理(3)</vt:lpstr>
      <vt:lpstr>Web Team的處理(1)</vt:lpstr>
      <vt:lpstr>Web Team的處理(2)</vt:lpstr>
      <vt:lpstr>Web Team的處理(3)</vt:lpstr>
      <vt:lpstr>Web Team的處理(4)</vt:lpstr>
      <vt:lpstr>於是…</vt:lpstr>
      <vt:lpstr>我的策略</vt:lpstr>
      <vt:lpstr>Blackbox(1)</vt:lpstr>
      <vt:lpstr>Blackbox的概念</vt:lpstr>
      <vt:lpstr>Blackbox(2)</vt:lpstr>
      <vt:lpstr>Blackbox(3)</vt:lpstr>
      <vt:lpstr>Blackbox(4)</vt:lpstr>
      <vt:lpstr>調查結果</vt:lpstr>
      <vt:lpstr>但總之…    我把問題給解決啦！</vt:lpstr>
      <vt:lpstr>反省</vt:lpstr>
      <vt:lpstr>Application Monitoring in Java world</vt:lpstr>
      <vt:lpstr>Monitoring的目的</vt:lpstr>
      <vt:lpstr>有哪些方案？</vt:lpstr>
      <vt:lpstr>JVMTI</vt:lpstr>
      <vt:lpstr>Visual VM</vt:lpstr>
      <vt:lpstr>Java Instrumentation</vt:lpstr>
      <vt:lpstr>Java Instrumentation</vt:lpstr>
      <vt:lpstr>JMX + jConsole(1)</vt:lpstr>
      <vt:lpstr>PowerPoint 簡報</vt:lpstr>
      <vt:lpstr>JMX + jConsole(2)</vt:lpstr>
      <vt:lpstr>小結</vt:lpstr>
      <vt:lpstr>Proper Logging is Essential!</vt:lpstr>
      <vt:lpstr>Log 的優點</vt:lpstr>
      <vt:lpstr>Logging 的缺點</vt:lpstr>
      <vt:lpstr>回顧一下</vt:lpstr>
      <vt:lpstr>那麼…</vt:lpstr>
      <vt:lpstr>ZMonitor</vt:lpstr>
      <vt:lpstr>ZMonitor的核心概念</vt:lpstr>
      <vt:lpstr>如何使用？</vt:lpstr>
      <vt:lpstr>Let’s try !</vt:lpstr>
      <vt:lpstr>結語</vt:lpstr>
      <vt:lpstr>Q &amp; A！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陳雅云</dc:creator>
  <cp:lastModifiedBy>ian</cp:lastModifiedBy>
  <cp:revision>241</cp:revision>
  <dcterms:created xsi:type="dcterms:W3CDTF">2013-06-18T02:40:19Z</dcterms:created>
  <dcterms:modified xsi:type="dcterms:W3CDTF">2013-08-02T04:16:51Z</dcterms:modified>
</cp:coreProperties>
</file>