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1" r:id="rId1"/>
  </p:sldMasterIdLst>
  <p:notesMasterIdLst>
    <p:notesMasterId r:id="rId44"/>
  </p:notesMasterIdLst>
  <p:handoutMasterIdLst>
    <p:handoutMasterId r:id="rId45"/>
  </p:handoutMasterIdLst>
  <p:sldIdLst>
    <p:sldId id="502" r:id="rId2"/>
    <p:sldId id="560" r:id="rId3"/>
    <p:sldId id="500" r:id="rId4"/>
    <p:sldId id="501" r:id="rId5"/>
    <p:sldId id="503" r:id="rId6"/>
    <p:sldId id="504" r:id="rId7"/>
    <p:sldId id="506" r:id="rId8"/>
    <p:sldId id="505" r:id="rId9"/>
    <p:sldId id="507" r:id="rId10"/>
    <p:sldId id="508" r:id="rId11"/>
    <p:sldId id="510" r:id="rId12"/>
    <p:sldId id="509" r:id="rId13"/>
    <p:sldId id="511" r:id="rId14"/>
    <p:sldId id="512" r:id="rId15"/>
    <p:sldId id="513" r:id="rId16"/>
    <p:sldId id="514" r:id="rId17"/>
    <p:sldId id="561" r:id="rId18"/>
    <p:sldId id="515" r:id="rId19"/>
    <p:sldId id="516" r:id="rId20"/>
    <p:sldId id="551" r:id="rId21"/>
    <p:sldId id="517" r:id="rId22"/>
    <p:sldId id="519" r:id="rId23"/>
    <p:sldId id="520" r:id="rId24"/>
    <p:sldId id="522" r:id="rId25"/>
    <p:sldId id="529" r:id="rId26"/>
    <p:sldId id="555" r:id="rId27"/>
    <p:sldId id="518" r:id="rId28"/>
    <p:sldId id="552" r:id="rId29"/>
    <p:sldId id="546" r:id="rId30"/>
    <p:sldId id="524" r:id="rId31"/>
    <p:sldId id="553" r:id="rId32"/>
    <p:sldId id="554" r:id="rId33"/>
    <p:sldId id="527" r:id="rId34"/>
    <p:sldId id="562" r:id="rId35"/>
    <p:sldId id="537" r:id="rId36"/>
    <p:sldId id="521" r:id="rId37"/>
    <p:sldId id="525" r:id="rId38"/>
    <p:sldId id="528" r:id="rId39"/>
    <p:sldId id="557" r:id="rId40"/>
    <p:sldId id="559" r:id="rId41"/>
    <p:sldId id="558" r:id="rId42"/>
    <p:sldId id="542" r:id="rId43"/>
  </p:sldIdLst>
  <p:sldSz cx="9144000" cy="6858000" type="screen4x3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62BC"/>
    <a:srgbClr val="0576FF"/>
    <a:srgbClr val="626262"/>
    <a:srgbClr val="000000"/>
    <a:srgbClr val="FFFF00"/>
    <a:srgbClr val="C85950"/>
    <a:srgbClr val="0082DA"/>
    <a:srgbClr val="0078C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 autoAdjust="0"/>
    <p:restoredTop sz="94713" autoAdjust="0"/>
  </p:normalViewPr>
  <p:slideViewPr>
    <p:cSldViewPr snapToGrid="0" snapToObjects="1">
      <p:cViewPr varScale="1">
        <p:scale>
          <a:sx n="86" d="100"/>
          <a:sy n="86" d="100"/>
        </p:scale>
        <p:origin x="-1086" y="-96"/>
      </p:cViewPr>
      <p:guideLst>
        <p:guide orient="horz" pos="1095"/>
        <p:guide orient="horz" pos="2863"/>
        <p:guide pos="359"/>
        <p:guide pos="3055"/>
      </p:guideLst>
    </p:cSldViewPr>
  </p:slideViewPr>
  <p:outlineViewPr>
    <p:cViewPr>
      <p:scale>
        <a:sx n="33" d="100"/>
        <a:sy n="33" d="100"/>
      </p:scale>
      <p:origin x="0" y="62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8" d="100"/>
          <a:sy n="58" d="100"/>
        </p:scale>
        <p:origin x="-2502" y="-84"/>
      </p:cViewPr>
      <p:guideLst>
        <p:guide orient="horz" pos="2931"/>
        <p:guide pos="221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381625" y="0"/>
            <a:ext cx="1636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7" tIns="46643" rIns="93287" bIns="4664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1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8D318F2-3A21-459D-90C4-ABF88B4E35DB}" type="datetimeFigureOut">
              <a:rPr lang="zh-CN" altLang="en-US"/>
              <a:pPr>
                <a:defRPr/>
              </a:pPr>
              <a:t>2012/7/16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546100" y="8839200"/>
            <a:ext cx="57721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7" tIns="46643" rIns="93287" bIns="46643" numCol="1" anchor="b" anchorCtr="0" compatLnSpc="1">
            <a:prstTxWarp prst="textNoShape">
              <a:avLst/>
            </a:prstTxWarp>
          </a:bodyPr>
          <a:lstStyle>
            <a:lvl1pPr defTabSz="933450">
              <a:defRPr sz="9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CONFIDENTIAL | © 2002-2011 Nuance Communications,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0" y="8839200"/>
            <a:ext cx="5461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7" tIns="46643" rIns="93287" bIns="46643" numCol="1" anchor="b" anchorCtr="0" compatLnSpc="1">
            <a:prstTxWarp prst="textNoShape">
              <a:avLst/>
            </a:prstTxWarp>
          </a:bodyPr>
          <a:lstStyle>
            <a:lvl1pPr defTabSz="933450"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13CE811-0369-482A-BBA8-9C486804CC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0625" y="8828088"/>
            <a:ext cx="6413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5381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7" tIns="46643" rIns="93287" bIns="46643" numCol="1" anchor="t" anchorCtr="0" compatLnSpc="1">
            <a:prstTxWarp prst="textNoShape">
              <a:avLst/>
            </a:prstTxWarp>
          </a:bodyPr>
          <a:lstStyle>
            <a:lvl1pPr defTabSz="933450">
              <a:defRPr sz="11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850237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5381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7" tIns="46643" rIns="93287" bIns="46643" numCol="1" anchor="t" anchorCtr="0" compatLnSpc="1">
            <a:prstTxWarp prst="textNoShape">
              <a:avLst/>
            </a:prstTxWarp>
          </a:bodyPr>
          <a:lstStyle>
            <a:lvl1pPr defTabSz="933450">
              <a:defRPr sz="11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381625" y="0"/>
            <a:ext cx="1636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7" tIns="46643" rIns="93287" bIns="4664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1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07638AF-C3E7-4F4D-B18D-6F71FAC0DB28}" type="datetimeFigureOut">
              <a:rPr lang="zh-CN" altLang="en-US"/>
              <a:pPr>
                <a:defRPr/>
              </a:pPr>
              <a:t>2012/7/16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5455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46100" y="4419600"/>
            <a:ext cx="577215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7" tIns="46643" rIns="93287" bIns="466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546100" y="8839200"/>
            <a:ext cx="57721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7" tIns="46643" rIns="93287" bIns="46643" numCol="1" anchor="b" anchorCtr="0" compatLnSpc="1">
            <a:prstTxWarp prst="textNoShape">
              <a:avLst/>
            </a:prstTxWarp>
          </a:bodyPr>
          <a:lstStyle>
            <a:lvl1pPr defTabSz="933450">
              <a:defRPr sz="9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CONFIDENTIAL | © 2002-2011 Nuance Communications,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0" y="8839200"/>
            <a:ext cx="5461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7" tIns="46643" rIns="93287" bIns="46643" numCol="1" anchor="b" anchorCtr="0" compatLnSpc="1">
            <a:prstTxWarp prst="textNoShape">
              <a:avLst/>
            </a:prstTxWarp>
          </a:bodyPr>
          <a:lstStyle>
            <a:lvl1pPr defTabSz="933450"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9412D01-7B83-4BE0-8938-F07EC89E68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17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8828088"/>
            <a:ext cx="6413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2717576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14300" indent="-114300" algn="l" rtl="0" eaLnBrk="0" fontAlgn="base" hangingPunct="0">
      <a:spcBef>
        <a:spcPts val="1800"/>
      </a:spcBef>
      <a:spcAft>
        <a:spcPct val="0"/>
      </a:spcAft>
      <a:buFont typeface="Arial" charset="0"/>
      <a:buChar char="•"/>
      <a:defRPr sz="1100" kern="1200">
        <a:solidFill>
          <a:srgbClr val="000000"/>
        </a:solidFill>
        <a:latin typeface="+mn-lt"/>
        <a:ea typeface="+mn-ea"/>
        <a:cs typeface="+mn-cs"/>
      </a:defRPr>
    </a:lvl1pPr>
    <a:lvl2pPr marL="228600" indent="-11430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rgbClr val="000000"/>
        </a:solidFill>
        <a:latin typeface="+mn-lt"/>
        <a:ea typeface="+mn-ea"/>
        <a:cs typeface="+mn-cs"/>
      </a:defRPr>
    </a:lvl2pPr>
    <a:lvl3pPr marL="342900" indent="-11430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900" kern="1200">
        <a:solidFill>
          <a:srgbClr val="000000"/>
        </a:solidFill>
        <a:latin typeface="+mn-lt"/>
        <a:ea typeface="+mn-ea"/>
        <a:cs typeface="+mn-cs"/>
      </a:defRPr>
    </a:lvl3pPr>
    <a:lvl4pPr marL="457200" indent="-11430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900" kern="1200">
        <a:solidFill>
          <a:srgbClr val="000000"/>
        </a:solidFill>
        <a:latin typeface="+mn-lt"/>
        <a:ea typeface="+mn-ea"/>
        <a:cs typeface="+mn-cs"/>
      </a:defRPr>
    </a:lvl4pPr>
    <a:lvl5pPr marL="571500" indent="-11430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900" kern="1200">
        <a:solidFill>
          <a:srgbClr val="000000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57820"/>
            <a:ext cx="8229600" cy="584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 bwMode="gray">
          <a:xfrm>
            <a:off x="457199" y="1542595"/>
            <a:ext cx="8255000" cy="369332"/>
          </a:xfrm>
          <a:noFill/>
        </p:spPr>
        <p:txBody>
          <a:bodyPr rtlCol="0">
            <a:spAutoFit/>
          </a:bodyPr>
          <a:lstStyle>
            <a:lvl1pPr marL="0" algn="l" defTabSz="914400" rtl="0" eaLnBrk="1" latinLnBrk="0" hangingPunct="1">
              <a:buFontTx/>
              <a:buNone/>
              <a:defRPr lang="en-US" sz="1800" kern="1200" dirty="0" smtClean="0">
                <a:solidFill>
                  <a:srgbClr val="76B928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algn="l" defTabSz="914400" rtl="0" eaLnBrk="1" latinLnBrk="0" hangingPunct="1">
              <a:defRPr lang="en-US" sz="1800" kern="1200" dirty="0" smtClean="0">
                <a:solidFill>
                  <a:srgbClr val="76B92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algn="l" defTabSz="914400" rtl="0" eaLnBrk="1" latinLnBrk="0" hangingPunct="1">
              <a:defRPr lang="en-US" sz="1800" kern="1200" dirty="0" smtClean="0">
                <a:solidFill>
                  <a:srgbClr val="76B92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algn="l" defTabSz="914400" rtl="0" eaLnBrk="1" latinLnBrk="0" hangingPunct="1">
              <a:defRPr lang="en-US" sz="1800" kern="1200" dirty="0" smtClean="0">
                <a:solidFill>
                  <a:srgbClr val="76B92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algn="l" defTabSz="914400" rtl="0" eaLnBrk="1" latinLnBrk="0" hangingPunct="1">
              <a:defRPr lang="en-US" sz="1800" kern="1200" dirty="0" smtClean="0">
                <a:solidFill>
                  <a:srgbClr val="76B92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569913" y="2092036"/>
            <a:ext cx="8004175" cy="4191000"/>
          </a:xfrm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02474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8" y="897555"/>
            <a:ext cx="8229600" cy="584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>
          <a:xfrm>
            <a:off x="431799" y="2036616"/>
            <a:ext cx="8229599" cy="41624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 bwMode="gray">
          <a:xfrm>
            <a:off x="431798" y="1556450"/>
            <a:ext cx="8255000" cy="369332"/>
          </a:xfrm>
          <a:noFill/>
        </p:spPr>
        <p:txBody>
          <a:bodyPr rtlCol="0">
            <a:spAutoFit/>
          </a:bodyPr>
          <a:lstStyle>
            <a:lvl1pPr marL="0" algn="l" defTabSz="914400" rtl="0" eaLnBrk="1" latinLnBrk="0" hangingPunct="1">
              <a:buFontTx/>
              <a:buNone/>
              <a:defRPr lang="en-US" sz="1800" kern="1200" dirty="0" smtClean="0">
                <a:solidFill>
                  <a:srgbClr val="76B928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algn="l" defTabSz="914400" rtl="0" eaLnBrk="1" latinLnBrk="0" hangingPunct="1">
              <a:defRPr lang="en-US" sz="1800" kern="1200" dirty="0" smtClean="0">
                <a:solidFill>
                  <a:srgbClr val="76B92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algn="l" defTabSz="914400" rtl="0" eaLnBrk="1" latinLnBrk="0" hangingPunct="1">
              <a:defRPr lang="en-US" sz="1800" kern="1200" dirty="0" smtClean="0">
                <a:solidFill>
                  <a:srgbClr val="76B92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algn="l" defTabSz="914400" rtl="0" eaLnBrk="1" latinLnBrk="0" hangingPunct="1">
              <a:defRPr lang="en-US" sz="1800" kern="1200" dirty="0" smtClean="0">
                <a:solidFill>
                  <a:srgbClr val="76B92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algn="l" defTabSz="914400" rtl="0" eaLnBrk="1" latinLnBrk="0" hangingPunct="1">
              <a:defRPr lang="en-US" sz="1800" kern="1200" dirty="0" smtClean="0">
                <a:solidFill>
                  <a:srgbClr val="76B92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496899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or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03925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721" r:id="rId13"/>
    <p:sldLayoutId id="2147483739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It-file2\ithome\mkt\Tiffany\JAVA活動\Artwork\PPT\JavaTWO 2012-PPT-3.jpg"/>
          <p:cNvPicPr>
            <a:picLocks noChangeAspect="1" noChangeArrowheads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91"/>
            <a:ext cx="9144000" cy="68513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15633" y="3164422"/>
            <a:ext cx="60141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蔡昀庭</a:t>
            </a:r>
            <a:r>
              <a:rPr lang="en-US" altLang="zh-TW" sz="40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40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40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Ian YT Tsai</a:t>
            </a:r>
            <a:br>
              <a:rPr lang="en-US" altLang="zh-TW" sz="40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4000" u="sng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zanyking@gmail.com</a:t>
            </a:r>
            <a:r>
              <a:rPr lang="en-US" altLang="zh-TW" sz="40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40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endParaRPr lang="zh-TW" altLang="en-US" sz="40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253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1032"/>
            <a:ext cx="8229600" cy="91688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ZK </a:t>
            </a:r>
            <a:r>
              <a:rPr lang="en-US" altLang="zh-TW" dirty="0" smtClean="0"/>
              <a:t>Selector </a:t>
            </a:r>
            <a:r>
              <a:rPr lang="en-US" altLang="zh-TW" dirty="0" smtClean="0"/>
              <a:t>Technology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90286" y="1741714"/>
            <a:ext cx="8229600" cy="15965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800" dirty="0" smtClean="0"/>
              <a:t>ZK MVC </a:t>
            </a:r>
            <a:r>
              <a:rPr lang="zh-TW" altLang="en-US" sz="2800" dirty="0" smtClean="0"/>
              <a:t>為了支援更好的對</a:t>
            </a:r>
            <a:r>
              <a:rPr lang="en-US" altLang="zh-TW" sz="2800" dirty="0" smtClean="0"/>
              <a:t>UI </a:t>
            </a:r>
            <a:r>
              <a:rPr lang="zh-TW" altLang="en-US" sz="2800" dirty="0" smtClean="0"/>
              <a:t>元素與事件綁定，實做了一個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/>
              <a:t>CSS3 </a:t>
            </a:r>
            <a:r>
              <a:rPr lang="en-US" altLang="zh-TW" sz="2800" b="1" dirty="0" smtClean="0"/>
              <a:t>Selector Engine </a:t>
            </a:r>
            <a:r>
              <a:rPr lang="en-US" altLang="zh-TW" sz="2800" b="1" dirty="0" smtClean="0"/>
              <a:t>!</a:t>
            </a:r>
            <a:endParaRPr lang="en-US" altLang="zh-TW" sz="2800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846" y="2688116"/>
            <a:ext cx="8286750" cy="366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71" y="3800818"/>
            <a:ext cx="8782050" cy="2854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886" y="2088555"/>
            <a:ext cx="5833560" cy="145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1032"/>
            <a:ext cx="8229600" cy="91688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Advanced Wiring(1)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90286" y="1669144"/>
            <a:ext cx="8229600" cy="6458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800" b="1" dirty="0" smtClean="0"/>
              <a:t>Wiring to method:</a:t>
            </a:r>
            <a:endParaRPr lang="en-US" altLang="zh-TW" sz="28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0286" y="3452131"/>
            <a:ext cx="8229600" cy="645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 wiring: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1032"/>
            <a:ext cx="8229600" cy="91688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Advanced Wiring(2)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90286" y="1741714"/>
            <a:ext cx="8229600" cy="15965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800" b="1" dirty="0" smtClean="0"/>
              <a:t>甚至支援 </a:t>
            </a:r>
            <a:r>
              <a:rPr lang="en-US" altLang="zh-TW" sz="2800" b="1" dirty="0" smtClean="0"/>
              <a:t>Pseudo Class:</a:t>
            </a:r>
            <a:endParaRPr lang="en-US" altLang="zh-TW" sz="28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390" y="2451618"/>
            <a:ext cx="8986610" cy="290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7390" y="5356553"/>
            <a:ext cx="8229600" cy="119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未來可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以考慮對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Selector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Engine</a:t>
            </a:r>
            <a:r>
              <a:rPr lang="zh-TW" altLang="en-US" sz="2800" dirty="0" smtClean="0"/>
              <a:t>提</a:t>
            </a:r>
            <a:r>
              <a:rPr lang="zh-TW" altLang="en-US" sz="2800" dirty="0" smtClean="0"/>
              <a:t>供</a:t>
            </a:r>
            <a:r>
              <a:rPr lang="en-US" altLang="zh-TW" sz="2800" dirty="0" smtClean="0">
                <a:latin typeface="+mn-lt"/>
              </a:rPr>
              <a:t>Interceptor Interface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，使得對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的處理可以客製化。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1032"/>
            <a:ext cx="8229600" cy="91688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Variable Wiring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90286" y="1632859"/>
            <a:ext cx="8229600" cy="15965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800" dirty="0" smtClean="0"/>
              <a:t>除了</a:t>
            </a:r>
            <a:r>
              <a:rPr lang="en-US" altLang="zh-TW" sz="2800" dirty="0" smtClean="0"/>
              <a:t>Component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Variable </a:t>
            </a:r>
            <a:r>
              <a:rPr lang="zh-TW" altLang="en-US" sz="2800" dirty="0" smtClean="0"/>
              <a:t>也能</a:t>
            </a:r>
            <a:r>
              <a:rPr lang="en-US" altLang="zh-TW" sz="2800" dirty="0" smtClean="0"/>
              <a:t>Wire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22676"/>
            <a:ext cx="7419860" cy="435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/>
          <p:nvPr/>
        </p:nvGrpSpPr>
        <p:grpSpPr>
          <a:xfrm>
            <a:off x="406398" y="2355337"/>
            <a:ext cx="8456842" cy="874094"/>
            <a:chOff x="406398" y="2355337"/>
            <a:chExt cx="8456842" cy="874094"/>
          </a:xfrm>
        </p:grpSpPr>
        <p:sp>
          <p:nvSpPr>
            <p:cNvPr id="8" name="Rectangle 7"/>
            <p:cNvSpPr/>
            <p:nvPr/>
          </p:nvSpPr>
          <p:spPr>
            <a:xfrm>
              <a:off x="406398" y="2355337"/>
              <a:ext cx="7470662" cy="174171"/>
            </a:xfrm>
            <a:prstGeom prst="rect">
              <a:avLst/>
            </a:prstGeom>
            <a:noFill/>
            <a:ln w="15875">
              <a:solidFill>
                <a:srgbClr val="FF0000">
                  <a:alpha val="5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0057" y="2860099"/>
              <a:ext cx="296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Pluggable Variable Context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2"/>
              <a:endCxn id="12" idx="0"/>
            </p:cNvCxnSpPr>
            <p:nvPr/>
          </p:nvCxnSpPr>
          <p:spPr>
            <a:xfrm>
              <a:off x="4141729" y="2529508"/>
              <a:ext cx="3239920" cy="330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58798" y="4131324"/>
            <a:ext cx="8341335" cy="2445746"/>
            <a:chOff x="558798" y="4131324"/>
            <a:chExt cx="8341335" cy="2445746"/>
          </a:xfrm>
        </p:grpSpPr>
        <p:sp>
          <p:nvSpPr>
            <p:cNvPr id="17" name="Rectangle 16"/>
            <p:cNvSpPr/>
            <p:nvPr/>
          </p:nvSpPr>
          <p:spPr>
            <a:xfrm>
              <a:off x="558798" y="4131324"/>
              <a:ext cx="3936084" cy="2445746"/>
            </a:xfrm>
            <a:prstGeom prst="rect">
              <a:avLst/>
            </a:prstGeom>
            <a:noFill/>
            <a:ln w="15875">
              <a:solidFill>
                <a:srgbClr val="FF0000">
                  <a:alpha val="5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8861" y="5008211"/>
              <a:ext cx="3711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Default Context: ZK Implicit Object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 flipV="1">
              <a:off x="4494882" y="5192877"/>
              <a:ext cx="693979" cy="1613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277" y="2121882"/>
            <a:ext cx="8940025" cy="39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5974"/>
            <a:ext cx="8229600" cy="91688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Event Listener Registering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90286" y="1632859"/>
            <a:ext cx="8229600" cy="15965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800" dirty="0" smtClean="0"/>
              <a:t>註冊事件一樣透過 </a:t>
            </a:r>
            <a:r>
              <a:rPr lang="en-US" altLang="zh-TW" sz="2800" dirty="0" smtClean="0"/>
              <a:t>Selector </a:t>
            </a:r>
            <a:r>
              <a:rPr lang="zh-TW" altLang="en-US" sz="2800" dirty="0" smtClean="0"/>
              <a:t>：</a:t>
            </a:r>
            <a:endParaRPr lang="en-US" altLang="zh-TW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0286" y="610325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DemoController2.java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Meta programming in </a:t>
            </a:r>
            <a:r>
              <a:rPr lang="en-US" altLang="zh-TW" dirty="0" smtClean="0"/>
              <a:t>Composite</a:t>
            </a:r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meta programming </a:t>
            </a:r>
            <a:r>
              <a:rPr lang="en-US" altLang="zh-TW" dirty="0" smtClean="0"/>
              <a:t>usage in ZK Composite Component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Composite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1548"/>
            <a:ext cx="8229600" cy="45348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Composite </a:t>
            </a:r>
            <a:r>
              <a:rPr lang="zh-TW" altLang="en-US" sz="2800" dirty="0" smtClean="0"/>
              <a:t>就是以平台既有的</a:t>
            </a:r>
            <a:r>
              <a:rPr lang="en-US" altLang="zh-TW" sz="2800" dirty="0" smtClean="0"/>
              <a:t>UI </a:t>
            </a:r>
            <a:r>
              <a:rPr lang="zh-TW" altLang="en-US" sz="2800" dirty="0" smtClean="0"/>
              <a:t>元件，打造新的元件。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在</a:t>
            </a:r>
            <a:r>
              <a:rPr lang="en-US" altLang="zh-TW" sz="2800" dirty="0" smtClean="0"/>
              <a:t>Java (Swing, SWT)</a:t>
            </a:r>
            <a:r>
              <a:rPr lang="zh-TW" altLang="en-US" sz="2800" dirty="0" smtClean="0"/>
              <a:t>或幾乎所有的</a:t>
            </a:r>
            <a:r>
              <a:rPr lang="en-US" altLang="zh-TW" sz="2800" dirty="0" smtClean="0"/>
              <a:t>GUI Programming Model </a:t>
            </a:r>
            <a:r>
              <a:rPr lang="zh-TW" altLang="en-US" sz="2800" dirty="0" smtClean="0"/>
              <a:t>中，都存在</a:t>
            </a:r>
            <a:r>
              <a:rPr lang="en-US" altLang="zh-TW" sz="2800" dirty="0" smtClean="0"/>
              <a:t>Composite</a:t>
            </a:r>
            <a:r>
              <a:rPr lang="zh-TW" altLang="en-US" sz="2800" dirty="0" smtClean="0"/>
              <a:t>的觀念。</a:t>
            </a:r>
            <a:endParaRPr lang="en-US" altLang="zh-TW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ZK </a:t>
            </a:r>
            <a:r>
              <a:rPr lang="en-US" altLang="zh-TW" dirty="0" smtClean="0"/>
              <a:t>Composite Component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1548"/>
            <a:ext cx="8229600" cy="45348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800" dirty="0" smtClean="0"/>
              <a:t>情境</a:t>
            </a:r>
            <a:r>
              <a:rPr lang="zh-TW" altLang="en-US" sz="2800" dirty="0" smtClean="0">
                <a:sym typeface="Wingdings" pitchFamily="2" charset="2"/>
              </a:rPr>
              <a:t>：</a:t>
            </a:r>
            <a:endParaRPr lang="en-US" altLang="zh-TW" sz="2800" dirty="0" smtClean="0"/>
          </a:p>
          <a:p>
            <a:r>
              <a:rPr lang="zh-TW" altLang="en-US" sz="2400" dirty="0" smtClean="0"/>
              <a:t>一個</a:t>
            </a:r>
            <a:r>
              <a:rPr lang="en-US" altLang="zh-TW" sz="2400" dirty="0" smtClean="0"/>
              <a:t>Partial UI </a:t>
            </a:r>
            <a:r>
              <a:rPr lang="zh-TW" altLang="en-US" sz="2400" dirty="0" smtClean="0"/>
              <a:t>需要重用。</a:t>
            </a:r>
            <a:endParaRPr lang="en-US" altLang="zh-TW" sz="2400" dirty="0" smtClean="0"/>
          </a:p>
          <a:p>
            <a:r>
              <a:rPr lang="zh-TW" altLang="en-US" sz="2400" dirty="0" smtClean="0"/>
              <a:t>想要將一個</a:t>
            </a:r>
            <a:r>
              <a:rPr lang="en-US" altLang="zh-TW" sz="2400" dirty="0" smtClean="0"/>
              <a:t>Partial UI </a:t>
            </a:r>
            <a:r>
              <a:rPr lang="zh-TW" altLang="en-US" sz="2400" dirty="0" smtClean="0"/>
              <a:t>封裝成為一個元件。</a:t>
            </a:r>
            <a:endParaRPr lang="en-US" altLang="zh-TW" sz="2400" dirty="0" smtClean="0"/>
          </a:p>
          <a:p>
            <a:pPr>
              <a:buNone/>
            </a:pPr>
            <a:r>
              <a:rPr lang="zh-TW" altLang="en-US" sz="2800" dirty="0" smtClean="0"/>
              <a:t>條件</a:t>
            </a:r>
            <a:r>
              <a:rPr lang="zh-TW" altLang="en-US" sz="2800" dirty="0" smtClean="0"/>
              <a:t>：</a:t>
            </a:r>
            <a:endParaRPr lang="en-US" altLang="zh-TW" sz="2800" dirty="0" smtClean="0"/>
          </a:p>
          <a:p>
            <a:r>
              <a:rPr lang="en-US" altLang="zh-TW" sz="2800" dirty="0" smtClean="0"/>
              <a:t>Is a Component</a:t>
            </a:r>
          </a:p>
          <a:p>
            <a:r>
              <a:rPr lang="zh-TW" altLang="en-US" sz="2800" dirty="0" smtClean="0"/>
              <a:t>可</a:t>
            </a:r>
            <a:r>
              <a:rPr lang="zh-TW" altLang="en-US" sz="2800" dirty="0" smtClean="0"/>
              <a:t>以自</a:t>
            </a:r>
            <a:r>
              <a:rPr lang="zh-TW" altLang="en-US" sz="2800" dirty="0" smtClean="0"/>
              <a:t>訂</a:t>
            </a:r>
            <a:r>
              <a:rPr lang="en-US" altLang="zh-TW" sz="2800" dirty="0" smtClean="0"/>
              <a:t>UI </a:t>
            </a:r>
            <a:r>
              <a:rPr lang="zh-TW" altLang="en-US" sz="2800" dirty="0" smtClean="0"/>
              <a:t>呈現、屬性、支援事件。</a:t>
            </a:r>
            <a:endParaRPr lang="en-US" altLang="zh-TW" sz="2800" dirty="0" smtClean="0"/>
          </a:p>
          <a:p>
            <a:r>
              <a:rPr lang="zh-TW" altLang="en-US" sz="2800" dirty="0" smtClean="0"/>
              <a:t>可以直接</a:t>
            </a:r>
            <a:r>
              <a:rPr lang="zh-TW" altLang="en-US" sz="2800" dirty="0" smtClean="0"/>
              <a:t>在</a:t>
            </a:r>
            <a:r>
              <a:rPr lang="en-US" altLang="zh-TW" sz="2800" dirty="0" smtClean="0"/>
              <a:t>View</a:t>
            </a:r>
            <a:r>
              <a:rPr lang="en-US" altLang="zh-TW" sz="2800" dirty="0" smtClean="0"/>
              <a:t> Page(ZUL) </a:t>
            </a:r>
            <a:r>
              <a:rPr lang="zh-TW" altLang="en-US" sz="2800" dirty="0" smtClean="0"/>
              <a:t>上宣</a:t>
            </a:r>
            <a:r>
              <a:rPr lang="zh-TW" altLang="en-US" sz="2800" dirty="0" smtClean="0"/>
              <a:t>告使用。</a:t>
            </a:r>
            <a:endParaRPr lang="en-US" altLang="zh-TW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11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Composite </a:t>
            </a:r>
            <a:r>
              <a:rPr lang="zh-TW" altLang="en-US" dirty="0" smtClean="0"/>
              <a:t>使用範例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2058" y="1458685"/>
            <a:ext cx="8229600" cy="50522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EX: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一個</a:t>
            </a:r>
            <a:r>
              <a:rPr lang="en-US" altLang="zh-TW" sz="2400" dirty="0" err="1" smtClean="0"/>
              <a:t>LoginDialog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需要</a:t>
            </a:r>
            <a:r>
              <a:rPr lang="en-US" altLang="zh-TW" sz="2400" dirty="0" smtClean="0"/>
              <a:t>login </a:t>
            </a:r>
            <a:r>
              <a:rPr lang="zh-TW" altLang="en-US" sz="2400" dirty="0" smtClean="0"/>
              <a:t>才能做事的地方就會跳出。</a:t>
            </a: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r>
              <a:rPr lang="zh-TW" altLang="en-US" sz="2400" dirty="0" smtClean="0"/>
              <a:t>就</a:t>
            </a:r>
            <a:r>
              <a:rPr lang="zh-TW" altLang="en-US" sz="2400" dirty="0" smtClean="0"/>
              <a:t>如同一個一般的</a:t>
            </a:r>
            <a:r>
              <a:rPr lang="en-US" altLang="zh-TW" sz="2400" dirty="0" smtClean="0"/>
              <a:t> ZK Component </a:t>
            </a:r>
            <a:r>
              <a:rPr lang="zh-TW" altLang="en-US" sz="2400" dirty="0" smtClean="0"/>
              <a:t>使用。</a:t>
            </a:r>
            <a:endParaRPr lang="zh-TW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710" y="2197077"/>
            <a:ext cx="4021537" cy="365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9306" y="2373085"/>
            <a:ext cx="4934694" cy="325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13132" y="2626821"/>
            <a:ext cx="1778002" cy="306000"/>
          </a:xfrm>
          <a:prstGeom prst="rect">
            <a:avLst/>
          </a:prstGeom>
          <a:noFill/>
          <a:ln w="15875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24149" y="4710268"/>
            <a:ext cx="1778002" cy="183600"/>
          </a:xfrm>
          <a:prstGeom prst="rect">
            <a:avLst/>
          </a:prstGeom>
          <a:noFill/>
          <a:ln w="15875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4488755" y="2889656"/>
            <a:ext cx="4489992" cy="1820612"/>
          </a:xfrm>
          <a:prstGeom prst="rect">
            <a:avLst/>
          </a:prstGeom>
          <a:noFill/>
          <a:ln w="15875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5480623"/>
            <a:ext cx="26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CompositeViewCtrl.java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31601" y="544495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index.zul</a:t>
            </a:r>
            <a:endParaRPr lang="zh-TW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2879" y="4028944"/>
            <a:ext cx="1800000" cy="391886"/>
          </a:xfrm>
          <a:prstGeom prst="rect">
            <a:avLst/>
          </a:prstGeom>
          <a:noFill/>
          <a:ln w="15875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0" animBg="1"/>
      <p:bldP spid="10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058" y="1444172"/>
            <a:ext cx="3795485" cy="496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7" y="49711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Composite 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288971" y="3430027"/>
            <a:ext cx="4397829" cy="271530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 smtClean="0"/>
              <a:t>@Composite </a:t>
            </a:r>
            <a:r>
              <a:rPr lang="zh-TW" altLang="en-US" sz="2400" dirty="0" smtClean="0"/>
              <a:t>宣</a:t>
            </a:r>
            <a:r>
              <a:rPr lang="zh-TW" altLang="en-US" sz="2400" dirty="0" smtClean="0"/>
              <a:t>告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在</a:t>
            </a:r>
            <a:r>
              <a:rPr lang="en-US" altLang="zh-TW" sz="2400" dirty="0" err="1" smtClean="0"/>
              <a:t>Zul</a:t>
            </a:r>
            <a:r>
              <a:rPr lang="zh-TW" altLang="en-US" sz="2400" dirty="0" smtClean="0"/>
              <a:t>裡能用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  <a:p>
            <a:r>
              <a:rPr lang="en-US" altLang="zh-TW" sz="2400" dirty="0" smtClean="0"/>
              <a:t>Content </a:t>
            </a:r>
            <a:r>
              <a:rPr lang="zh-TW" altLang="en-US" sz="2400" dirty="0" smtClean="0"/>
              <a:t>設計用</a:t>
            </a:r>
            <a:r>
              <a:rPr lang="en-US" altLang="zh-TW" sz="2400" dirty="0" err="1" smtClean="0"/>
              <a:t>Zul</a:t>
            </a:r>
            <a:r>
              <a:rPr lang="en-US" altLang="zh-TW" sz="2400" dirty="0" smtClean="0"/>
              <a:t> </a:t>
            </a:r>
          </a:p>
          <a:p>
            <a:r>
              <a:rPr lang="zh-TW" altLang="en-US" sz="2400" dirty="0" smtClean="0"/>
              <a:t>實做</a:t>
            </a:r>
            <a:r>
              <a:rPr lang="en-US" altLang="zh-TW" sz="2400" dirty="0" smtClean="0"/>
              <a:t>Composite, </a:t>
            </a:r>
            <a:r>
              <a:rPr lang="zh-TW" altLang="en-US" sz="2400" dirty="0" smtClean="0"/>
              <a:t>啟</a:t>
            </a:r>
            <a:r>
              <a:rPr lang="zh-TW" altLang="en-US" sz="2400" dirty="0" smtClean="0"/>
              <a:t>動</a:t>
            </a:r>
            <a:r>
              <a:rPr lang="en-US" altLang="zh-TW" sz="2400" dirty="0" smtClean="0"/>
              <a:t>ZK MVC call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Composites.doCompose</a:t>
            </a:r>
            <a:r>
              <a:rPr lang="en-US" altLang="zh-TW" sz="2400" dirty="0" smtClean="0"/>
              <a:t>()</a:t>
            </a:r>
            <a:endParaRPr lang="en-US" altLang="zh-TW" sz="2400" dirty="0" smtClean="0"/>
          </a:p>
          <a:p>
            <a:r>
              <a:rPr lang="zh-TW" altLang="en-US" sz="2400" dirty="0" smtClean="0"/>
              <a:t>以</a:t>
            </a:r>
            <a:r>
              <a:rPr lang="en-US" altLang="zh-TW" sz="2400" dirty="0" err="1" smtClean="0"/>
              <a:t>Events.postEvent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發出客製化事件。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11" name="TextBox 10"/>
          <p:cNvSpPr txBox="1"/>
          <p:nvPr/>
        </p:nvSpPr>
        <p:spPr>
          <a:xfrm>
            <a:off x="290286" y="6223391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LoginDialog.java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64871" y="276315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LoginDialog.zul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4871" y="1444172"/>
            <a:ext cx="3676033" cy="131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39486" y="1378859"/>
            <a:ext cx="3817257" cy="36285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4288971" y="1400630"/>
            <a:ext cx="3993157" cy="17318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239486" y="1741715"/>
            <a:ext cx="3817257" cy="448167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544285" y="4963885"/>
            <a:ext cx="2910115" cy="19800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426067" y="2559696"/>
            <a:ext cx="2603572" cy="406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2417901"/>
            <a:ext cx="82549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Ian Tsai (</a:t>
            </a:r>
            <a:r>
              <a:rPr lang="en-US" altLang="zh-TW" sz="2500" dirty="0" err="1" smtClean="0">
                <a:latin typeface="微軟正黑體" pitchFamily="34" charset="-120"/>
                <a:ea typeface="微軟正黑體" pitchFamily="34" charset="-120"/>
              </a:rPr>
              <a:t>Zanyking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b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</a:br>
            <a:endParaRPr lang="en-US" altLang="zh-TW" sz="25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ZK 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Senior Engineer (5 year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+)</a:t>
            </a:r>
          </a:p>
          <a:p>
            <a:endParaRPr lang="en-US" altLang="zh-TW" sz="25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</a:br>
            <a:endParaRPr lang="zh-TW" altLang="en-US" sz="25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itle 11"/>
          <p:cNvSpPr>
            <a:spLocks noGrp="1"/>
          </p:cNvSpPr>
          <p:nvPr>
            <p:ph type="title"/>
          </p:nvPr>
        </p:nvSpPr>
        <p:spPr>
          <a:xfrm>
            <a:off x="457200" y="820056"/>
            <a:ext cx="8229600" cy="101600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自我介紹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7367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與</a:t>
            </a:r>
            <a:r>
              <a:rPr lang="en-US" altLang="zh-TW" dirty="0" err="1" smtClean="0"/>
              <a:t>SelectorComposer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1548"/>
            <a:ext cx="8229600" cy="435891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sz="2800" dirty="0" smtClean="0"/>
              <a:t>宣告方式：</a:t>
            </a:r>
            <a:endParaRPr lang="en-US" altLang="zh-TW" sz="2800" dirty="0" smtClean="0"/>
          </a:p>
          <a:p>
            <a:r>
              <a:rPr lang="en-US" altLang="zh-TW" sz="2400" dirty="0" err="1" smtClean="0"/>
              <a:t>SelectorComposer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是將</a:t>
            </a:r>
            <a:r>
              <a:rPr lang="en-US" altLang="zh-TW" sz="2400" dirty="0" smtClean="0"/>
              <a:t>Controller </a:t>
            </a:r>
            <a:r>
              <a:rPr lang="zh-TW" altLang="en-US" sz="2400" dirty="0" smtClean="0"/>
              <a:t>宣告在</a:t>
            </a:r>
            <a:r>
              <a:rPr lang="en-US" altLang="zh-TW" sz="2400" dirty="0" err="1" smtClean="0"/>
              <a:t>Zul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裡面，</a:t>
            </a:r>
            <a:r>
              <a:rPr lang="en-US" altLang="zh-TW" sz="2400" dirty="0" err="1" smtClean="0"/>
              <a:t>Zul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包</a:t>
            </a:r>
            <a:r>
              <a:rPr lang="en-US" altLang="zh-TW" sz="2400" dirty="0" smtClean="0"/>
              <a:t>Controller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en-US" altLang="zh-TW" sz="2400" dirty="0" smtClean="0"/>
              <a:t>Composite </a:t>
            </a:r>
            <a:r>
              <a:rPr lang="zh-TW" altLang="en-US" sz="2400" dirty="0" smtClean="0"/>
              <a:t>則是元件就是</a:t>
            </a:r>
            <a:r>
              <a:rPr lang="en-US" altLang="zh-TW" sz="2400" dirty="0" smtClean="0"/>
              <a:t>Controller,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Zul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是</a:t>
            </a:r>
            <a:r>
              <a:rPr lang="en-US" altLang="zh-TW" sz="2400" dirty="0" smtClean="0"/>
              <a:t>Content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Controller </a:t>
            </a:r>
            <a:r>
              <a:rPr lang="zh-TW" altLang="en-US" sz="2400" dirty="0" smtClean="0"/>
              <a:t>包</a:t>
            </a:r>
            <a:r>
              <a:rPr lang="en-US" altLang="zh-TW" sz="2400" dirty="0" err="1" smtClean="0"/>
              <a:t>Zul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buNone/>
            </a:pPr>
            <a:r>
              <a:rPr lang="zh-TW" altLang="en-US" sz="2800" dirty="0" smtClean="0"/>
              <a:t>使用時機：</a:t>
            </a:r>
            <a:endParaRPr lang="en-US" altLang="zh-TW" sz="2800" dirty="0" smtClean="0"/>
          </a:p>
          <a:p>
            <a:r>
              <a:rPr lang="en-US" altLang="zh-TW" sz="2800" dirty="0" err="1" smtClean="0"/>
              <a:t>SelectorComposer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用在較大、且固定的</a:t>
            </a:r>
            <a:r>
              <a:rPr lang="en-US" altLang="zh-TW" sz="2800" dirty="0" smtClean="0"/>
              <a:t>UI </a:t>
            </a:r>
            <a:r>
              <a:rPr lang="zh-TW" altLang="en-US" sz="2800" dirty="0" smtClean="0"/>
              <a:t>區塊上。</a:t>
            </a:r>
            <a:endParaRPr lang="en-US" altLang="zh-TW" sz="2800" dirty="0" smtClean="0"/>
          </a:p>
          <a:p>
            <a:r>
              <a:rPr lang="en-US" altLang="zh-TW" sz="2800" dirty="0" smtClean="0"/>
              <a:t>Composer </a:t>
            </a:r>
            <a:r>
              <a:rPr lang="zh-TW" altLang="en-US" sz="2800" dirty="0" smtClean="0"/>
              <a:t>用在會動態新增移除、需要重用、需要提供介面給外界的情境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這兩個模式構成</a:t>
            </a:r>
            <a:r>
              <a:rPr lang="zh-TW" altLang="en-US" sz="2800" dirty="0" smtClean="0"/>
              <a:t>了</a:t>
            </a:r>
            <a:r>
              <a:rPr lang="en-US" altLang="zh-TW" sz="2800" dirty="0" smtClean="0"/>
              <a:t>ZK App UI Design</a:t>
            </a:r>
            <a:r>
              <a:rPr lang="zh-TW" altLang="en-US" sz="2800" dirty="0" smtClean="0"/>
              <a:t>的基礎。</a:t>
            </a:r>
            <a:endParaRPr lang="en-US" altLang="zh-TW" sz="2800" dirty="0" smtClean="0"/>
          </a:p>
          <a:p>
            <a:endParaRPr lang="en-US" altLang="zh-TW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MVVM </a:t>
            </a:r>
            <a:r>
              <a:rPr lang="zh-TW" altLang="en-US" dirty="0" smtClean="0"/>
              <a:t>設計模</a:t>
            </a:r>
            <a:r>
              <a:rPr lang="zh-TW" altLang="en-US" dirty="0" smtClean="0"/>
              <a:t>式：</a:t>
            </a:r>
            <a:r>
              <a:rPr lang="en-US" altLang="zh-TW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Concept of BINDER </a:t>
            </a:r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一個原生要求</a:t>
            </a:r>
            <a:r>
              <a:rPr lang="en-US" altLang="zh-TW" dirty="0" smtClean="0"/>
              <a:t>Meta Programming </a:t>
            </a:r>
            <a:r>
              <a:rPr lang="zh-TW" altLang="en-US" dirty="0" smtClean="0"/>
              <a:t>支援的</a:t>
            </a:r>
            <a:r>
              <a:rPr lang="en-US" altLang="zh-TW" dirty="0" smtClean="0"/>
              <a:t> GUI </a:t>
            </a:r>
            <a:r>
              <a:rPr lang="zh-TW" altLang="en-US" dirty="0" smtClean="0"/>
              <a:t>設計模式。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2397394" y="3825681"/>
            <a:ext cx="1459310" cy="1952169"/>
            <a:chOff x="2397394" y="3825681"/>
            <a:chExt cx="1459310" cy="1952169"/>
          </a:xfrm>
        </p:grpSpPr>
        <p:sp>
          <p:nvSpPr>
            <p:cNvPr id="22" name="Rectangle 21"/>
            <p:cNvSpPr/>
            <p:nvPr/>
          </p:nvSpPr>
          <p:spPr>
            <a:xfrm>
              <a:off x="2397394" y="3825681"/>
              <a:ext cx="1459310" cy="1952169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23379" y="4586157"/>
              <a:ext cx="12586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>
                  <a:solidFill>
                    <a:srgbClr val="FF0000"/>
                  </a:solidFill>
                </a:rPr>
                <a:t>Meta </a:t>
              </a:r>
              <a:br>
                <a:rPr lang="en-US" altLang="zh-TW" sz="1400" dirty="0" smtClean="0">
                  <a:solidFill>
                    <a:srgbClr val="FF0000"/>
                  </a:solidFill>
                </a:rPr>
              </a:br>
              <a:r>
                <a:rPr lang="en-US" altLang="zh-TW" sz="1400" dirty="0" smtClean="0">
                  <a:solidFill>
                    <a:srgbClr val="FF0000"/>
                  </a:solidFill>
                </a:rPr>
                <a:t>Programming</a:t>
              </a:r>
              <a:br>
                <a:rPr lang="en-US" altLang="zh-TW" sz="1400" dirty="0" smtClean="0">
                  <a:solidFill>
                    <a:srgbClr val="FF0000"/>
                  </a:solidFill>
                </a:rPr>
              </a:br>
              <a:r>
                <a:rPr lang="en-US" altLang="zh-TW" sz="1400" dirty="0" smtClean="0">
                  <a:solidFill>
                    <a:srgbClr val="FF0000"/>
                  </a:solidFill>
                </a:rPr>
                <a:t>Mechanism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Model – View – </a:t>
            </a:r>
            <a:r>
              <a:rPr lang="en-US" altLang="zh-TW" dirty="0" err="1" smtClean="0"/>
              <a:t>ViewModel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1548"/>
            <a:ext cx="8229600" cy="4057877"/>
          </a:xfrm>
        </p:spPr>
        <p:txBody>
          <a:bodyPr>
            <a:normAutofit/>
          </a:bodyPr>
          <a:lstStyle/>
          <a:p>
            <a:r>
              <a:rPr lang="en-US" altLang="zh-TW" sz="2800" b="1" dirty="0" smtClean="0"/>
              <a:t>Microsoft </a:t>
            </a:r>
            <a:r>
              <a:rPr lang="zh-TW" altLang="en-US" sz="2800" dirty="0" smtClean="0"/>
              <a:t>叫它</a:t>
            </a:r>
            <a:r>
              <a:rPr lang="en-US" altLang="zh-TW" sz="2800" b="1" dirty="0" smtClean="0"/>
              <a:t>MVVM</a:t>
            </a:r>
          </a:p>
          <a:p>
            <a:r>
              <a:rPr lang="en-US" altLang="zh-TW" sz="2800" b="1" dirty="0" smtClean="0"/>
              <a:t>Martin Fowler </a:t>
            </a:r>
            <a:r>
              <a:rPr lang="zh-TW" altLang="en-US" sz="2800" dirty="0" smtClean="0"/>
              <a:t>叫它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Presentation Model</a:t>
            </a:r>
            <a:r>
              <a:rPr lang="en-US" altLang="zh-TW" sz="2800" dirty="0" smtClean="0"/>
              <a:t> </a:t>
            </a:r>
          </a:p>
          <a:p>
            <a:pPr>
              <a:buNone/>
            </a:pPr>
            <a:r>
              <a:rPr lang="en-US" altLang="zh-TW" sz="2800" dirty="0" smtClean="0"/>
              <a:t> </a:t>
            </a:r>
            <a:endParaRPr lang="zh-TW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2566921" y="2983795"/>
            <a:ext cx="1139371" cy="1117600"/>
          </a:xfrm>
          <a:prstGeom prst="ellipse">
            <a:avLst/>
          </a:prstGeom>
          <a:solidFill>
            <a:srgbClr val="C00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Controller</a:t>
            </a:r>
            <a:br>
              <a:rPr lang="en-US" altLang="zh-TW" sz="1200" dirty="0" smtClean="0"/>
            </a:br>
            <a:r>
              <a:rPr lang="en-US" altLang="zh-TW" sz="1200" dirty="0" smtClean="0"/>
              <a:t>(Binder)</a:t>
            </a:r>
            <a:endParaRPr lang="zh-TW" alt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57200" y="3825681"/>
            <a:ext cx="1262743" cy="1952169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 err="1" smtClean="0"/>
              <a:t>yous</a:t>
            </a:r>
            <a:r>
              <a:rPr lang="en-US" altLang="zh-TW" dirty="0" smtClean="0"/>
              <a:t>)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3957246" y="4478018"/>
            <a:ext cx="505836" cy="215445"/>
            <a:chOff x="3957246" y="4478018"/>
            <a:chExt cx="505836" cy="215445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957246" y="4693462"/>
              <a:ext cx="50583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28747" y="44780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set</a:t>
              </a:r>
              <a:endParaRPr lang="zh-TW" altLang="en-US" sz="8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4507326" y="3825681"/>
            <a:ext cx="1262743" cy="1952169"/>
          </a:xfrm>
          <a:prstGeom prst="rect">
            <a:avLst/>
          </a:prstGeom>
          <a:solidFill>
            <a:srgbClr val="00B050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br>
              <a:rPr lang="en-US" altLang="zh-TW" dirty="0" smtClean="0"/>
            </a:br>
            <a:r>
              <a:rPr lang="en-US" altLang="zh-TW" dirty="0" smtClean="0"/>
              <a:t>Model</a:t>
            </a:r>
            <a:br>
              <a:rPr lang="en-US" altLang="zh-TW" dirty="0" smtClean="0"/>
            </a:br>
            <a:r>
              <a:rPr lang="en-US" altLang="zh-TW" dirty="0" smtClean="0"/>
              <a:t>(yours)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1837626" y="4478435"/>
            <a:ext cx="480267" cy="215444"/>
            <a:chOff x="1817743" y="4990996"/>
            <a:chExt cx="480267" cy="215444"/>
          </a:xfrm>
        </p:grpSpPr>
        <p:cxnSp>
          <p:nvCxnSpPr>
            <p:cNvPr id="43" name="Straight Arrow Connector 42"/>
            <p:cNvCxnSpPr/>
            <p:nvPr/>
          </p:nvCxnSpPr>
          <p:spPr>
            <a:xfrm flipH="1">
              <a:off x="1817743" y="5206440"/>
              <a:ext cx="4802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915205" y="4990996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set</a:t>
              </a:r>
              <a:endParaRPr lang="zh-TW" altLang="en-US" sz="8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855284" y="5092936"/>
            <a:ext cx="460384" cy="233810"/>
            <a:chOff x="1837626" y="4459654"/>
            <a:chExt cx="460384" cy="233810"/>
          </a:xfrm>
        </p:grpSpPr>
        <p:sp>
          <p:nvSpPr>
            <p:cNvPr id="44" name="TextBox 43"/>
            <p:cNvSpPr txBox="1"/>
            <p:nvPr/>
          </p:nvSpPr>
          <p:spPr>
            <a:xfrm>
              <a:off x="1837626" y="4459654"/>
              <a:ext cx="4603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action</a:t>
              </a:r>
              <a:endParaRPr lang="zh-TW" altLang="en-US" sz="8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837626" y="4693463"/>
              <a:ext cx="46038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964506" y="4775552"/>
            <a:ext cx="505836" cy="222708"/>
            <a:chOff x="3964506" y="4775552"/>
            <a:chExt cx="505836" cy="222708"/>
          </a:xfrm>
        </p:grpSpPr>
        <p:sp>
          <p:nvSpPr>
            <p:cNvPr id="36" name="TextBox 35"/>
            <p:cNvSpPr txBox="1"/>
            <p:nvPr/>
          </p:nvSpPr>
          <p:spPr>
            <a:xfrm>
              <a:off x="4028747" y="4775552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get</a:t>
              </a:r>
              <a:endParaRPr lang="zh-TW" altLang="en-US" sz="800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3964506" y="4998259"/>
              <a:ext cx="50583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3937441" y="5131148"/>
            <a:ext cx="553381" cy="217366"/>
            <a:chOff x="3937441" y="5131148"/>
            <a:chExt cx="553381" cy="217366"/>
          </a:xfrm>
        </p:grpSpPr>
        <p:cxnSp>
          <p:nvCxnSpPr>
            <p:cNvPr id="60" name="Straight Arrow Connector 59"/>
            <p:cNvCxnSpPr/>
            <p:nvPr/>
          </p:nvCxnSpPr>
          <p:spPr>
            <a:xfrm flipH="1">
              <a:off x="3937441" y="5348514"/>
              <a:ext cx="5038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043264" y="5131148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Notify</a:t>
              </a:r>
              <a:endParaRPr lang="zh-TW" altLang="en-US" sz="800" dirty="0"/>
            </a:p>
          </p:txBody>
        </p:sp>
      </p:grpSp>
      <p:sp>
        <p:nvSpPr>
          <p:cNvPr id="65" name="Flowchart: Magnetic Disk 64"/>
          <p:cNvSpPr/>
          <p:nvPr/>
        </p:nvSpPr>
        <p:spPr>
          <a:xfrm>
            <a:off x="6553200" y="4254399"/>
            <a:ext cx="1211943" cy="1429657"/>
          </a:xfrm>
          <a:prstGeom prst="flowChartMagneticDisk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Backend</a:t>
            </a:r>
            <a:br>
              <a:rPr lang="en-US" altLang="zh-TW" dirty="0" smtClean="0"/>
            </a:br>
            <a:r>
              <a:rPr lang="en-US" altLang="zh-TW" dirty="0" smtClean="0"/>
              <a:t>Model</a:t>
            </a:r>
            <a:endParaRPr lang="zh-TW" alt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5909382" y="4671694"/>
            <a:ext cx="50583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80883" y="445625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set</a:t>
            </a:r>
            <a:endParaRPr lang="zh-TW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5980883" y="4753784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get</a:t>
            </a:r>
            <a:endParaRPr lang="zh-TW" altLang="en-US" sz="800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5889577" y="5326746"/>
            <a:ext cx="5038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916642" y="4976491"/>
            <a:ext cx="50583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95400" y="510938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Notify</a:t>
            </a:r>
            <a:endParaRPr lang="zh-TW" altLang="en-US" sz="8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3706292" y="3234818"/>
            <a:ext cx="1432406" cy="590863"/>
            <a:chOff x="3706292" y="3234818"/>
            <a:chExt cx="1432406" cy="590863"/>
          </a:xfrm>
        </p:grpSpPr>
        <p:cxnSp>
          <p:nvCxnSpPr>
            <p:cNvPr id="77" name="Elbow Connector 76"/>
            <p:cNvCxnSpPr>
              <a:stCxn id="10" idx="6"/>
              <a:endCxn id="39" idx="0"/>
            </p:cNvCxnSpPr>
            <p:nvPr/>
          </p:nvCxnSpPr>
          <p:spPr>
            <a:xfrm>
              <a:off x="3706292" y="3542595"/>
              <a:ext cx="1432406" cy="283086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028747" y="3234818"/>
              <a:ext cx="85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>
                  <a:solidFill>
                    <a:srgbClr val="FF0000"/>
                  </a:solidFill>
                </a:rPr>
                <a:t>Analysis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088573" y="3233329"/>
            <a:ext cx="1478349" cy="592352"/>
            <a:chOff x="1088573" y="3233329"/>
            <a:chExt cx="1478349" cy="592352"/>
          </a:xfrm>
        </p:grpSpPr>
        <p:cxnSp>
          <p:nvCxnSpPr>
            <p:cNvPr id="81" name="Elbow Connector 80"/>
            <p:cNvCxnSpPr>
              <a:stCxn id="10" idx="2"/>
              <a:endCxn id="21" idx="0"/>
            </p:cNvCxnSpPr>
            <p:nvPr/>
          </p:nvCxnSpPr>
          <p:spPr>
            <a:xfrm rot="10800000" flipV="1">
              <a:off x="1088573" y="3542595"/>
              <a:ext cx="1478349" cy="283086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441982" y="3233329"/>
              <a:ext cx="85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>
                  <a:solidFill>
                    <a:srgbClr val="FF0000"/>
                  </a:solidFill>
                </a:rPr>
                <a:t>Analysis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JSF Declaration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661" y="5303144"/>
            <a:ext cx="8229600" cy="1152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800" b="1" dirty="0" smtClean="0"/>
              <a:t>Java Bean</a:t>
            </a:r>
            <a:r>
              <a:rPr lang="en-US" altLang="zh-TW" sz="2800" dirty="0" smtClean="0"/>
              <a:t> : </a:t>
            </a:r>
            <a:r>
              <a:rPr lang="en-US" altLang="zh-TW" sz="2400" dirty="0" smtClean="0"/>
              <a:t>Java Annotation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@</a:t>
            </a:r>
            <a:r>
              <a:rPr lang="en-US" altLang="zh-TW" sz="2400" dirty="0" smtClean="0"/>
              <a:t>, Naming Convention</a:t>
            </a:r>
          </a:p>
          <a:p>
            <a:pPr>
              <a:buNone/>
            </a:pPr>
            <a:r>
              <a:rPr lang="en-US" altLang="zh-TW" sz="2800" b="1" dirty="0" err="1" smtClean="0"/>
              <a:t>xhtml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: </a:t>
            </a:r>
            <a:r>
              <a:rPr lang="en-US" altLang="zh-TW" sz="2400" dirty="0" err="1" smtClean="0"/>
              <a:t>jsf</a:t>
            </a:r>
            <a:r>
              <a:rPr lang="en-US" altLang="zh-TW" sz="2400" dirty="0" smtClean="0"/>
              <a:t> annotation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#</a:t>
            </a:r>
          </a:p>
          <a:p>
            <a:pPr>
              <a:buNone/>
            </a:pPr>
            <a:endParaRPr lang="en-US" altLang="zh-TW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23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7089" y="1740919"/>
            <a:ext cx="5192570" cy="3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023" y="1870274"/>
            <a:ext cx="3976538" cy="237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21"/>
          <p:cNvGrpSpPr/>
          <p:nvPr/>
        </p:nvGrpSpPr>
        <p:grpSpPr>
          <a:xfrm>
            <a:off x="138023" y="1857880"/>
            <a:ext cx="7223636" cy="1270368"/>
            <a:chOff x="138023" y="3243532"/>
            <a:chExt cx="7223636" cy="1270368"/>
          </a:xfrm>
        </p:grpSpPr>
        <p:sp>
          <p:nvSpPr>
            <p:cNvPr id="7" name="Rectangle 6"/>
            <p:cNvSpPr/>
            <p:nvPr/>
          </p:nvSpPr>
          <p:spPr>
            <a:xfrm>
              <a:off x="138023" y="3243532"/>
              <a:ext cx="2415396" cy="388189"/>
            </a:xfrm>
            <a:prstGeom prst="rect">
              <a:avLst/>
            </a:prstGeom>
            <a:noFill/>
            <a:ln w="15875">
              <a:solidFill>
                <a:srgbClr val="FF0000">
                  <a:alpha val="5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69953" y="4306866"/>
              <a:ext cx="491706" cy="207034"/>
            </a:xfrm>
            <a:prstGeom prst="rect">
              <a:avLst/>
            </a:prstGeom>
            <a:noFill/>
            <a:ln w="15875">
              <a:solidFill>
                <a:srgbClr val="FF0000">
                  <a:alpha val="5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Elbow Connector 11"/>
            <p:cNvCxnSpPr>
              <a:stCxn id="7" idx="3"/>
              <a:endCxn id="10" idx="1"/>
            </p:cNvCxnSpPr>
            <p:nvPr/>
          </p:nvCxnSpPr>
          <p:spPr>
            <a:xfrm>
              <a:off x="2553419" y="3437627"/>
              <a:ext cx="4316534" cy="972756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803419" y="3318537"/>
              <a:ext cx="191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Bean declaration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ZK Declaration: Binder </a:t>
            </a:r>
            <a:r>
              <a:rPr lang="en-US" altLang="zh-TW" dirty="0" smtClean="0"/>
              <a:t>&amp; VM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323" y="4527933"/>
            <a:ext cx="8229600" cy="16377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800" dirty="0" smtClean="0"/>
              <a:t>Binder </a:t>
            </a:r>
            <a:r>
              <a:rPr lang="en-US" altLang="zh-TW" sz="2800" dirty="0" smtClean="0"/>
              <a:t>Controller: </a:t>
            </a:r>
            <a:r>
              <a:rPr lang="en-US" altLang="zh-TW" sz="2000" i="1" dirty="0" smtClean="0"/>
              <a:t>apply=“</a:t>
            </a:r>
            <a:r>
              <a:rPr lang="en-US" altLang="zh-TW" sz="2000" i="1" dirty="0" err="1" smtClean="0"/>
              <a:t>org.zkoss.bind.BinderComposer</a:t>
            </a:r>
            <a:r>
              <a:rPr lang="en-US" altLang="zh-TW" sz="2000" i="1" dirty="0" smtClean="0"/>
              <a:t>”</a:t>
            </a:r>
          </a:p>
          <a:p>
            <a:pPr>
              <a:buNone/>
            </a:pPr>
            <a:r>
              <a:rPr lang="en-US" altLang="zh-TW" sz="2800" dirty="0" smtClean="0"/>
              <a:t>VM </a:t>
            </a:r>
            <a:r>
              <a:rPr lang="en-US" altLang="zh-TW" sz="2800" dirty="0" smtClean="0"/>
              <a:t>Class:  </a:t>
            </a:r>
            <a:r>
              <a:rPr lang="en-US" altLang="zh-TW" sz="2000" dirty="0" smtClean="0"/>
              <a:t>@</a:t>
            </a:r>
            <a:r>
              <a:rPr lang="en-US" altLang="zh-TW" sz="2000" dirty="0" smtClean="0"/>
              <a:t>init(‘</a:t>
            </a:r>
            <a:r>
              <a:rPr lang="en-US" altLang="zh-TW" sz="2000" dirty="0" err="1" smtClean="0"/>
              <a:t>a.b.cVM</a:t>
            </a:r>
            <a:r>
              <a:rPr lang="en-US" altLang="zh-TW" sz="2000" dirty="0" smtClean="0"/>
              <a:t>’)</a:t>
            </a:r>
          </a:p>
          <a:p>
            <a:pPr>
              <a:buNone/>
            </a:pPr>
            <a:r>
              <a:rPr lang="en-US" altLang="zh-TW" sz="2800" dirty="0" smtClean="0"/>
              <a:t>VM </a:t>
            </a:r>
            <a:r>
              <a:rPr lang="en-US" altLang="zh-TW" sz="2800" dirty="0" smtClean="0"/>
              <a:t>Id:  </a:t>
            </a:r>
            <a:r>
              <a:rPr lang="en-US" altLang="zh-TW" sz="2000" dirty="0" smtClean="0"/>
              <a:t>@id(‘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’)</a:t>
            </a:r>
            <a:endParaRPr lang="en-US" altLang="zh-TW" sz="2000" dirty="0" smtClean="0"/>
          </a:p>
          <a:p>
            <a:pPr>
              <a:buNone/>
            </a:pPr>
            <a:endParaRPr lang="en-US" altLang="zh-TW" sz="2000" i="1" dirty="0" smtClean="0"/>
          </a:p>
          <a:p>
            <a:pPr>
              <a:buNone/>
            </a:pPr>
            <a:endParaRPr lang="en-US" altLang="zh-TW" sz="2000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24</a:t>
            </a:fld>
            <a:endParaRPr kumimoji="0"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336" y="2626956"/>
            <a:ext cx="8002587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3178" y="2584567"/>
            <a:ext cx="4294187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VM </a:t>
            </a:r>
            <a:r>
              <a:rPr lang="en-US" altLang="zh-TW" dirty="0" smtClean="0"/>
              <a:t>Initial Method: </a:t>
            </a:r>
            <a:r>
              <a:rPr lang="en-US" altLang="zh-TW" dirty="0" smtClean="0"/>
              <a:t>@Init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1548"/>
            <a:ext cx="8229600" cy="40578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800" dirty="0" smtClean="0"/>
              <a:t>Tag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@Init</a:t>
            </a:r>
            <a:r>
              <a:rPr lang="en-US" altLang="zh-TW" sz="2800" dirty="0" smtClean="0"/>
              <a:t> to </a:t>
            </a:r>
            <a:r>
              <a:rPr lang="en-US" altLang="zh-TW" sz="2800" dirty="0" smtClean="0"/>
              <a:t>your VM’s </a:t>
            </a:r>
            <a:r>
              <a:rPr lang="en-US" altLang="zh-TW" sz="2800" dirty="0" smtClean="0"/>
              <a:t>initial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1826494" y="551009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UserVM.java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395263" y="3605843"/>
            <a:ext cx="718870" cy="297612"/>
          </a:xfrm>
          <a:prstGeom prst="rect">
            <a:avLst/>
          </a:prstGeom>
          <a:noFill/>
          <a:ln w="15875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小結：</a:t>
            </a:r>
            <a:r>
              <a:rPr lang="en-US" altLang="zh-TW" dirty="0" smtClean="0"/>
              <a:t>MVVM</a:t>
            </a:r>
            <a:r>
              <a:rPr lang="zh-TW" altLang="en-US" dirty="0" smtClean="0"/>
              <a:t>的啟動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1548"/>
            <a:ext cx="8229600" cy="405787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sz="2800" dirty="0" smtClean="0"/>
              <a:t>宣告方式：</a:t>
            </a:r>
            <a:endParaRPr lang="en-US" altLang="zh-TW" sz="2800" dirty="0" smtClean="0"/>
          </a:p>
          <a:p>
            <a:r>
              <a:rPr lang="zh-TW" altLang="en-US" sz="2400" dirty="0" smtClean="0"/>
              <a:t>對</a:t>
            </a:r>
            <a:r>
              <a:rPr lang="en-US" altLang="zh-TW" sz="2400" dirty="0" smtClean="0"/>
              <a:t>JSF</a:t>
            </a:r>
            <a:r>
              <a:rPr lang="zh-TW" altLang="en-US" sz="2400" dirty="0" smtClean="0"/>
              <a:t>來說，</a:t>
            </a:r>
            <a:r>
              <a:rPr lang="en-US" altLang="zh-TW" sz="2400" dirty="0" smtClean="0"/>
              <a:t>Binder</a:t>
            </a:r>
            <a:r>
              <a:rPr lang="zh-TW" altLang="en-US" sz="2400" dirty="0" smtClean="0"/>
              <a:t>是內建而透明的</a:t>
            </a:r>
            <a:r>
              <a:rPr lang="en-US" altLang="zh-TW" sz="2400" dirty="0" smtClean="0"/>
              <a:t>User </a:t>
            </a:r>
            <a:r>
              <a:rPr lang="zh-TW" altLang="en-US" sz="2400" dirty="0" smtClean="0"/>
              <a:t>幾乎</a:t>
            </a:r>
            <a:r>
              <a:rPr lang="zh-TW" altLang="en-US" sz="2400" dirty="0" smtClean="0"/>
              <a:t>不用知</a:t>
            </a:r>
            <a:r>
              <a:rPr lang="zh-TW" altLang="en-US" sz="2400" dirty="0" smtClean="0"/>
              <a:t>道</a:t>
            </a:r>
            <a:r>
              <a:rPr lang="zh-TW" altLang="en-US" sz="2400" dirty="0" smtClean="0"/>
              <a:t>，而</a:t>
            </a:r>
            <a:r>
              <a:rPr lang="en-US" altLang="zh-TW" sz="2400" dirty="0" err="1" smtClean="0"/>
              <a:t>vm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(Backing bean)</a:t>
            </a:r>
            <a:r>
              <a:rPr lang="zh-TW" altLang="en-US" sz="2400" dirty="0" smtClean="0"/>
              <a:t>只要講好</a:t>
            </a:r>
            <a:r>
              <a:rPr lang="en-US" altLang="zh-TW" sz="2400" dirty="0" smtClean="0"/>
              <a:t>bean Name</a:t>
            </a:r>
            <a:r>
              <a:rPr lang="zh-TW" altLang="en-US" sz="2400" dirty="0" smtClean="0"/>
              <a:t>就直</a:t>
            </a:r>
            <a:r>
              <a:rPr lang="zh-TW" altLang="en-US" sz="2400" dirty="0" smtClean="0"/>
              <a:t>接在</a:t>
            </a:r>
            <a:r>
              <a:rPr lang="en-US" altLang="zh-TW" sz="2400" dirty="0" err="1" smtClean="0"/>
              <a:t>xhtml</a:t>
            </a:r>
            <a:r>
              <a:rPr lang="zh-TW" altLang="en-US" sz="2400" dirty="0" smtClean="0"/>
              <a:t>中用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對</a:t>
            </a:r>
            <a:r>
              <a:rPr lang="en-US" altLang="zh-TW" sz="2400" dirty="0" smtClean="0"/>
              <a:t>ZK</a:t>
            </a:r>
            <a:r>
              <a:rPr lang="zh-TW" altLang="en-US" sz="2400" dirty="0" smtClean="0"/>
              <a:t>來說，</a:t>
            </a:r>
            <a:r>
              <a:rPr lang="en-US" altLang="zh-TW" sz="2400" dirty="0" smtClean="0"/>
              <a:t>Binder </a:t>
            </a:r>
            <a:r>
              <a:rPr lang="zh-TW" altLang="en-US" sz="2400" dirty="0" smtClean="0"/>
              <a:t>在畫面中哪裡開始使用是明確宣告的，</a:t>
            </a:r>
            <a:r>
              <a:rPr lang="en-US" altLang="zh-TW" sz="2400" dirty="0" smtClean="0"/>
              <a:t>VM </a:t>
            </a:r>
            <a:r>
              <a:rPr lang="zh-TW" altLang="en-US" sz="2400" dirty="0" smtClean="0"/>
              <a:t>一般是直接以</a:t>
            </a:r>
            <a:r>
              <a:rPr lang="en-US" altLang="zh-TW" sz="2400" dirty="0" smtClean="0"/>
              <a:t>FQCN</a:t>
            </a:r>
            <a:r>
              <a:rPr lang="zh-TW" altLang="en-US" sz="2400" dirty="0" smtClean="0"/>
              <a:t>宣告在畫面上。</a:t>
            </a:r>
            <a:endParaRPr lang="en-US" altLang="zh-TW" sz="2400" dirty="0" smtClean="0"/>
          </a:p>
          <a:p>
            <a:pPr>
              <a:buNone/>
            </a:pPr>
            <a:r>
              <a:rPr lang="zh-TW" altLang="en-US" sz="2800" dirty="0" smtClean="0"/>
              <a:t>使用差別：</a:t>
            </a:r>
            <a:endParaRPr lang="en-US" altLang="zh-TW" sz="2800" dirty="0" smtClean="0"/>
          </a:p>
          <a:p>
            <a:r>
              <a:rPr lang="en-US" altLang="zh-TW" sz="2800" dirty="0" smtClean="0"/>
              <a:t>JSF</a:t>
            </a:r>
            <a:r>
              <a:rPr lang="zh-TW" altLang="en-US" sz="2800" dirty="0" smtClean="0"/>
              <a:t>的宣</a:t>
            </a:r>
            <a:r>
              <a:rPr lang="zh-TW" altLang="en-US" sz="2800" dirty="0" smtClean="0"/>
              <a:t>告簡單、易用。</a:t>
            </a:r>
            <a:endParaRPr lang="en-US" altLang="zh-TW" sz="2800" dirty="0" smtClean="0"/>
          </a:p>
          <a:p>
            <a:r>
              <a:rPr lang="en-US" altLang="zh-TW" sz="2800" dirty="0" smtClean="0"/>
              <a:t>ZK 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Binder </a:t>
            </a:r>
            <a:r>
              <a:rPr lang="zh-TW" altLang="en-US" sz="2800" dirty="0" smtClean="0"/>
              <a:t>可</a:t>
            </a:r>
            <a:r>
              <a:rPr lang="zh-TW" altLang="en-US" sz="2800" dirty="0" smtClean="0"/>
              <a:t>以</a:t>
            </a:r>
            <a:r>
              <a:rPr lang="zh-TW" altLang="en-US" sz="2800" dirty="0" smtClean="0"/>
              <a:t>做深</a:t>
            </a:r>
            <a:r>
              <a:rPr lang="zh-TW" altLang="en-US" sz="2800" dirty="0" smtClean="0"/>
              <a:t>入的控</a:t>
            </a:r>
            <a:r>
              <a:rPr lang="zh-TW" altLang="en-US" sz="2800" dirty="0" smtClean="0"/>
              <a:t>制與客製化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(</a:t>
            </a:r>
            <a:r>
              <a:rPr lang="zh-TW" altLang="en-US" sz="2400" dirty="0" smtClean="0"/>
              <a:t>有客戶就</a:t>
            </a:r>
            <a:r>
              <a:rPr lang="zh-TW" altLang="en-US" sz="2400" dirty="0" smtClean="0"/>
              <a:t>是喜</a:t>
            </a:r>
            <a:r>
              <a:rPr lang="zh-TW" altLang="en-US" sz="2400" dirty="0" smtClean="0"/>
              <a:t>歡傳統</a:t>
            </a:r>
            <a:r>
              <a:rPr lang="en-US" altLang="zh-TW" sz="2400" dirty="0" smtClean="0"/>
              <a:t>Swing</a:t>
            </a:r>
            <a:r>
              <a:rPr lang="zh-TW" altLang="en-US" sz="2400" dirty="0" smtClean="0"/>
              <a:t>開發方式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，</a:t>
            </a:r>
            <a:r>
              <a:rPr lang="zh-TW" altLang="en-US" sz="2400" dirty="0" smtClean="0"/>
              <a:t>一樣可以用</a:t>
            </a:r>
            <a:r>
              <a:rPr lang="en-US" altLang="zh-TW" sz="2400" dirty="0" smtClean="0"/>
              <a:t>MVVM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簡單的</a:t>
            </a:r>
            <a:r>
              <a:rPr lang="en-US" altLang="zh-TW" dirty="0" smtClean="0"/>
              <a:t>Property Binding</a:t>
            </a:r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如何在</a:t>
            </a:r>
            <a:r>
              <a:rPr lang="en-US" altLang="zh-TW" dirty="0" smtClean="0"/>
              <a:t>JSF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ZK</a:t>
            </a:r>
            <a:r>
              <a:rPr lang="zh-TW" altLang="en-US" dirty="0" smtClean="0"/>
              <a:t>中設定屬性綁定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JSF Property Binding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79" y="5299492"/>
            <a:ext cx="8229600" cy="14219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800" b="1" dirty="0" smtClean="0"/>
              <a:t>Java Bean</a:t>
            </a:r>
            <a:r>
              <a:rPr lang="en-US" altLang="zh-TW" sz="2800" dirty="0" smtClean="0"/>
              <a:t> : Java </a:t>
            </a:r>
            <a:r>
              <a:rPr lang="en-US" altLang="zh-TW" sz="2800" dirty="0" smtClean="0"/>
              <a:t>annotation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@</a:t>
            </a:r>
            <a:r>
              <a:rPr lang="en-US" altLang="zh-TW" sz="2800" dirty="0" smtClean="0"/>
              <a:t>, Naming Convention</a:t>
            </a:r>
          </a:p>
          <a:p>
            <a:pPr>
              <a:buNone/>
            </a:pPr>
            <a:r>
              <a:rPr lang="en-US" altLang="zh-TW" sz="2800" b="1" dirty="0" err="1" smtClean="0"/>
              <a:t>Jsf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xhtml</a:t>
            </a:r>
            <a:r>
              <a:rPr lang="en-US" altLang="zh-TW" sz="2800" dirty="0" smtClean="0"/>
              <a:t> : </a:t>
            </a:r>
            <a:r>
              <a:rPr lang="en-US" altLang="zh-TW" sz="2800" dirty="0" err="1" smtClean="0"/>
              <a:t>jsf</a:t>
            </a:r>
            <a:r>
              <a:rPr lang="en-US" altLang="zh-TW" sz="2800" dirty="0" smtClean="0"/>
              <a:t> annotation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#</a:t>
            </a:r>
          </a:p>
          <a:p>
            <a:pPr>
              <a:buNone/>
            </a:pPr>
            <a:endParaRPr lang="en-US" altLang="zh-TW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28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4804" y="1921491"/>
            <a:ext cx="5055098" cy="319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023" y="1921492"/>
            <a:ext cx="3976538" cy="298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22"/>
          <p:cNvGrpSpPr/>
          <p:nvPr/>
        </p:nvGrpSpPr>
        <p:grpSpPr>
          <a:xfrm>
            <a:off x="1411854" y="2980596"/>
            <a:ext cx="7005725" cy="1084628"/>
            <a:chOff x="1411854" y="4302636"/>
            <a:chExt cx="7005725" cy="1084628"/>
          </a:xfrm>
        </p:grpSpPr>
        <p:sp>
          <p:nvSpPr>
            <p:cNvPr id="8" name="Rectangle 7"/>
            <p:cNvSpPr/>
            <p:nvPr/>
          </p:nvSpPr>
          <p:spPr>
            <a:xfrm>
              <a:off x="1578633" y="4357773"/>
              <a:ext cx="1000664" cy="198408"/>
            </a:xfrm>
            <a:prstGeom prst="rect">
              <a:avLst/>
            </a:prstGeom>
            <a:noFill/>
            <a:ln w="15875">
              <a:solidFill>
                <a:srgbClr val="FF0000">
                  <a:alpha val="5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11854" y="5188856"/>
              <a:ext cx="1000664" cy="198408"/>
            </a:xfrm>
            <a:prstGeom prst="rect">
              <a:avLst/>
            </a:prstGeom>
            <a:noFill/>
            <a:ln w="15875">
              <a:solidFill>
                <a:srgbClr val="FF0000">
                  <a:alpha val="5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Elbow Connector 16"/>
            <p:cNvCxnSpPr>
              <a:stCxn id="9" idx="3"/>
              <a:endCxn id="20" idx="1"/>
            </p:cNvCxnSpPr>
            <p:nvPr/>
          </p:nvCxnSpPr>
          <p:spPr>
            <a:xfrm flipV="1">
              <a:off x="2412518" y="4540383"/>
              <a:ext cx="2403895" cy="747677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567616" y="4789147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Property Binding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16413" y="4302636"/>
              <a:ext cx="3601166" cy="475493"/>
            </a:xfrm>
            <a:prstGeom prst="rect">
              <a:avLst/>
            </a:prstGeom>
            <a:noFill/>
            <a:ln w="15875">
              <a:solidFill>
                <a:srgbClr val="FF0000">
                  <a:alpha val="5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824" y="75333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ZK @bind &amp; @load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114" y="4450817"/>
            <a:ext cx="7765143" cy="1972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800" dirty="0" smtClean="0"/>
              <a:t>Annotation in </a:t>
            </a:r>
            <a:r>
              <a:rPr lang="en-US" altLang="zh-TW" sz="2800" dirty="0" err="1" smtClean="0"/>
              <a:t>Zul</a:t>
            </a:r>
            <a:r>
              <a:rPr lang="en-US" altLang="zh-TW" sz="2800" dirty="0" smtClean="0"/>
              <a:t>: </a:t>
            </a:r>
            <a:r>
              <a:rPr lang="zh-TW" altLang="en-US" sz="2800" dirty="0" smtClean="0"/>
              <a:t>屬性值的第一個字母為</a:t>
            </a:r>
            <a:r>
              <a:rPr lang="en-US" altLang="zh-TW" sz="2800" dirty="0" smtClean="0"/>
              <a:t>@</a:t>
            </a:r>
          </a:p>
          <a:p>
            <a:pPr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@bind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Bean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prop </a:t>
            </a:r>
            <a:r>
              <a:rPr lang="en-US" altLang="zh-TW" sz="2800" b="1" dirty="0" smtClean="0"/>
              <a:t>&lt;-&gt;</a:t>
            </a:r>
            <a:r>
              <a:rPr lang="en-US" altLang="zh-TW" sz="2800" dirty="0" smtClean="0"/>
              <a:t> Component prop</a:t>
            </a:r>
          </a:p>
          <a:p>
            <a:pPr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@load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Bean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Getter </a:t>
            </a:r>
            <a:r>
              <a:rPr lang="en-US" altLang="zh-TW" sz="2800" b="1" dirty="0" smtClean="0"/>
              <a:t>-&gt;</a:t>
            </a:r>
            <a:r>
              <a:rPr lang="en-US" altLang="zh-TW" sz="2800" dirty="0" smtClean="0"/>
              <a:t> Component </a:t>
            </a:r>
            <a:r>
              <a:rPr lang="en-US" altLang="zh-TW" sz="2800" dirty="0" smtClean="0"/>
              <a:t>Setter</a:t>
            </a:r>
            <a:endParaRPr lang="en-US" altLang="zh-TW" sz="28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29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25" y="1896337"/>
            <a:ext cx="7289606" cy="248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It-file2\ithome\mkt\Tiffany\JAVA活動\Artwork\PPT\JavaTWO 2012-PPT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59" y="0"/>
            <a:ext cx="916185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29527" y="3781778"/>
            <a:ext cx="89144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Java EE Ajax 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框架應用之架構設計模式探討 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– ZK &amp; JSF 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996" y="2198175"/>
            <a:ext cx="8507804" cy="442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5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Collection Binding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30</a:t>
            </a:fld>
            <a:endParaRPr kumimoji="0"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26944" y="2924556"/>
            <a:ext cx="6144881" cy="666944"/>
            <a:chOff x="1926097" y="2825403"/>
            <a:chExt cx="6144881" cy="666944"/>
          </a:xfrm>
        </p:grpSpPr>
        <p:sp>
          <p:nvSpPr>
            <p:cNvPr id="8" name="Rectangle 7"/>
            <p:cNvSpPr/>
            <p:nvPr/>
          </p:nvSpPr>
          <p:spPr>
            <a:xfrm>
              <a:off x="1926097" y="3194735"/>
              <a:ext cx="3492368" cy="297612"/>
            </a:xfrm>
            <a:prstGeom prst="rect">
              <a:avLst/>
            </a:prstGeom>
            <a:noFill/>
            <a:ln w="19050">
              <a:solidFill>
                <a:srgbClr val="FF0000">
                  <a:alpha val="5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7398" y="2825403"/>
              <a:ext cx="5583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</a:rPr>
                <a:t>關鍵字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: children, </a:t>
              </a:r>
              <a:r>
                <a:rPr lang="en-US" altLang="zh-TW" dirty="0" err="1" smtClean="0">
                  <a:solidFill>
                    <a:srgbClr val="FF0000"/>
                  </a:solidFill>
                </a:rPr>
                <a:t>vlayout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 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並沒有</a:t>
              </a:r>
              <a:r>
                <a:rPr lang="en-US" altLang="zh-TW" dirty="0" err="1" smtClean="0">
                  <a:solidFill>
                    <a:srgbClr val="FF0000"/>
                  </a:solidFill>
                </a:rPr>
                <a:t>setChildren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 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這個方法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979" y="3876104"/>
            <a:ext cx="4106566" cy="1035037"/>
            <a:chOff x="178996" y="3622713"/>
            <a:chExt cx="4106566" cy="1035037"/>
          </a:xfrm>
        </p:grpSpPr>
        <p:sp>
          <p:nvSpPr>
            <p:cNvPr id="11" name="Rectangle 10"/>
            <p:cNvSpPr/>
            <p:nvPr/>
          </p:nvSpPr>
          <p:spPr>
            <a:xfrm>
              <a:off x="2454347" y="3622713"/>
              <a:ext cx="1831215" cy="297612"/>
            </a:xfrm>
            <a:prstGeom prst="rect">
              <a:avLst/>
            </a:prstGeom>
            <a:noFill/>
            <a:ln w="19050">
              <a:solidFill>
                <a:srgbClr val="FF0000">
                  <a:alpha val="5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Straight Arrow Connector 12"/>
            <p:cNvCxnSpPr>
              <a:stCxn id="11" idx="1"/>
              <a:endCxn id="14" idx="0"/>
            </p:cNvCxnSpPr>
            <p:nvPr/>
          </p:nvCxnSpPr>
          <p:spPr>
            <a:xfrm flipH="1">
              <a:off x="1474736" y="3771519"/>
              <a:ext cx="979611" cy="51689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8996" y="4288418"/>
              <a:ext cx="2591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Default Template Name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48982" y="3901732"/>
            <a:ext cx="3814627" cy="1159000"/>
            <a:chOff x="4096438" y="3626307"/>
            <a:chExt cx="3814627" cy="1159000"/>
          </a:xfrm>
        </p:grpSpPr>
        <p:sp>
          <p:nvSpPr>
            <p:cNvPr id="15" name="Rectangle 14"/>
            <p:cNvSpPr/>
            <p:nvPr/>
          </p:nvSpPr>
          <p:spPr>
            <a:xfrm>
              <a:off x="4096438" y="3626307"/>
              <a:ext cx="1268772" cy="297612"/>
            </a:xfrm>
            <a:prstGeom prst="rect">
              <a:avLst/>
            </a:prstGeom>
            <a:noFill/>
            <a:ln w="19050">
              <a:solidFill>
                <a:srgbClr val="FF0000">
                  <a:alpha val="5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7991" y="4153438"/>
              <a:ext cx="1155600" cy="297612"/>
            </a:xfrm>
            <a:prstGeom prst="rect">
              <a:avLst/>
            </a:prstGeom>
            <a:noFill/>
            <a:ln w="19050">
              <a:solidFill>
                <a:srgbClr val="FF0000">
                  <a:alpha val="5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47990" y="4487695"/>
              <a:ext cx="2008738" cy="297612"/>
            </a:xfrm>
            <a:prstGeom prst="rect">
              <a:avLst/>
            </a:prstGeom>
            <a:noFill/>
            <a:ln w="19050">
              <a:solidFill>
                <a:srgbClr val="FF0000">
                  <a:alpha val="5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59276" y="3651902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Entry Reference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5" idx="3"/>
              <a:endCxn id="20" idx="1"/>
            </p:cNvCxnSpPr>
            <p:nvPr/>
          </p:nvCxnSpPr>
          <p:spPr>
            <a:xfrm>
              <a:off x="5365210" y="3775113"/>
              <a:ext cx="694066" cy="614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Binding through EL</a:t>
            </a:r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如何在</a:t>
            </a:r>
            <a:r>
              <a:rPr lang="en-US" altLang="zh-TW" dirty="0" smtClean="0"/>
              <a:t>JSF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ZK</a:t>
            </a:r>
            <a:r>
              <a:rPr lang="zh-TW" altLang="en-US" dirty="0" smtClean="0"/>
              <a:t>中設定屬性綁定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942" y="1641186"/>
            <a:ext cx="6465887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JSF Binding though EL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17" y="4930485"/>
            <a:ext cx="8126083" cy="131503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 smtClean="0"/>
              <a:t>JSF</a:t>
            </a:r>
            <a:r>
              <a:rPr lang="zh-TW" altLang="en-US" sz="2800" dirty="0" smtClean="0"/>
              <a:t>中</a:t>
            </a:r>
            <a:r>
              <a:rPr lang="en-US" altLang="zh-TW" sz="2800" dirty="0" smtClean="0"/>
              <a:t>Object </a:t>
            </a:r>
            <a:r>
              <a:rPr lang="zh-TW" altLang="en-US" sz="2800" dirty="0" smtClean="0"/>
              <a:t>與</a:t>
            </a:r>
            <a:r>
              <a:rPr lang="en-US" altLang="zh-TW" sz="2800" dirty="0" smtClean="0"/>
              <a:t>Object </a:t>
            </a:r>
            <a:r>
              <a:rPr lang="zh-TW" altLang="en-US" sz="2800" dirty="0" smtClean="0"/>
              <a:t>之間的</a:t>
            </a:r>
            <a:r>
              <a:rPr lang="en-US" altLang="zh-TW" sz="2800" dirty="0" smtClean="0"/>
              <a:t>Binding </a:t>
            </a:r>
            <a:r>
              <a:rPr lang="zh-TW" altLang="en-US" sz="2800" dirty="0" smtClean="0"/>
              <a:t>關係其實隔了一層</a:t>
            </a:r>
            <a:r>
              <a:rPr lang="en-US" altLang="zh-TW" sz="2800" dirty="0" smtClean="0"/>
              <a:t>EL Evaluation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比早期</a:t>
            </a:r>
            <a:r>
              <a:rPr lang="en-US" altLang="zh-TW" sz="2800" dirty="0" smtClean="0"/>
              <a:t>JSP2.0</a:t>
            </a:r>
            <a:r>
              <a:rPr lang="zh-TW" altLang="en-US" sz="2800" dirty="0" smtClean="0"/>
              <a:t>更強大的</a:t>
            </a:r>
            <a:r>
              <a:rPr lang="en-US" altLang="zh-TW" sz="2800" dirty="0" smtClean="0"/>
              <a:t>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32</a:t>
            </a:fld>
            <a:endParaRPr kumimoji="0"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707615" y="2599981"/>
            <a:ext cx="4638102" cy="1718865"/>
            <a:chOff x="1707615" y="2599981"/>
            <a:chExt cx="4638102" cy="1718865"/>
          </a:xfrm>
        </p:grpSpPr>
        <p:sp>
          <p:nvSpPr>
            <p:cNvPr id="7" name="Rectangle 6"/>
            <p:cNvSpPr/>
            <p:nvPr/>
          </p:nvSpPr>
          <p:spPr>
            <a:xfrm>
              <a:off x="1707615" y="3360145"/>
              <a:ext cx="4638102" cy="9587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Straight Arrow Connector 7"/>
            <p:cNvCxnSpPr>
              <a:stCxn id="7" idx="0"/>
              <a:endCxn id="9" idx="1"/>
            </p:cNvCxnSpPr>
            <p:nvPr/>
          </p:nvCxnSpPr>
          <p:spPr>
            <a:xfrm flipV="1">
              <a:off x="4026666" y="2784647"/>
              <a:ext cx="754684" cy="5754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781350" y="2599981"/>
              <a:ext cx="1150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EL usage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493" y="1800683"/>
            <a:ext cx="8332787" cy="242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ZK Binding through EL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680" y="4587695"/>
            <a:ext cx="8229600" cy="1577071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在</a:t>
            </a:r>
            <a:r>
              <a:rPr lang="en-US" altLang="zh-TW" sz="2800" dirty="0" smtClean="0"/>
              <a:t>Component Annotation</a:t>
            </a:r>
            <a:r>
              <a:rPr lang="zh-TW" altLang="en-US" sz="2800" dirty="0" smtClean="0"/>
              <a:t>內使用。</a:t>
            </a:r>
            <a:endParaRPr lang="en-US" altLang="zh-TW" sz="2800" dirty="0" smtClean="0"/>
          </a:p>
          <a:p>
            <a:r>
              <a:rPr lang="en-US" altLang="zh-TW" sz="2800" dirty="0" smtClean="0"/>
              <a:t>JSF, </a:t>
            </a:r>
            <a:r>
              <a:rPr lang="en-US" altLang="zh-TW" sz="2800" dirty="0" smtClean="0"/>
              <a:t>ZK</a:t>
            </a:r>
            <a:r>
              <a:rPr lang="zh-TW" altLang="en-US" sz="2800" dirty="0" smtClean="0"/>
              <a:t>都</a:t>
            </a:r>
            <a:r>
              <a:rPr lang="zh-TW" altLang="en-US" sz="2800" dirty="0" smtClean="0"/>
              <a:t>一樣，都在</a:t>
            </a:r>
            <a:r>
              <a:rPr lang="en-US" altLang="zh-TW" sz="2800" dirty="0" smtClean="0"/>
              <a:t>Binding Relationship</a:t>
            </a:r>
            <a:r>
              <a:rPr lang="zh-TW" altLang="en-US" sz="2800" dirty="0" smtClean="0"/>
              <a:t>間插入</a:t>
            </a:r>
            <a:r>
              <a:rPr lang="en-US" altLang="zh-TW" sz="2800" dirty="0" smtClean="0"/>
              <a:t>EL Evaluator</a:t>
            </a:r>
            <a:r>
              <a:rPr lang="zh-TW" altLang="en-US" sz="2800" dirty="0" smtClean="0"/>
              <a:t>好提供更好的</a:t>
            </a:r>
            <a:r>
              <a:rPr lang="en-US" altLang="zh-TW" sz="2800" dirty="0" smtClean="0"/>
              <a:t>Binding </a:t>
            </a:r>
            <a:r>
              <a:rPr lang="zh-TW" altLang="en-US" sz="2800" dirty="0" smtClean="0"/>
              <a:t>彈性。</a:t>
            </a:r>
            <a:endParaRPr lang="en-US" altLang="zh-TW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882046" y="2840460"/>
            <a:ext cx="6193317" cy="2993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07000" y="3134992"/>
            <a:ext cx="34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EL Conditional Operato</a:t>
            </a:r>
            <a:r>
              <a:rPr lang="en-US" altLang="zh-TW" dirty="0" smtClean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 Usage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小結：</a:t>
            </a:r>
            <a:r>
              <a:rPr lang="en-US" altLang="zh-TW" dirty="0" smtClean="0"/>
              <a:t>Property Binding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1548"/>
            <a:ext cx="8229600" cy="40578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800" dirty="0" smtClean="0"/>
              <a:t>宣告方式：</a:t>
            </a:r>
            <a:endParaRPr lang="en-US" altLang="zh-TW" sz="2800" dirty="0" smtClean="0"/>
          </a:p>
          <a:p>
            <a:r>
              <a:rPr lang="en-US" altLang="zh-TW" sz="2400" dirty="0" smtClean="0"/>
              <a:t>JSF </a:t>
            </a:r>
            <a:r>
              <a:rPr lang="zh-TW" altLang="en-US" sz="2400" dirty="0" smtClean="0"/>
              <a:t>在</a:t>
            </a:r>
            <a:r>
              <a:rPr lang="en-US" altLang="zh-TW" sz="2400" dirty="0" smtClean="0"/>
              <a:t>page</a:t>
            </a:r>
            <a:r>
              <a:rPr lang="zh-TW" altLang="en-US" sz="2400" dirty="0" smtClean="0"/>
              <a:t>上插入</a:t>
            </a:r>
            <a:r>
              <a:rPr lang="en-US" altLang="zh-TW" sz="2400" dirty="0" smtClean="0"/>
              <a:t>template</a:t>
            </a:r>
            <a:r>
              <a:rPr lang="zh-TW" altLang="en-US" sz="2400" dirty="0" smtClean="0"/>
              <a:t>標</a:t>
            </a:r>
            <a:r>
              <a:rPr lang="zh-TW" altLang="en-US" sz="2400" dirty="0" smtClean="0"/>
              <a:t>記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#{</a:t>
            </a:r>
            <a:r>
              <a:rPr lang="en-US" altLang="zh-TW" sz="2400" dirty="0" err="1" smtClean="0"/>
              <a:t>a.b.c</a:t>
            </a:r>
            <a:r>
              <a:rPr lang="en-US" altLang="zh-TW" sz="2400" dirty="0" smtClean="0"/>
              <a:t>}</a:t>
            </a:r>
            <a:endParaRPr lang="en-US" altLang="zh-TW" sz="2400" dirty="0" smtClean="0"/>
          </a:p>
          <a:p>
            <a:r>
              <a:rPr lang="en-US" altLang="zh-TW" sz="2400" dirty="0" smtClean="0"/>
              <a:t>ZK </a:t>
            </a:r>
            <a:r>
              <a:rPr lang="zh-TW" altLang="en-US" sz="2400" dirty="0" smtClean="0"/>
              <a:t>對</a:t>
            </a:r>
            <a:r>
              <a:rPr lang="en-US" altLang="zh-TW" sz="2400" dirty="0" smtClean="0"/>
              <a:t>Component </a:t>
            </a:r>
            <a:r>
              <a:rPr lang="zh-TW" altLang="en-US" sz="2400" dirty="0" smtClean="0"/>
              <a:t>屬性標上</a:t>
            </a:r>
            <a:r>
              <a:rPr lang="en-US" altLang="zh-TW" sz="2400" dirty="0" smtClean="0"/>
              <a:t>Annotation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@xxx(</a:t>
            </a:r>
            <a:r>
              <a:rPr lang="en-US" altLang="zh-TW" sz="2400" dirty="0" err="1" smtClean="0"/>
              <a:t>a.b.c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  <a:p>
            <a:pPr>
              <a:buNone/>
            </a:pPr>
            <a:r>
              <a:rPr lang="zh-TW" altLang="en-US" sz="2800" dirty="0" smtClean="0"/>
              <a:t>使</a:t>
            </a:r>
            <a:r>
              <a:rPr lang="zh-TW" altLang="en-US" sz="2800" dirty="0" smtClean="0"/>
              <a:t>用：</a:t>
            </a:r>
            <a:endParaRPr lang="en-US" altLang="zh-TW" sz="2800" dirty="0" smtClean="0"/>
          </a:p>
          <a:p>
            <a:r>
              <a:rPr lang="zh-TW" altLang="en-US" sz="2800" dirty="0" smtClean="0"/>
              <a:t>透過</a:t>
            </a:r>
            <a:r>
              <a:rPr lang="en-US" altLang="zh-TW" sz="2800" dirty="0" smtClean="0"/>
              <a:t>Property Binding</a:t>
            </a:r>
            <a:r>
              <a:rPr lang="zh-TW" altLang="en-US" sz="2800" dirty="0" smtClean="0"/>
              <a:t>這樣的</a:t>
            </a:r>
            <a:r>
              <a:rPr lang="en-US" altLang="zh-TW" sz="2800" dirty="0" smtClean="0"/>
              <a:t>Meta Programming</a:t>
            </a:r>
            <a:r>
              <a:rPr lang="zh-TW" altLang="en-US" sz="2800" dirty="0" smtClean="0"/>
              <a:t>機制，</a:t>
            </a:r>
            <a:r>
              <a:rPr lang="en-US" altLang="zh-TW" sz="2800" dirty="0" smtClean="0"/>
              <a:t> Binder(Container)</a:t>
            </a:r>
            <a:r>
              <a:rPr lang="zh-TW" altLang="en-US" sz="2800" dirty="0" smtClean="0"/>
              <a:t>才知道如何同步</a:t>
            </a:r>
            <a:r>
              <a:rPr lang="en-US" altLang="zh-TW" sz="2800" dirty="0" smtClean="0"/>
              <a:t>View</a:t>
            </a:r>
            <a:r>
              <a:rPr lang="zh-TW" altLang="en-US" sz="2800" dirty="0" smtClean="0"/>
              <a:t>與</a:t>
            </a:r>
            <a:r>
              <a:rPr lang="en-US" altLang="zh-TW" sz="2800" dirty="0" smtClean="0"/>
              <a:t>VM</a:t>
            </a:r>
            <a:r>
              <a:rPr lang="zh-TW" altLang="en-US" sz="2800" dirty="0" smtClean="0"/>
              <a:t>間值的狀態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兩</a:t>
            </a:r>
            <a:r>
              <a:rPr lang="zh-TW" altLang="en-US" sz="2800" dirty="0" smtClean="0"/>
              <a:t>者基本功能相</a:t>
            </a:r>
            <a:r>
              <a:rPr lang="zh-TW" altLang="en-US" sz="2800" dirty="0" smtClean="0"/>
              <a:t>同，都支援</a:t>
            </a:r>
            <a:r>
              <a:rPr lang="en-US" altLang="zh-TW" sz="2800" dirty="0" smtClean="0"/>
              <a:t>EL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 action &amp; view update</a:t>
            </a:r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User Action </a:t>
            </a:r>
            <a:r>
              <a:rPr lang="zh-TW" altLang="en-US" dirty="0" smtClean="0"/>
              <a:t>如何觸發</a:t>
            </a:r>
            <a:r>
              <a:rPr lang="en-US" altLang="zh-TW" dirty="0" smtClean="0"/>
              <a:t>VM </a:t>
            </a:r>
            <a:r>
              <a:rPr lang="zh-TW" altLang="en-US" dirty="0" smtClean="0"/>
              <a:t>的行為，</a:t>
            </a:r>
            <a:r>
              <a:rPr lang="en-US" altLang="zh-TW" dirty="0" smtClean="0"/>
              <a:t>VM </a:t>
            </a:r>
            <a:r>
              <a:rPr lang="zh-TW" altLang="en-US" dirty="0" smtClean="0"/>
              <a:t>的行為如何通知</a:t>
            </a:r>
            <a:r>
              <a:rPr lang="en-US" altLang="zh-TW" dirty="0" smtClean="0"/>
              <a:t>view </a:t>
            </a:r>
            <a:r>
              <a:rPr lang="zh-TW" altLang="en-US" dirty="0" smtClean="0"/>
              <a:t>更動。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6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JSF User Action Handling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27090"/>
            <a:ext cx="8229600" cy="17260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“Command” Button + Action Listener Binding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通知所有用到</a:t>
            </a:r>
            <a:r>
              <a:rPr lang="en-US" altLang="zh-TW" sz="2800" dirty="0" smtClean="0"/>
              <a:t>backing bean(view model)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Bindings</a:t>
            </a:r>
          </a:p>
          <a:p>
            <a:pPr>
              <a:buNone/>
            </a:pPr>
            <a:endParaRPr lang="en-US" altLang="zh-TW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36</a:t>
            </a:fld>
            <a:endParaRPr kumimoji="0"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5144" y="2020157"/>
            <a:ext cx="5074352" cy="252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92" y="1738780"/>
            <a:ext cx="3760804" cy="281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24"/>
          <p:cNvGrpSpPr/>
          <p:nvPr/>
        </p:nvGrpSpPr>
        <p:grpSpPr>
          <a:xfrm>
            <a:off x="1299715" y="3526150"/>
            <a:ext cx="7084121" cy="707609"/>
            <a:chOff x="1299715" y="4616833"/>
            <a:chExt cx="7084121" cy="707609"/>
          </a:xfrm>
        </p:grpSpPr>
        <p:sp>
          <p:nvSpPr>
            <p:cNvPr id="11" name="Rectangle 10"/>
            <p:cNvSpPr/>
            <p:nvPr/>
          </p:nvSpPr>
          <p:spPr>
            <a:xfrm>
              <a:off x="1299715" y="5037822"/>
              <a:ext cx="2375137" cy="198408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Elbow Connector 11"/>
            <p:cNvCxnSpPr>
              <a:stCxn id="11" idx="3"/>
              <a:endCxn id="14" idx="1"/>
            </p:cNvCxnSpPr>
            <p:nvPr/>
          </p:nvCxnSpPr>
          <p:spPr>
            <a:xfrm flipV="1">
              <a:off x="3674852" y="4970638"/>
              <a:ext cx="963249" cy="166388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77349" y="4665997"/>
              <a:ext cx="2198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User Action Binding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38101" y="4616833"/>
              <a:ext cx="3745735" cy="70760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37731" y="2340122"/>
            <a:ext cx="6300163" cy="947987"/>
            <a:chOff x="1437731" y="3430805"/>
            <a:chExt cx="6300163" cy="947987"/>
          </a:xfrm>
        </p:grpSpPr>
        <p:sp>
          <p:nvSpPr>
            <p:cNvPr id="10" name="Rectangle 9"/>
            <p:cNvSpPr/>
            <p:nvPr/>
          </p:nvSpPr>
          <p:spPr>
            <a:xfrm>
              <a:off x="1437731" y="3691588"/>
              <a:ext cx="1477994" cy="198408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35283" y="4180384"/>
              <a:ext cx="2202611" cy="198408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Elbow Connector 18"/>
            <p:cNvCxnSpPr>
              <a:stCxn id="10" idx="3"/>
              <a:endCxn id="18" idx="1"/>
            </p:cNvCxnSpPr>
            <p:nvPr/>
          </p:nvCxnSpPr>
          <p:spPr>
            <a:xfrm>
              <a:off x="2915725" y="3790792"/>
              <a:ext cx="2619558" cy="488796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83522" y="3430805"/>
              <a:ext cx="15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FF0000"/>
                  </a:solidFill>
                </a:rPr>
                <a:t>Load </a:t>
              </a:r>
              <a:r>
                <a:rPr lang="en-US" altLang="zh-TW" sz="1400" dirty="0" smtClean="0">
                  <a:solidFill>
                    <a:srgbClr val="FF0000"/>
                  </a:solidFill>
                </a:rPr>
                <a:t>After </a:t>
              </a:r>
              <a:r>
                <a:rPr lang="en-US" altLang="zh-TW" sz="1400" dirty="0" smtClean="0">
                  <a:solidFill>
                    <a:srgbClr val="FF0000"/>
                  </a:solidFill>
                </a:rPr>
                <a:t>Action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77" y="1932885"/>
            <a:ext cx="3669590" cy="25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3089" y="2515873"/>
            <a:ext cx="544988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ZK Event Trigger: Command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57699"/>
            <a:ext cx="8229600" cy="16786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/>
              <a:t>User Action </a:t>
            </a:r>
            <a:r>
              <a:rPr lang="zh-TW" altLang="en-US" sz="2600" dirty="0" smtClean="0"/>
              <a:t>透過</a:t>
            </a:r>
            <a:r>
              <a:rPr lang="en-US" altLang="zh-TW" sz="2600" dirty="0" smtClean="0"/>
              <a:t>binding </a:t>
            </a:r>
            <a:r>
              <a:rPr lang="zh-TW" altLang="en-US" sz="2600" dirty="0" smtClean="0"/>
              <a:t>關係觸發</a:t>
            </a:r>
            <a:r>
              <a:rPr lang="en-US" altLang="zh-TW" sz="2600" dirty="0" smtClean="0"/>
              <a:t> Command Method     </a:t>
            </a:r>
            <a:r>
              <a:rPr lang="en-US" altLang="zh-TW" sz="2600" b="1" dirty="0" smtClean="0">
                <a:solidFill>
                  <a:srgbClr val="0062BC"/>
                </a:solidFill>
              </a:rPr>
              <a:t>Java</a:t>
            </a:r>
            <a:r>
              <a:rPr lang="en-US" altLang="zh-TW" sz="2600" dirty="0" smtClean="0">
                <a:solidFill>
                  <a:srgbClr val="0062BC"/>
                </a:solidFill>
              </a:rPr>
              <a:t> @Command</a:t>
            </a:r>
            <a:r>
              <a:rPr lang="en-US" altLang="zh-TW" sz="2600" b="1" dirty="0" smtClean="0">
                <a:solidFill>
                  <a:srgbClr val="0062BC"/>
                </a:solidFill>
              </a:rPr>
              <a:t>  </a:t>
            </a:r>
            <a:r>
              <a:rPr lang="en-US" altLang="zh-TW" sz="2600" b="1" dirty="0" smtClean="0"/>
              <a:t>&lt;-</a:t>
            </a:r>
            <a:r>
              <a:rPr lang="en-US" altLang="zh-TW" sz="2600" b="1" dirty="0" smtClean="0">
                <a:solidFill>
                  <a:srgbClr val="0062BC"/>
                </a:solidFill>
              </a:rPr>
              <a:t> </a:t>
            </a:r>
            <a:r>
              <a:rPr lang="en-US" altLang="zh-TW" sz="2600" b="1" dirty="0" err="1" smtClean="0">
                <a:solidFill>
                  <a:srgbClr val="FF0000"/>
                </a:solidFill>
              </a:rPr>
              <a:t>Zul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</a:rPr>
              <a:t>@command</a:t>
            </a:r>
            <a:endParaRPr lang="en-US" altLang="zh-TW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err="1" smtClean="0"/>
              <a:t>Vm</a:t>
            </a:r>
            <a:r>
              <a:rPr lang="en-US" altLang="zh-TW" sz="2600" dirty="0" smtClean="0"/>
              <a:t> Object </a:t>
            </a:r>
            <a:r>
              <a:rPr lang="zh-TW" altLang="en-US" sz="2600" dirty="0" smtClean="0"/>
              <a:t>通知 所有跟</a:t>
            </a:r>
            <a:r>
              <a:rPr lang="en-US" altLang="zh-TW" sz="2600" dirty="0" smtClean="0"/>
              <a:t>VM </a:t>
            </a:r>
            <a:r>
              <a:rPr lang="zh-TW" altLang="en-US" sz="2600" dirty="0" smtClean="0"/>
              <a:t>有關的</a:t>
            </a:r>
            <a:r>
              <a:rPr lang="en-US" altLang="zh-TW" sz="2600" dirty="0" smtClean="0"/>
              <a:t>UI </a:t>
            </a:r>
            <a:r>
              <a:rPr lang="zh-TW" altLang="en-US" sz="2600" dirty="0" smtClean="0"/>
              <a:t>元件。</a:t>
            </a:r>
            <a:endParaRPr lang="en-US" altLang="zh-TW" sz="2600" dirty="0" smtClean="0"/>
          </a:p>
          <a:p>
            <a:pPr>
              <a:buNone/>
            </a:pPr>
            <a:endParaRPr lang="en-US" altLang="zh-TW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37</a:t>
            </a:fld>
            <a:endParaRPr kumimoji="0"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24996" y="3095740"/>
            <a:ext cx="7992739" cy="874822"/>
            <a:chOff x="324996" y="3095740"/>
            <a:chExt cx="7992739" cy="874822"/>
          </a:xfrm>
        </p:grpSpPr>
        <p:sp>
          <p:nvSpPr>
            <p:cNvPr id="9" name="Rectangle 8"/>
            <p:cNvSpPr/>
            <p:nvPr/>
          </p:nvSpPr>
          <p:spPr>
            <a:xfrm>
              <a:off x="324996" y="3095740"/>
              <a:ext cx="2375137" cy="19279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3089" y="3618315"/>
              <a:ext cx="4734646" cy="352247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Elbow Connector 25"/>
            <p:cNvCxnSpPr>
              <a:stCxn id="12" idx="1"/>
              <a:endCxn id="9" idx="3"/>
            </p:cNvCxnSpPr>
            <p:nvPr/>
          </p:nvCxnSpPr>
          <p:spPr>
            <a:xfrm rot="10800000">
              <a:off x="2700133" y="3192139"/>
              <a:ext cx="882956" cy="60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18058" y="2449051"/>
            <a:ext cx="8714918" cy="985462"/>
            <a:chOff x="483311" y="2512960"/>
            <a:chExt cx="8714918" cy="985462"/>
          </a:xfrm>
        </p:grpSpPr>
        <p:sp>
          <p:nvSpPr>
            <p:cNvPr id="18" name="Rectangle 17"/>
            <p:cNvSpPr/>
            <p:nvPr/>
          </p:nvSpPr>
          <p:spPr>
            <a:xfrm>
              <a:off x="483311" y="2912124"/>
              <a:ext cx="2375137" cy="19279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48342" y="2512960"/>
              <a:ext cx="5449887" cy="98546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Elbow Connector 26"/>
            <p:cNvCxnSpPr>
              <a:stCxn id="18" idx="3"/>
              <a:endCxn id="20" idx="1"/>
            </p:cNvCxnSpPr>
            <p:nvPr/>
          </p:nvCxnSpPr>
          <p:spPr>
            <a:xfrm flipV="1">
              <a:off x="2858448" y="3005691"/>
              <a:ext cx="889894" cy="2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Bind Command </a:t>
            </a:r>
            <a:r>
              <a:rPr lang="en-US" altLang="zh-TW" smtClean="0"/>
              <a:t>through EL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37263"/>
            <a:ext cx="8229600" cy="24421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800" dirty="0" smtClean="0"/>
              <a:t>在</a:t>
            </a:r>
            <a:r>
              <a:rPr lang="en-US" altLang="zh-TW" sz="2800" dirty="0" smtClean="0"/>
              <a:t>ZK </a:t>
            </a:r>
            <a:r>
              <a:rPr lang="zh-TW" altLang="en-US" sz="2800" dirty="0" smtClean="0"/>
              <a:t>裡：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一個</a:t>
            </a:r>
            <a:r>
              <a:rPr lang="en-US" altLang="zh-TW" sz="2800" dirty="0" smtClean="0"/>
              <a:t>UI</a:t>
            </a:r>
            <a:r>
              <a:rPr lang="zh-TW" altLang="en-US" sz="2800" dirty="0" smtClean="0"/>
              <a:t>元件可以支援多種</a:t>
            </a:r>
            <a:r>
              <a:rPr lang="en-US" altLang="zh-TW" sz="2800" dirty="0" smtClean="0"/>
              <a:t>Action(Event)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Command</a:t>
            </a:r>
            <a:r>
              <a:rPr lang="zh-TW" altLang="en-US" sz="2800" dirty="0" smtClean="0"/>
              <a:t>與</a:t>
            </a:r>
            <a:r>
              <a:rPr lang="en-US" altLang="zh-TW" sz="2800" dirty="0" err="1" smtClean="0"/>
              <a:t>vm</a:t>
            </a:r>
            <a:r>
              <a:rPr lang="en-US" altLang="zh-TW" sz="2800" dirty="0" smtClean="0"/>
              <a:t> method </a:t>
            </a:r>
            <a:r>
              <a:rPr lang="zh-TW" altLang="en-US" sz="2800" dirty="0" smtClean="0"/>
              <a:t>之間的</a:t>
            </a:r>
            <a:r>
              <a:rPr lang="en-US" altLang="zh-TW" sz="2800" dirty="0" smtClean="0"/>
              <a:t>Bindings </a:t>
            </a:r>
            <a:r>
              <a:rPr lang="zh-TW" altLang="en-US" sz="2800" dirty="0" smtClean="0"/>
              <a:t>透</a:t>
            </a:r>
            <a:r>
              <a:rPr lang="zh-TW" altLang="en-US" sz="2800" dirty="0" smtClean="0"/>
              <a:t>過</a:t>
            </a:r>
            <a:r>
              <a:rPr lang="en-US" altLang="zh-TW" sz="2800" dirty="0" smtClean="0"/>
              <a:t>String</a:t>
            </a:r>
            <a:r>
              <a:rPr lang="zh-TW" altLang="en-US" sz="2800" dirty="0" smtClean="0"/>
              <a:t>，使得</a:t>
            </a:r>
            <a:r>
              <a:rPr lang="en-US" altLang="zh-TW" sz="2800" dirty="0" smtClean="0"/>
              <a:t>Command </a:t>
            </a:r>
            <a:r>
              <a:rPr lang="zh-TW" altLang="en-US" sz="2800" dirty="0" smtClean="0"/>
              <a:t>觸發與執行之間可以有</a:t>
            </a:r>
            <a:r>
              <a:rPr lang="en-US" altLang="zh-TW" sz="2800" dirty="0" smtClean="0"/>
              <a:t>EL</a:t>
            </a:r>
            <a:r>
              <a:rPr lang="zh-TW" altLang="en-US" sz="2800" dirty="0" smtClean="0"/>
              <a:t>介入。</a:t>
            </a:r>
            <a:endParaRPr lang="en-US" altLang="zh-TW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38</a:t>
            </a:fld>
            <a:endParaRPr kumimoji="0"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1136"/>
            <a:ext cx="8229600" cy="85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小結：</a:t>
            </a:r>
            <a:r>
              <a:rPr lang="en-US" altLang="zh-TW" dirty="0" smtClean="0"/>
              <a:t>User Action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UI Update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1548"/>
            <a:ext cx="8229600" cy="40578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800" dirty="0" smtClean="0"/>
              <a:t>綁定</a:t>
            </a:r>
            <a:r>
              <a:rPr lang="en-US" altLang="zh-TW" sz="2800" dirty="0" smtClean="0"/>
              <a:t>bean method</a:t>
            </a:r>
            <a:r>
              <a:rPr lang="zh-TW" altLang="en-US" sz="2800" dirty="0" smtClean="0"/>
              <a:t>的方式：</a:t>
            </a:r>
            <a:endParaRPr lang="en-US" altLang="zh-TW" sz="2800" dirty="0" smtClean="0"/>
          </a:p>
          <a:p>
            <a:r>
              <a:rPr lang="en-US" altLang="zh-TW" sz="2400" dirty="0" smtClean="0"/>
              <a:t>JSF </a:t>
            </a:r>
            <a:r>
              <a:rPr lang="zh-TW" altLang="en-US" sz="2400" dirty="0" smtClean="0"/>
              <a:t>在</a:t>
            </a:r>
            <a:r>
              <a:rPr lang="en-US" altLang="zh-TW" sz="2400" dirty="0" smtClean="0"/>
              <a:t>UI</a:t>
            </a:r>
            <a:r>
              <a:rPr lang="zh-TW" altLang="en-US" sz="2400" dirty="0" smtClean="0"/>
              <a:t>元件上指定 </a:t>
            </a:r>
            <a:r>
              <a:rPr lang="en-US" altLang="zh-TW" sz="2400" dirty="0" err="1" smtClean="0"/>
              <a:t>ActionListener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屬性。</a:t>
            </a:r>
            <a:endParaRPr lang="en-US" altLang="zh-TW" sz="2400" dirty="0" smtClean="0"/>
          </a:p>
          <a:p>
            <a:r>
              <a:rPr lang="en-US" altLang="zh-TW" sz="2400" dirty="0" smtClean="0"/>
              <a:t>ZK  </a:t>
            </a:r>
            <a:r>
              <a:rPr lang="zh-TW" altLang="en-US" sz="2400" dirty="0" smtClean="0"/>
              <a:t>是以</a:t>
            </a:r>
            <a:r>
              <a:rPr lang="en-US" altLang="zh-TW" sz="2400" dirty="0" smtClean="0"/>
              <a:t>UI</a:t>
            </a:r>
            <a:r>
              <a:rPr lang="zh-TW" altLang="en-US" sz="2400" dirty="0" smtClean="0"/>
              <a:t>元件事件名稱來綁定。</a:t>
            </a:r>
            <a:endParaRPr lang="en-US" altLang="zh-TW" sz="2400" dirty="0" smtClean="0"/>
          </a:p>
          <a:p>
            <a:pPr>
              <a:buNone/>
            </a:pPr>
            <a:r>
              <a:rPr lang="zh-TW" altLang="en-US" sz="2800" dirty="0" smtClean="0"/>
              <a:t>使用差別：</a:t>
            </a:r>
            <a:endParaRPr lang="en-US" altLang="zh-TW" sz="2800" dirty="0" smtClean="0"/>
          </a:p>
          <a:p>
            <a:r>
              <a:rPr lang="en-US" altLang="zh-TW" sz="2800" dirty="0" smtClean="0"/>
              <a:t>JSF</a:t>
            </a:r>
            <a:r>
              <a:rPr lang="zh-TW" altLang="en-US" sz="2800" dirty="0" smtClean="0"/>
              <a:t>統一。</a:t>
            </a:r>
            <a:endParaRPr lang="en-US" altLang="zh-TW" sz="2800" dirty="0" smtClean="0"/>
          </a:p>
          <a:p>
            <a:r>
              <a:rPr lang="en-US" altLang="zh-TW" sz="2800" dirty="0" smtClean="0"/>
              <a:t>ZK </a:t>
            </a:r>
            <a:r>
              <a:rPr lang="zh-TW" altLang="en-US" sz="2800" dirty="0" smtClean="0"/>
              <a:t>當</a:t>
            </a:r>
            <a:r>
              <a:rPr lang="en-US" altLang="zh-TW" sz="2800" dirty="0" smtClean="0"/>
              <a:t>UI</a:t>
            </a:r>
            <a:r>
              <a:rPr lang="zh-TW" altLang="en-US" sz="2800" dirty="0" smtClean="0"/>
              <a:t>元件應該支援多種事件時比較靈活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皆</a:t>
            </a:r>
            <a:r>
              <a:rPr lang="zh-TW" altLang="en-US" sz="2800" dirty="0" smtClean="0"/>
              <a:t>可支援客製化事件，但實現上</a:t>
            </a:r>
            <a:r>
              <a:rPr lang="en-US" altLang="zh-TW" sz="2800" dirty="0" smtClean="0"/>
              <a:t>JSF</a:t>
            </a:r>
            <a:r>
              <a:rPr lang="zh-TW" altLang="en-US" sz="2800" dirty="0" smtClean="0"/>
              <a:t>由</a:t>
            </a:r>
            <a:r>
              <a:rPr lang="zh-TW" altLang="en-US" sz="2800" dirty="0" smtClean="0"/>
              <a:t>於其靜態架構，需要做</a:t>
            </a:r>
            <a:r>
              <a:rPr lang="zh-TW" altLang="en-US" sz="2800" dirty="0" smtClean="0"/>
              <a:t>比較</a:t>
            </a:r>
            <a:r>
              <a:rPr lang="zh-TW" altLang="en-US" sz="2800" dirty="0" smtClean="0"/>
              <a:t>多的定義。</a:t>
            </a:r>
            <a:endParaRPr lang="en-US" altLang="zh-TW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2417901"/>
            <a:ext cx="82549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Ajax</a:t>
            </a: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作為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Browser</a:t>
            </a: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端技術主流的現在，以往在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Desktop Application </a:t>
            </a: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上頭的 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UI</a:t>
            </a: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開發架構 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Component Based </a:t>
            </a: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Event Driven</a:t>
            </a: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也移植到了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Web Application </a:t>
            </a: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上頭。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本講座將以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ZK 6 </a:t>
            </a: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為例，介紹在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Web GUI </a:t>
            </a: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應用開發上，從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Framework </a:t>
            </a: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的角度出發，如何透過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Java Annotation</a:t>
            </a: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Data binding </a:t>
            </a: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等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Meta programming</a:t>
            </a: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技術概念協助開發者基於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MVC</a:t>
            </a: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500" dirty="0" smtClean="0">
                <a:latin typeface="微軟正黑體" pitchFamily="34" charset="-120"/>
                <a:ea typeface="微軟正黑體" pitchFamily="34" charset="-120"/>
              </a:rPr>
              <a:t>MVVM </a:t>
            </a: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等設計模式進行開發。</a:t>
            </a:r>
            <a:endParaRPr lang="zh-TW" altLang="en-US" sz="25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itle 11"/>
          <p:cNvSpPr>
            <a:spLocks noGrp="1"/>
          </p:cNvSpPr>
          <p:nvPr>
            <p:ph type="title"/>
          </p:nvPr>
        </p:nvSpPr>
        <p:spPr>
          <a:xfrm>
            <a:off x="457200" y="820056"/>
            <a:ext cx="8229600" cy="101600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前言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7367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結語</a:t>
            </a:r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今天的講座總結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結語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1548"/>
            <a:ext cx="8229600" cy="4057877"/>
          </a:xfrm>
        </p:spPr>
        <p:txBody>
          <a:bodyPr>
            <a:normAutofit fontScale="92500"/>
          </a:bodyPr>
          <a:lstStyle/>
          <a:p>
            <a:pPr marL="514350" indent="-514350"/>
            <a:r>
              <a:rPr lang="en-US" altLang="zh-TW" sz="2800" dirty="0" smtClean="0"/>
              <a:t>Java </a:t>
            </a:r>
            <a:r>
              <a:rPr lang="zh-TW" altLang="en-US" sz="2800" dirty="0" smtClean="0"/>
              <a:t>世界的</a:t>
            </a:r>
            <a:r>
              <a:rPr lang="en-US" altLang="zh-TW" sz="2800" dirty="0" smtClean="0"/>
              <a:t>MVC </a:t>
            </a:r>
            <a:r>
              <a:rPr lang="zh-TW" altLang="en-US" sz="2800" dirty="0" smtClean="0"/>
              <a:t>模式，借鏡</a:t>
            </a:r>
            <a:r>
              <a:rPr lang="en-US" altLang="zh-TW" sz="2800" dirty="0" smtClean="0"/>
              <a:t>CSS Selector</a:t>
            </a:r>
            <a:r>
              <a:rPr lang="zh-TW" altLang="en-US" sz="2800" dirty="0" smtClean="0"/>
              <a:t>的規格，其實可以有很多特別的模式能夠探討的。也許我們在寫</a:t>
            </a:r>
            <a:r>
              <a:rPr lang="en-US" altLang="zh-TW" sz="2800" dirty="0" smtClean="0"/>
              <a:t>MVC</a:t>
            </a:r>
            <a:r>
              <a:rPr lang="zh-TW" altLang="en-US" sz="2800" dirty="0" smtClean="0"/>
              <a:t>的時候也應該參考看看</a:t>
            </a:r>
            <a:r>
              <a:rPr lang="en-US" altLang="zh-TW" sz="2800" dirty="0" smtClean="0"/>
              <a:t>JS</a:t>
            </a:r>
            <a:r>
              <a:rPr lang="zh-TW" altLang="en-US" sz="2800" dirty="0" smtClean="0"/>
              <a:t>世界裡的模式。</a:t>
            </a:r>
            <a:endParaRPr lang="en-US" altLang="zh-TW" sz="2800" dirty="0" smtClean="0"/>
          </a:p>
          <a:p>
            <a:pPr marL="514350" indent="-514350"/>
            <a:r>
              <a:rPr lang="zh-TW" altLang="en-US" sz="2800" dirty="0" smtClean="0"/>
              <a:t>更深一層的思考，</a:t>
            </a:r>
            <a:r>
              <a:rPr lang="en-US" altLang="zh-TW" sz="2800" dirty="0" smtClean="0"/>
              <a:t>Selector </a:t>
            </a:r>
            <a:r>
              <a:rPr lang="zh-TW" altLang="en-US" sz="2800" dirty="0" smtClean="0"/>
              <a:t>技術的運用其實並不限於</a:t>
            </a:r>
            <a:r>
              <a:rPr lang="en-US" altLang="zh-TW" sz="2800" dirty="0" smtClean="0"/>
              <a:t>Web UI</a:t>
            </a:r>
            <a:r>
              <a:rPr lang="zh-TW" altLang="en-US" sz="2800" dirty="0" smtClean="0"/>
              <a:t>的開發上，任何類</a:t>
            </a:r>
            <a:r>
              <a:rPr lang="en-US" altLang="zh-TW" sz="2800" dirty="0" smtClean="0"/>
              <a:t>Java</a:t>
            </a:r>
            <a:r>
              <a:rPr lang="zh-TW" altLang="en-US" sz="2800" dirty="0" smtClean="0"/>
              <a:t>靜態語言要做方便的</a:t>
            </a:r>
            <a:r>
              <a:rPr lang="en-US" altLang="zh-TW" sz="2800" dirty="0" smtClean="0"/>
              <a:t>GUI Programming</a:t>
            </a:r>
            <a:r>
              <a:rPr lang="zh-TW" altLang="en-US" sz="2800" dirty="0" smtClean="0"/>
              <a:t>，都可以考慮這樣的實現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/>
            <a:r>
              <a:rPr lang="en-US" altLang="zh-TW" sz="2800" dirty="0" smtClean="0"/>
              <a:t>MVVM</a:t>
            </a:r>
            <a:r>
              <a:rPr lang="zh-TW" altLang="en-US" sz="2800" dirty="0" smtClean="0"/>
              <a:t>在</a:t>
            </a:r>
            <a:r>
              <a:rPr lang="en-US" altLang="zh-TW" sz="2800" dirty="0" smtClean="0"/>
              <a:t>Java Web UI</a:t>
            </a:r>
            <a:r>
              <a:rPr lang="zh-TW" altLang="en-US" sz="2800" dirty="0" smtClean="0"/>
              <a:t>的世界裡已經是標準</a:t>
            </a:r>
            <a:r>
              <a:rPr lang="en-US" altLang="zh-TW" sz="2800" dirty="0" smtClean="0"/>
              <a:t>(JSF)</a:t>
            </a:r>
            <a:r>
              <a:rPr lang="zh-TW" altLang="en-US" sz="2800" dirty="0" smtClean="0"/>
              <a:t>，評量</a:t>
            </a:r>
            <a:r>
              <a:rPr lang="en-US" altLang="zh-TW" sz="2800" dirty="0" smtClean="0"/>
              <a:t>Java UI Framework</a:t>
            </a:r>
            <a:r>
              <a:rPr lang="zh-TW" altLang="en-US" sz="2800" dirty="0" smtClean="0"/>
              <a:t>時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不論是</a:t>
            </a:r>
            <a:r>
              <a:rPr lang="en-US" altLang="zh-TW" sz="1500" dirty="0" smtClean="0"/>
              <a:t>Framework</a:t>
            </a:r>
            <a:r>
              <a:rPr lang="zh-TW" altLang="en-US" sz="1500" dirty="0" smtClean="0"/>
              <a:t>開發商還是使用者</a:t>
            </a:r>
            <a:r>
              <a:rPr lang="en-US" altLang="zh-TW" sz="1500" dirty="0" smtClean="0"/>
              <a:t>)</a:t>
            </a:r>
            <a:r>
              <a:rPr lang="zh-TW" altLang="en-US" sz="2800" dirty="0" smtClean="0"/>
              <a:t>，</a:t>
            </a:r>
            <a:r>
              <a:rPr lang="zh-TW" altLang="en-US" sz="2800" dirty="0" smtClean="0"/>
              <a:t>這方面的支援應該得要納入考量。</a:t>
            </a:r>
            <a:endParaRPr lang="en-US" altLang="zh-TW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問與答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820056"/>
            <a:ext cx="8229600" cy="101600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議程</a:t>
            </a:r>
            <a:endParaRPr lang="zh-TW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2046514"/>
            <a:ext cx="8229600" cy="4079649"/>
          </a:xfrm>
        </p:spPr>
        <p:txBody>
          <a:bodyPr/>
          <a:lstStyle/>
          <a:p>
            <a:r>
              <a:rPr lang="en-US" altLang="zh-TW" dirty="0" smtClean="0"/>
              <a:t>Java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Meta </a:t>
            </a:r>
            <a:r>
              <a:rPr lang="en-US" altLang="zh-TW" dirty="0" smtClean="0"/>
              <a:t>Programming</a:t>
            </a:r>
            <a:endParaRPr lang="en-US" altLang="zh-TW" dirty="0" smtClean="0"/>
          </a:p>
          <a:p>
            <a:r>
              <a:rPr lang="en-US" altLang="zh-TW" dirty="0" smtClean="0"/>
              <a:t>Meta </a:t>
            </a:r>
            <a:r>
              <a:rPr lang="en-US" altLang="zh-TW" dirty="0" smtClean="0"/>
              <a:t>Programming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ZK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</a:t>
            </a:r>
            <a:endParaRPr lang="en-US" altLang="zh-TW" dirty="0" smtClean="0"/>
          </a:p>
          <a:p>
            <a:r>
              <a:rPr lang="en-US" altLang="zh-TW" dirty="0" smtClean="0"/>
              <a:t>Meta Programming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 smtClean="0"/>
              <a:t>Composite</a:t>
            </a:r>
            <a:endParaRPr lang="en-US" altLang="zh-TW" dirty="0" smtClean="0"/>
          </a:p>
          <a:p>
            <a:r>
              <a:rPr lang="zh-TW" altLang="en-US" dirty="0" smtClean="0"/>
              <a:t>什麼是</a:t>
            </a:r>
            <a:r>
              <a:rPr lang="en-US" altLang="zh-TW" dirty="0" smtClean="0"/>
              <a:t>MVVM </a:t>
            </a:r>
            <a:r>
              <a:rPr lang="zh-TW" altLang="en-US" dirty="0" smtClean="0"/>
              <a:t>設計模</a:t>
            </a:r>
            <a:r>
              <a:rPr lang="zh-TW" altLang="en-US" dirty="0" smtClean="0"/>
              <a:t>式？</a:t>
            </a:r>
            <a:endParaRPr lang="en-US" altLang="zh-TW" dirty="0" smtClean="0"/>
          </a:p>
          <a:p>
            <a:r>
              <a:rPr lang="en-US" altLang="zh-TW" dirty="0" smtClean="0"/>
              <a:t>Java </a:t>
            </a:r>
            <a:r>
              <a:rPr lang="zh-TW" altLang="en-US" dirty="0" smtClean="0"/>
              <a:t>世界的</a:t>
            </a:r>
            <a:r>
              <a:rPr lang="en-US" altLang="zh-TW" dirty="0" smtClean="0"/>
              <a:t>MVVM</a:t>
            </a:r>
            <a:r>
              <a:rPr lang="zh-TW" altLang="en-US" dirty="0" smtClean="0"/>
              <a:t>實現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7367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什麼</a:t>
            </a:r>
            <a:r>
              <a:rPr lang="zh-TW" altLang="en-US" dirty="0" smtClean="0"/>
              <a:t>是</a:t>
            </a:r>
            <a:r>
              <a:rPr lang="en-US" altLang="zh-TW" dirty="0" smtClean="0"/>
              <a:t>Meta Programming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8286"/>
            <a:ext cx="8229600" cy="4057877"/>
          </a:xfrm>
        </p:spPr>
        <p:txBody>
          <a:bodyPr/>
          <a:lstStyle/>
          <a:p>
            <a:r>
              <a:rPr lang="zh-TW" altLang="en-US" dirty="0" smtClean="0"/>
              <a:t>透過分析原始碼，將特定的功能或其他程式碼注入，使得應用可以具有超出原始碼本身邏輯所描述的功能。</a:t>
            </a:r>
            <a:endParaRPr lang="en-US" altLang="zh-TW" dirty="0" smtClean="0"/>
          </a:p>
          <a:p>
            <a:r>
              <a:rPr lang="zh-TW" altLang="en-US" dirty="0" smtClean="0"/>
              <a:t>一般會對原始碼標記一些特殊標籤，或要求程式碼按照特定的規則命名以方便分析</a:t>
            </a:r>
            <a:r>
              <a:rPr lang="en-US" altLang="zh-TW" dirty="0" smtClean="0"/>
              <a:t>(Annotation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Naming Convention)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Meta programming </a:t>
            </a:r>
            <a:r>
              <a:rPr lang="en-US" altLang="zh-TW" dirty="0" smtClean="0"/>
              <a:t>in </a:t>
            </a:r>
            <a:r>
              <a:rPr lang="en-US" altLang="zh-TW" dirty="0" smtClean="0"/>
              <a:t>ZK MVC</a:t>
            </a:r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Meta Programming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 </a:t>
            </a:r>
            <a:r>
              <a:rPr lang="en-US" altLang="zh-TW" dirty="0" smtClean="0"/>
              <a:t>ZK MVC </a:t>
            </a:r>
            <a:r>
              <a:rPr lang="zh-TW" altLang="en-US" dirty="0" smtClean="0"/>
              <a:t>中可以有什麼特殊應用？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88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ZK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MVC 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3961163" y="2118299"/>
            <a:ext cx="1139371" cy="1117600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5911202" y="4444967"/>
            <a:ext cx="1139371" cy="1117600"/>
          </a:xfrm>
          <a:prstGeom prst="ellipse">
            <a:avLst/>
          </a:prstGeom>
          <a:solidFill>
            <a:srgbClr val="00B05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2114873" y="4444969"/>
            <a:ext cx="1139371" cy="1117600"/>
          </a:xfrm>
          <a:prstGeom prst="ellipse">
            <a:avLst/>
          </a:prstGeom>
          <a:solidFill>
            <a:srgbClr val="C00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Controller</a:t>
            </a:r>
            <a:endParaRPr lang="zh-TW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68908" y="5208627"/>
            <a:ext cx="2361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TW" sz="1600" dirty="0" smtClean="0"/>
              <a:t>extends 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SelectorComposer.java </a:t>
            </a:r>
            <a:endParaRPr lang="en-US" altLang="zh-TW" sz="16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199562" y="1993170"/>
            <a:ext cx="3164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zul</a:t>
            </a:r>
            <a:r>
              <a:rPr lang="en-US" altLang="zh-TW" sz="1600" dirty="0" smtClean="0"/>
              <a:t>: </a:t>
            </a:r>
            <a:br>
              <a:rPr lang="en-US" altLang="zh-TW" sz="1600" dirty="0" smtClean="0"/>
            </a:br>
            <a:r>
              <a:rPr lang="en-US" altLang="zh-TW" sz="1600" dirty="0" smtClean="0"/>
              <a:t>XML </a:t>
            </a:r>
            <a:r>
              <a:rPr lang="zh-TW" altLang="en-US" sz="1600" dirty="0" smtClean="0"/>
              <a:t>作為</a:t>
            </a:r>
            <a:r>
              <a:rPr lang="en-US" altLang="zh-TW" sz="1600" dirty="0" smtClean="0"/>
              <a:t>UI </a:t>
            </a:r>
            <a:r>
              <a:rPr lang="en-US" altLang="zh-TW" sz="1600" dirty="0" smtClean="0"/>
              <a:t>layout DSL (</a:t>
            </a:r>
            <a:r>
              <a:rPr lang="en-US" altLang="zh-TW" sz="1200" dirty="0" smtClean="0"/>
              <a:t>Domain Specific Language</a:t>
            </a:r>
            <a:r>
              <a:rPr lang="en-US" altLang="zh-TW" sz="1600" dirty="0" smtClean="0"/>
              <a:t>) </a:t>
            </a:r>
            <a:r>
              <a:rPr lang="zh-TW" altLang="en-US" sz="1600" dirty="0" smtClean="0"/>
              <a:t>以及跟</a:t>
            </a:r>
            <a:r>
              <a:rPr lang="en-US" altLang="zh-TW" sz="1600" dirty="0" smtClean="0"/>
              <a:t>HTML JS </a:t>
            </a:r>
            <a:r>
              <a:rPr lang="zh-TW" altLang="en-US" sz="1600" dirty="0" smtClean="0"/>
              <a:t>互動的部份。</a:t>
            </a:r>
            <a:endParaRPr lang="zh-TW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7050573" y="5443554"/>
            <a:ext cx="1214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Your Model</a:t>
            </a:r>
            <a:endParaRPr lang="zh-TW" altLang="en-US" sz="16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33677" y="3072230"/>
            <a:ext cx="1144382" cy="1536406"/>
            <a:chOff x="4933677" y="3072230"/>
            <a:chExt cx="1144382" cy="1536406"/>
          </a:xfrm>
        </p:grpSpPr>
        <p:cxnSp>
          <p:nvCxnSpPr>
            <p:cNvPr id="23" name="Straight Arrow Connector 22"/>
            <p:cNvCxnSpPr>
              <a:stCxn id="8" idx="5"/>
              <a:endCxn id="9" idx="1"/>
            </p:cNvCxnSpPr>
            <p:nvPr/>
          </p:nvCxnSpPr>
          <p:spPr>
            <a:xfrm>
              <a:off x="4933677" y="3072230"/>
              <a:ext cx="1144382" cy="1536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446659" y="3638614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use</a:t>
              </a:r>
              <a:endParaRPr lang="zh-TW" altLang="en-US" sz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60739" y="3072230"/>
            <a:ext cx="1067281" cy="1536408"/>
            <a:chOff x="3060739" y="3072230"/>
            <a:chExt cx="1067281" cy="1536408"/>
          </a:xfrm>
        </p:grpSpPr>
        <p:cxnSp>
          <p:nvCxnSpPr>
            <p:cNvPr id="13" name="Straight Arrow Connector 12"/>
            <p:cNvCxnSpPr>
              <a:stCxn id="10" idx="7"/>
              <a:endCxn id="8" idx="3"/>
            </p:cNvCxnSpPr>
            <p:nvPr/>
          </p:nvCxnSpPr>
          <p:spPr>
            <a:xfrm flipV="1">
              <a:off x="3087387" y="3072230"/>
              <a:ext cx="1040633" cy="15364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060739" y="3506410"/>
              <a:ext cx="740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Change &amp; Init</a:t>
              </a:r>
              <a:endParaRPr lang="zh-TW" altLang="en-US" sz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47423" y="2338545"/>
            <a:ext cx="1613740" cy="2106424"/>
            <a:chOff x="2347423" y="2338545"/>
            <a:chExt cx="1613740" cy="2106424"/>
          </a:xfrm>
        </p:grpSpPr>
        <p:cxnSp>
          <p:nvCxnSpPr>
            <p:cNvPr id="30" name="Shape 29"/>
            <p:cNvCxnSpPr>
              <a:stCxn id="8" idx="2"/>
              <a:endCxn id="10" idx="0"/>
            </p:cNvCxnSpPr>
            <p:nvPr/>
          </p:nvCxnSpPr>
          <p:spPr>
            <a:xfrm rot="10800000" flipV="1">
              <a:off x="2684559" y="2677099"/>
              <a:ext cx="1276604" cy="1767870"/>
            </a:xfrm>
            <a:prstGeom prst="bentConnector2">
              <a:avLst/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347423" y="2338545"/>
              <a:ext cx="1288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Action(Event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54244" y="4755274"/>
            <a:ext cx="2656958" cy="276999"/>
            <a:chOff x="3254244" y="4755274"/>
            <a:chExt cx="2656958" cy="276999"/>
          </a:xfrm>
        </p:grpSpPr>
        <p:cxnSp>
          <p:nvCxnSpPr>
            <p:cNvPr id="20" name="Straight Arrow Connector 19"/>
            <p:cNvCxnSpPr>
              <a:stCxn id="10" idx="6"/>
              <a:endCxn id="9" idx="2"/>
            </p:cNvCxnSpPr>
            <p:nvPr/>
          </p:nvCxnSpPr>
          <p:spPr>
            <a:xfrm flipV="1">
              <a:off x="3254244" y="5003767"/>
              <a:ext cx="265695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169822" y="4755274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change</a:t>
              </a:r>
              <a:endParaRPr lang="zh-TW" altLang="en-US" sz="12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684559" y="5331737"/>
            <a:ext cx="3796329" cy="461665"/>
            <a:chOff x="2684559" y="5331737"/>
            <a:chExt cx="3796329" cy="461665"/>
          </a:xfrm>
        </p:grpSpPr>
        <p:cxnSp>
          <p:nvCxnSpPr>
            <p:cNvPr id="37" name="Shape 36"/>
            <p:cNvCxnSpPr>
              <a:stCxn id="9" idx="4"/>
              <a:endCxn id="10" idx="4"/>
            </p:cNvCxnSpPr>
            <p:nvPr/>
          </p:nvCxnSpPr>
          <p:spPr>
            <a:xfrm rot="5400000">
              <a:off x="4582723" y="3664404"/>
              <a:ext cx="2" cy="3796329"/>
            </a:xfrm>
            <a:prstGeom prst="bentConnector3">
              <a:avLst>
                <a:gd name="adj1" fmla="val 11430100000"/>
              </a:avLst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00821" y="5331737"/>
              <a:ext cx="1685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Callback &amp; update notification</a:t>
              </a:r>
              <a:endParaRPr lang="zh-TW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4394" y="1943522"/>
            <a:ext cx="4659181" cy="257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74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Simple Example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9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43" y="1770755"/>
            <a:ext cx="4165536" cy="307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558800" y="2358585"/>
            <a:ext cx="7464890" cy="1171288"/>
            <a:chOff x="558800" y="2358585"/>
            <a:chExt cx="7464890" cy="1171288"/>
          </a:xfrm>
        </p:grpSpPr>
        <p:sp>
          <p:nvSpPr>
            <p:cNvPr id="24" name="Rectangle 23"/>
            <p:cNvSpPr/>
            <p:nvPr/>
          </p:nvSpPr>
          <p:spPr>
            <a:xfrm>
              <a:off x="558800" y="2358585"/>
              <a:ext cx="2162629" cy="46445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98314" y="3304901"/>
              <a:ext cx="3425376" cy="2249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Elbow Connector 28"/>
            <p:cNvCxnSpPr>
              <a:stCxn id="24" idx="3"/>
              <a:endCxn id="27" idx="1"/>
            </p:cNvCxnSpPr>
            <p:nvPr/>
          </p:nvCxnSpPr>
          <p:spPr>
            <a:xfrm>
              <a:off x="2721429" y="2590814"/>
              <a:ext cx="1876885" cy="8265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>
                  <a:alpha val="57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58800" y="3396357"/>
            <a:ext cx="8083932" cy="525647"/>
            <a:chOff x="558800" y="3396357"/>
            <a:chExt cx="8083932" cy="525647"/>
          </a:xfrm>
        </p:grpSpPr>
        <p:sp>
          <p:nvSpPr>
            <p:cNvPr id="31" name="Rectangle 30"/>
            <p:cNvSpPr/>
            <p:nvPr/>
          </p:nvSpPr>
          <p:spPr>
            <a:xfrm>
              <a:off x="558800" y="3396357"/>
              <a:ext cx="2264230" cy="23222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15016" y="3697032"/>
              <a:ext cx="4027716" cy="2249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Elbow Connector 32"/>
            <p:cNvCxnSpPr>
              <a:stCxn id="31" idx="3"/>
              <a:endCxn id="32" idx="1"/>
            </p:cNvCxnSpPr>
            <p:nvPr/>
          </p:nvCxnSpPr>
          <p:spPr>
            <a:xfrm>
              <a:off x="2823030" y="3512471"/>
              <a:ext cx="1791986" cy="2970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>
                  <a:alpha val="56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45143" y="5050978"/>
            <a:ext cx="8229600" cy="11901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TW" sz="2800" b="1" dirty="0" smtClean="0"/>
              <a:t> Apply : </a:t>
            </a:r>
            <a:r>
              <a:rPr lang="en-US" altLang="zh-TW" sz="2800" dirty="0" smtClean="0"/>
              <a:t>your controller’s Full </a:t>
            </a:r>
            <a:r>
              <a:rPr lang="en-US" altLang="zh-TW" sz="2800" dirty="0" smtClean="0"/>
              <a:t>Q</a:t>
            </a:r>
            <a:r>
              <a:rPr lang="en-US" altLang="zh-TW" sz="2800" dirty="0" smtClean="0"/>
              <a:t>ualified Class Name(FQCN)</a:t>
            </a:r>
          </a:p>
          <a:p>
            <a:pPr>
              <a:buNone/>
            </a:pPr>
            <a:r>
              <a:rPr lang="en-US" altLang="zh-TW" sz="2800" b="1" dirty="0" smtClean="0"/>
              <a:t>@</a:t>
            </a:r>
            <a:r>
              <a:rPr lang="en-US" altLang="zh-TW" sz="2800" b="1" dirty="0" smtClean="0"/>
              <a:t>Wire </a:t>
            </a:r>
            <a:r>
              <a:rPr lang="en-US" altLang="zh-TW" sz="2800" dirty="0" smtClean="0"/>
              <a:t>for member field wiring.</a:t>
            </a:r>
          </a:p>
          <a:p>
            <a:pPr>
              <a:buNone/>
            </a:pPr>
            <a:r>
              <a:rPr lang="en-US" altLang="zh-TW" sz="2800" b="1" dirty="0" smtClean="0"/>
              <a:t>@Listen</a:t>
            </a:r>
            <a:r>
              <a:rPr lang="en-US" altLang="zh-TW" sz="2800" dirty="0" smtClean="0"/>
              <a:t> for Event Listening method registering.</a:t>
            </a:r>
            <a:endParaRPr lang="zh-TW" alt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4615539" y="2708240"/>
            <a:ext cx="2968174" cy="22497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12800" y="432603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DemoController1.java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3143" y="468164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demo1.zul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Nuance Colors">
      <a:dk1>
        <a:srgbClr val="222222"/>
      </a:dk1>
      <a:lt1>
        <a:sysClr val="window" lastClr="FFFFFF"/>
      </a:lt1>
      <a:dk2>
        <a:srgbClr val="626262"/>
      </a:dk2>
      <a:lt2>
        <a:srgbClr val="C5C6C8"/>
      </a:lt2>
      <a:accent1>
        <a:srgbClr val="76B928"/>
      </a:accent1>
      <a:accent2>
        <a:srgbClr val="289728"/>
      </a:accent2>
      <a:accent3>
        <a:srgbClr val="0092BA"/>
      </a:accent3>
      <a:accent4>
        <a:srgbClr val="005AC3"/>
      </a:accent4>
      <a:accent5>
        <a:srgbClr val="7E2271"/>
      </a:accent5>
      <a:accent6>
        <a:srgbClr val="F7B100"/>
      </a:accent6>
      <a:hlink>
        <a:srgbClr val="4EBFDE"/>
      </a:hlink>
      <a:folHlink>
        <a:srgbClr val="626262"/>
      </a:folHlink>
    </a:clrScheme>
    <a:fontScheme name="Nuanc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Nuance Colors">
      <a:dk1>
        <a:srgbClr val="222222"/>
      </a:dk1>
      <a:lt1>
        <a:sysClr val="window" lastClr="FFFFFF"/>
      </a:lt1>
      <a:dk2>
        <a:srgbClr val="626262"/>
      </a:dk2>
      <a:lt2>
        <a:srgbClr val="C5C6C8"/>
      </a:lt2>
      <a:accent1>
        <a:srgbClr val="76B928"/>
      </a:accent1>
      <a:accent2>
        <a:srgbClr val="289728"/>
      </a:accent2>
      <a:accent3>
        <a:srgbClr val="0092BA"/>
      </a:accent3>
      <a:accent4>
        <a:srgbClr val="005AC3"/>
      </a:accent4>
      <a:accent5>
        <a:srgbClr val="7E2271"/>
      </a:accent5>
      <a:accent6>
        <a:srgbClr val="F7B100"/>
      </a:accent6>
      <a:hlink>
        <a:srgbClr val="4EBFDE"/>
      </a:hlink>
      <a:folHlink>
        <a:srgbClr val="626262"/>
      </a:folHlink>
    </a:clrScheme>
    <a:fontScheme name="Nuanc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</TotalTime>
  <Words>1675</Words>
  <Application>Microsoft Office PowerPoint</Application>
  <PresentationFormat>On-screen Show (4:3)</PresentationFormat>
  <Paragraphs>233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自我介紹</vt:lpstr>
      <vt:lpstr>Slide 3</vt:lpstr>
      <vt:lpstr>前言</vt:lpstr>
      <vt:lpstr>議程</vt:lpstr>
      <vt:lpstr>什麼是Meta Programming？</vt:lpstr>
      <vt:lpstr>Meta programming in ZK MVC</vt:lpstr>
      <vt:lpstr>ZK 的MVC 結構</vt:lpstr>
      <vt:lpstr>Simple Example</vt:lpstr>
      <vt:lpstr>ZK Selector Technology</vt:lpstr>
      <vt:lpstr>Advanced Wiring(1)</vt:lpstr>
      <vt:lpstr>Advanced Wiring(2)</vt:lpstr>
      <vt:lpstr>Variable Wiring</vt:lpstr>
      <vt:lpstr>Event Listener Registering</vt:lpstr>
      <vt:lpstr>Meta programming in Composite</vt:lpstr>
      <vt:lpstr>什麼是Composite？</vt:lpstr>
      <vt:lpstr>ZK Composite Component</vt:lpstr>
      <vt:lpstr>Composite 使用範例</vt:lpstr>
      <vt:lpstr>Composite 設計</vt:lpstr>
      <vt:lpstr>與SelectorComposer比較</vt:lpstr>
      <vt:lpstr>MVVM 設計模式：  Concept of BINDER </vt:lpstr>
      <vt:lpstr>Model – View – ViewModel </vt:lpstr>
      <vt:lpstr>JSF Declaration</vt:lpstr>
      <vt:lpstr>ZK Declaration: Binder &amp; VM</vt:lpstr>
      <vt:lpstr>VM Initial Method: @Init</vt:lpstr>
      <vt:lpstr>小結：MVVM的啟動</vt:lpstr>
      <vt:lpstr>簡單的Property Binding</vt:lpstr>
      <vt:lpstr>JSF Property Binding</vt:lpstr>
      <vt:lpstr>ZK @bind &amp; @load</vt:lpstr>
      <vt:lpstr>Collection Binding</vt:lpstr>
      <vt:lpstr>Binding through EL</vt:lpstr>
      <vt:lpstr>JSF Binding though EL</vt:lpstr>
      <vt:lpstr>ZK Binding through EL</vt:lpstr>
      <vt:lpstr>小結：Property Binding</vt:lpstr>
      <vt:lpstr>User action &amp; view update</vt:lpstr>
      <vt:lpstr>JSF User Action Handling</vt:lpstr>
      <vt:lpstr>ZK Event Trigger: Command</vt:lpstr>
      <vt:lpstr>Bind Command through EL</vt:lpstr>
      <vt:lpstr>小結：User Action 與 UI Update </vt:lpstr>
      <vt:lpstr>結語</vt:lpstr>
      <vt:lpstr>結語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Nuance</dc:creator>
  <cp:lastModifiedBy>ian</cp:lastModifiedBy>
  <cp:revision>941</cp:revision>
  <dcterms:created xsi:type="dcterms:W3CDTF">2011-08-01T20:24:22Z</dcterms:created>
  <dcterms:modified xsi:type="dcterms:W3CDTF">2012-07-16T17:59:10Z</dcterms:modified>
</cp:coreProperties>
</file>