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1" r:id="rId15"/>
    <p:sldId id="272" r:id="rId16"/>
    <p:sldId id="297" r:id="rId17"/>
    <p:sldId id="299" r:id="rId18"/>
    <p:sldId id="273" r:id="rId19"/>
    <p:sldId id="275" r:id="rId20"/>
    <p:sldId id="276" r:id="rId21"/>
    <p:sldId id="277" r:id="rId22"/>
    <p:sldId id="294" r:id="rId23"/>
    <p:sldId id="278" r:id="rId24"/>
    <p:sldId id="279" r:id="rId25"/>
    <p:sldId id="284" r:id="rId26"/>
    <p:sldId id="280" r:id="rId27"/>
    <p:sldId id="281" r:id="rId28"/>
    <p:sldId id="282" r:id="rId29"/>
    <p:sldId id="286" r:id="rId30"/>
    <p:sldId id="289" r:id="rId31"/>
    <p:sldId id="283" r:id="rId32"/>
    <p:sldId id="287" r:id="rId33"/>
    <p:sldId id="285" r:id="rId34"/>
    <p:sldId id="293" r:id="rId35"/>
    <p:sldId id="292" r:id="rId36"/>
    <p:sldId id="290" r:id="rId37"/>
    <p:sldId id="291" r:id="rId38"/>
    <p:sldId id="298" r:id="rId39"/>
    <p:sldId id="300" r:id="rId40"/>
    <p:sldId id="296" r:id="rId41"/>
    <p:sldId id="302" r:id="rId42"/>
    <p:sldId id="303" r:id="rId43"/>
    <p:sldId id="304" r:id="rId44"/>
    <p:sldId id="305" r:id="rId45"/>
    <p:sldId id="306" r:id="rId4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9FF8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29" autoAdjust="0"/>
  </p:normalViewPr>
  <p:slideViewPr>
    <p:cSldViewPr>
      <p:cViewPr varScale="1">
        <p:scale>
          <a:sx n="69" d="100"/>
          <a:sy n="69" d="100"/>
        </p:scale>
        <p:origin x="-199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02DE-514C-4E15-B2D4-ABAEDF781A4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62D24-0D69-4782-9F46-936ABFEA78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80111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我仍在</a:t>
            </a:r>
            <a:r>
              <a:rPr lang="en-US" altLang="zh-TW" dirty="0" smtClean="0"/>
              <a:t>ZK</a:t>
            </a:r>
            <a:r>
              <a:rPr lang="zh-TW" altLang="en-US" dirty="0" smtClean="0"/>
              <a:t>工作</a:t>
            </a:r>
            <a:r>
              <a:rPr lang="en-US" altLang="zh-TW" dirty="0" smtClean="0"/>
              <a:t>(ZK</a:t>
            </a:r>
            <a:r>
              <a:rPr lang="zh-TW" altLang="en-US" dirty="0" smtClean="0"/>
              <a:t>是一個</a:t>
            </a:r>
            <a:r>
              <a:rPr lang="en-US" altLang="zh-TW" dirty="0" smtClean="0"/>
              <a:t>Open Source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Java Ajax Framework)</a:t>
            </a:r>
            <a:r>
              <a:rPr lang="zh-TW" altLang="en-US" dirty="0" smtClean="0"/>
              <a:t>的時候，在</a:t>
            </a:r>
            <a:r>
              <a:rPr lang="en-US" altLang="zh-TW" dirty="0" smtClean="0"/>
              <a:t>2011</a:t>
            </a:r>
            <a:r>
              <a:rPr lang="zh-TW" altLang="en-US" dirty="0" smtClean="0"/>
              <a:t>年為了協助最大的客戶的系統可以順利上線，被外派到</a:t>
            </a:r>
            <a:r>
              <a:rPr lang="en-US" altLang="zh-TW" dirty="0" smtClean="0"/>
              <a:t>Minnesota</a:t>
            </a:r>
            <a:r>
              <a:rPr lang="zh-TW" altLang="en-US" dirty="0" smtClean="0"/>
              <a:t>去做開發顧問服務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簡單的說，就是在開發團隊旁邊圍事的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12978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可以看到它分成兩個部分，第一個部分是</a:t>
            </a:r>
            <a:r>
              <a:rPr lang="en-US" altLang="zh-TW" dirty="0" smtClean="0"/>
              <a:t>interceptor</a:t>
            </a:r>
            <a:r>
              <a:rPr lang="zh-TW" altLang="en-US" dirty="0" smtClean="0"/>
              <a:t>，這裡負責定義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的開始跟結束，在</a:t>
            </a:r>
            <a:r>
              <a:rPr lang="en-US" altLang="zh-TW" dirty="0" smtClean="0"/>
              <a:t>Web application</a:t>
            </a:r>
            <a:r>
              <a:rPr lang="zh-TW" altLang="en-US" dirty="0" smtClean="0"/>
              <a:t>的情境下，通常就是一個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第二個部分是利用</a:t>
            </a:r>
            <a:r>
              <a:rPr lang="en-US" altLang="zh-TW" dirty="0" smtClean="0"/>
              <a:t>slf4j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來操作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Application</a:t>
            </a:r>
            <a:r>
              <a:rPr lang="en-US" altLang="zh-TW" baseline="0" dirty="0" smtClean="0"/>
              <a:t> Call Sequence </a:t>
            </a:r>
            <a:r>
              <a:rPr lang="zh-TW" altLang="en-US" baseline="0" dirty="0" smtClean="0"/>
              <a:t>適當的地方打上</a:t>
            </a:r>
            <a:r>
              <a:rPr lang="en-US" altLang="zh-TW" dirty="0" smtClean="0"/>
              <a:t>Monitor Point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47658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62433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62433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其他什麼</a:t>
            </a:r>
            <a:r>
              <a:rPr lang="en-US" altLang="zh-TW" dirty="0" smtClean="0"/>
              <a:t>profiling monitoring</a:t>
            </a:r>
            <a:r>
              <a:rPr lang="zh-TW" altLang="en-US" dirty="0" smtClean="0"/>
              <a:t>工具，要不介面複雜、要不影響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效能、要不要求實作增加系統複雜度，他們大多是事後發現問題才拿來用的，我們沒有辦法想像在開發流程中，一邊寫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，一邊寫</a:t>
            </a:r>
            <a:r>
              <a:rPr lang="en-US" altLang="zh-TW" dirty="0" smtClean="0"/>
              <a:t>Java Instrumentation</a:t>
            </a:r>
            <a:r>
              <a:rPr lang="zh-TW" altLang="en-US" dirty="0" smtClean="0"/>
              <a:t>，我們也沒有辦法想像一邊寫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，一邊開著</a:t>
            </a:r>
            <a:r>
              <a:rPr lang="en-US" altLang="zh-TW" dirty="0" err="1" smtClean="0"/>
              <a:t>jConsole</a:t>
            </a:r>
            <a:r>
              <a:rPr lang="zh-TW" altLang="en-US" dirty="0" smtClean="0"/>
              <a:t>，然後看看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哪裡應該實作</a:t>
            </a:r>
            <a:r>
              <a:rPr lang="en-US" altLang="zh-TW" dirty="0" err="1" smtClean="0"/>
              <a:t>Mbean</a:t>
            </a:r>
            <a:r>
              <a:rPr lang="zh-TW" altLang="en-US" dirty="0" smtClean="0"/>
              <a:t>好挖個洞，讓某段程式碼的訊息可以呈現出來，我們也很難想像一邊寫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，一邊盯著</a:t>
            </a:r>
            <a:r>
              <a:rPr lang="en-US" altLang="zh-TW" dirty="0" err="1" smtClean="0"/>
              <a:t>VisualVM</a:t>
            </a:r>
            <a:r>
              <a:rPr lang="zh-TW" altLang="en-US" dirty="0" smtClean="0"/>
              <a:t>瞧。但</a:t>
            </a:r>
            <a:r>
              <a:rPr lang="en-US" altLang="zh-TW" dirty="0" smtClean="0"/>
              <a:t>log</a:t>
            </a:r>
            <a:r>
              <a:rPr lang="zh-TW" altLang="en-US" dirty="0" smtClean="0"/>
              <a:t>，它總是可以印在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上直接看的，如何讓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給出可以讀的</a:t>
            </a:r>
            <a:r>
              <a:rPr lang="en-US" altLang="zh-TW" dirty="0" smtClean="0"/>
              <a:t>log</a:t>
            </a:r>
            <a:r>
              <a:rPr lang="zh-TW" altLang="en-US" dirty="0" smtClean="0"/>
              <a:t>就是開發者應該去思考的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它不只是系統中應該實作的一部分，它同時也是開發者在精進自己的開發流程時，將發現不得不加進去的一部分。</a:t>
            </a:r>
            <a:endParaRPr lang="en-US" altLang="zh-TW" dirty="0" smtClean="0"/>
          </a:p>
          <a:p>
            <a:pPr marL="228600" indent="-228600">
              <a:buAutoNum type="arabicPeriod"/>
            </a:pP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en-US" altLang="zh-TW" dirty="0" smtClean="0"/>
              <a:t>Log</a:t>
            </a:r>
            <a:r>
              <a:rPr lang="zh-TW" altLang="en-US" dirty="0" smtClean="0"/>
              <a:t>的學習曲線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其實本次的講題，有點是在介紹該如何善用現代化的</a:t>
            </a:r>
            <a:r>
              <a:rPr lang="en-US" altLang="zh-TW" dirty="0" smtClean="0"/>
              <a:t>Logging System(</a:t>
            </a:r>
            <a:r>
              <a:rPr lang="en-US" altLang="zh-TW" dirty="0" err="1" smtClean="0"/>
              <a:t>Logback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，如何一開始就規劃好你的</a:t>
            </a:r>
            <a:r>
              <a:rPr lang="en-US" altLang="zh-TW" dirty="0" smtClean="0"/>
              <a:t>logging System</a:t>
            </a:r>
            <a:r>
              <a:rPr lang="zh-TW" altLang="en-US" dirty="0" smtClean="0"/>
              <a:t>，</a:t>
            </a:r>
          </a:p>
          <a:p>
            <a:r>
              <a:rPr lang="zh-TW" altLang="en-US" dirty="0" smtClean="0"/>
              <a:t>還有一些針對</a:t>
            </a:r>
            <a:r>
              <a:rPr lang="en-US" altLang="zh-TW" dirty="0" smtClean="0"/>
              <a:t>logging System</a:t>
            </a:r>
            <a:r>
              <a:rPr lang="zh-TW" altLang="en-US" dirty="0" smtClean="0"/>
              <a:t>更深入的思考與可能性分析。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希望各位在聽過這次的講題後，都不會遇上我所遇上的問題，它可是個搞不好有燒掉</a:t>
            </a:r>
            <a:r>
              <a:rPr lang="en-US" altLang="zh-TW" dirty="0" smtClean="0"/>
              <a:t>10</a:t>
            </a:r>
            <a:r>
              <a:rPr lang="zh-TW" altLang="en-US" dirty="0" smtClean="0"/>
              <a:t>萬美金的問題喔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用人天折算出來的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62433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6243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在客戶的開發中心裡，總共有三個主要</a:t>
            </a:r>
            <a:r>
              <a:rPr lang="en-US" altLang="zh-TW" dirty="0" smtClean="0"/>
              <a:t>team</a:t>
            </a:r>
            <a:r>
              <a:rPr lang="zh-TW" altLang="en-US" dirty="0" smtClean="0"/>
              <a:t>在這個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底下工作，</a:t>
            </a:r>
            <a:r>
              <a:rPr lang="en-US" altLang="zh-TW" dirty="0" smtClean="0"/>
              <a:t>Web App Team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Biz Service Team </a:t>
            </a:r>
            <a:r>
              <a:rPr lang="zh-TW" altLang="en-US" dirty="0" smtClean="0"/>
              <a:t>還有 </a:t>
            </a:r>
            <a:r>
              <a:rPr lang="en-US" altLang="zh-TW" dirty="0" smtClean="0"/>
              <a:t>QA Team</a:t>
            </a:r>
            <a:r>
              <a:rPr lang="zh-TW" altLang="en-US" dirty="0" smtClean="0"/>
              <a:t>。</a:t>
            </a:r>
          </a:p>
          <a:p>
            <a:r>
              <a:rPr lang="zh-TW" altLang="en-US" dirty="0" smtClean="0"/>
              <a:t>在對系統做測試時，</a:t>
            </a:r>
            <a:r>
              <a:rPr lang="en-US" altLang="zh-TW" dirty="0" smtClean="0"/>
              <a:t>QA Team </a:t>
            </a:r>
            <a:r>
              <a:rPr lang="zh-TW" altLang="en-US" dirty="0" smtClean="0"/>
              <a:t>發現，既使在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負載正常的情況下，畫面的</a:t>
            </a:r>
            <a:r>
              <a:rPr lang="en-US" altLang="zh-TW" dirty="0" smtClean="0"/>
              <a:t>loading </a:t>
            </a:r>
            <a:r>
              <a:rPr lang="zh-TW" altLang="en-US" dirty="0" smtClean="0"/>
              <a:t>仍舊太慢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 3000 </a:t>
            </a:r>
            <a:r>
              <a:rPr lang="en-US" altLang="zh-TW" dirty="0" err="1" smtClean="0"/>
              <a:t>ms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，必須要找出原因。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6928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在把測試情境重跑過一遍後，他們宣布了，問題不是出在他們這裡。</a:t>
            </a:r>
          </a:p>
          <a:p>
            <a:r>
              <a:rPr lang="zh-TW" altLang="en-US" dirty="0" smtClean="0"/>
              <a:t>現在，壓力全都到</a:t>
            </a:r>
            <a:r>
              <a:rPr lang="en-US" altLang="zh-TW" dirty="0" smtClean="0"/>
              <a:t>Web App Team</a:t>
            </a:r>
            <a:r>
              <a:rPr lang="zh-TW" altLang="en-US" dirty="0" smtClean="0"/>
              <a:t>這邊了，</a:t>
            </a:r>
            <a:r>
              <a:rPr lang="en-US" altLang="zh-TW" dirty="0" smtClean="0"/>
              <a:t>web App team</a:t>
            </a:r>
            <a:r>
              <a:rPr lang="zh-TW" altLang="en-US" dirty="0" smtClean="0"/>
              <a:t>人必須得要負責追出來，到底是哪個地方在慢？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84374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在一串同</a:t>
            </a:r>
            <a:r>
              <a:rPr lang="en-US" altLang="zh-TW" dirty="0" smtClean="0"/>
              <a:t>thread ID</a:t>
            </a:r>
            <a:r>
              <a:rPr lang="zh-TW" altLang="en-US" dirty="0" smtClean="0"/>
              <a:t>的資料中，那到底是哪兩個的</a:t>
            </a:r>
            <a:r>
              <a:rPr lang="en-US" altLang="zh-TW" dirty="0" smtClean="0"/>
              <a:t>logs </a:t>
            </a:r>
            <a:r>
              <a:rPr lang="zh-TW" altLang="en-US" dirty="0" smtClean="0"/>
              <a:t>之間，代表著</a:t>
            </a:r>
            <a:r>
              <a:rPr lang="en-US" altLang="zh-TW" dirty="0" smtClean="0"/>
              <a:t>『</a:t>
            </a:r>
            <a:r>
              <a:rPr lang="zh-TW" altLang="en-US" dirty="0" smtClean="0"/>
              <a:t>我們想要追蹤的程序</a:t>
            </a:r>
            <a:r>
              <a:rPr lang="en-US" altLang="zh-TW" dirty="0" smtClean="0"/>
              <a:t>』</a:t>
            </a:r>
            <a:r>
              <a:rPr lang="zh-TW" altLang="en-US" dirty="0" smtClean="0"/>
              <a:t>的進入與退出呢？ </a:t>
            </a:r>
            <a:r>
              <a:rPr lang="en-US" altLang="zh-TW" dirty="0" smtClean="0"/>
              <a:t>thread </a:t>
            </a:r>
            <a:r>
              <a:rPr lang="zh-TW" altLang="en-US" dirty="0" smtClean="0"/>
              <a:t>是從</a:t>
            </a:r>
            <a:r>
              <a:rPr lang="en-US" altLang="zh-TW" dirty="0" smtClean="0"/>
              <a:t>Application Server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thread pool </a:t>
            </a:r>
            <a:r>
              <a:rPr lang="zh-TW" altLang="en-US" dirty="0" smtClean="0"/>
              <a:t>裡拿的，它會被</a:t>
            </a:r>
            <a:r>
              <a:rPr lang="en-US" altLang="zh-TW" dirty="0" smtClean="0"/>
              <a:t>reuse</a:t>
            </a:r>
            <a:r>
              <a:rPr lang="zh-TW" altLang="en-US" dirty="0" smtClean="0"/>
              <a:t>，一串同</a:t>
            </a:r>
            <a:r>
              <a:rPr lang="en-US" altLang="zh-TW" dirty="0" smtClean="0"/>
              <a:t>Thread id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logs </a:t>
            </a:r>
            <a:r>
              <a:rPr lang="zh-TW" altLang="en-US" dirty="0" smtClean="0"/>
              <a:t>其實代表著很多個</a:t>
            </a:r>
            <a:r>
              <a:rPr lang="en-US" altLang="zh-TW" dirty="0" smtClean="0"/>
              <a:t>『</a:t>
            </a:r>
            <a:r>
              <a:rPr lang="zh-TW" altLang="en-US" dirty="0" smtClean="0"/>
              <a:t>不同種類程序的進入與退出</a:t>
            </a:r>
            <a:r>
              <a:rPr lang="en-US" altLang="zh-TW" dirty="0" smtClean="0"/>
              <a:t>』</a:t>
            </a:r>
            <a:r>
              <a:rPr lang="zh-TW" altLang="en-US" dirty="0" smtClean="0"/>
              <a:t>，其中每個程序在</a:t>
            </a:r>
            <a:r>
              <a:rPr lang="en-US" altLang="zh-TW" dirty="0" smtClean="0"/>
              <a:t>debug mode</a:t>
            </a:r>
            <a:r>
              <a:rPr lang="zh-TW" altLang="en-US" dirty="0" smtClean="0"/>
              <a:t>下，可能都會產生 </a:t>
            </a:r>
            <a:r>
              <a:rPr lang="en-US" altLang="zh-TW" dirty="0" smtClean="0"/>
              <a:t>30~100+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logs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這個</a:t>
            </a:r>
            <a:r>
              <a:rPr lang="en-US" altLang="zh-TW" dirty="0" smtClean="0"/>
              <a:t>Web App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會需要跑</a:t>
            </a:r>
            <a:r>
              <a:rPr lang="en-US" altLang="zh-TW" dirty="0" smtClean="0"/>
              <a:t>Browser Page Request, Ajax Request, Backend data fetching </a:t>
            </a:r>
            <a:r>
              <a:rPr lang="zh-TW" altLang="en-US" dirty="0" smtClean="0"/>
              <a:t>等</a:t>
            </a:r>
            <a:r>
              <a:rPr lang="en-US" altLang="zh-TW" dirty="0" smtClean="0"/>
              <a:t>process</a:t>
            </a:r>
            <a:r>
              <a:rPr lang="zh-TW" altLang="en-US" dirty="0" smtClean="0"/>
              <a:t>，這些工作全都從</a:t>
            </a:r>
            <a:r>
              <a:rPr lang="en-US" altLang="zh-TW" dirty="0" smtClean="0"/>
              <a:t>thread pool</a:t>
            </a:r>
            <a:r>
              <a:rPr lang="zh-TW" altLang="en-US" dirty="0" smtClean="0"/>
              <a:t>拿 </a:t>
            </a:r>
            <a:r>
              <a:rPr lang="en-US" altLang="zh-TW" dirty="0" smtClean="0"/>
              <a:t>thread </a:t>
            </a:r>
            <a:r>
              <a:rPr lang="zh-TW" altLang="en-US" dirty="0" smtClean="0"/>
              <a:t>出來用。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65481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在時間有限的情況下，我只好先把整個</a:t>
            </a:r>
            <a:r>
              <a:rPr lang="en-US" altLang="zh-TW" dirty="0" smtClean="0"/>
              <a:t>Web App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branch </a:t>
            </a:r>
            <a:r>
              <a:rPr lang="zh-TW" altLang="en-US" dirty="0" smtClean="0"/>
              <a:t>掉後，自己寫了一個簡單的小</a:t>
            </a:r>
            <a:r>
              <a:rPr lang="en-US" altLang="zh-TW" dirty="0" smtClean="0"/>
              <a:t>library(</a:t>
            </a:r>
            <a:r>
              <a:rPr lang="zh-TW" altLang="en-US" dirty="0" smtClean="0"/>
              <a:t>叫做</a:t>
            </a:r>
            <a:r>
              <a:rPr lang="en-US" altLang="zh-TW" dirty="0" err="1" smtClean="0"/>
              <a:t>Blackbox</a:t>
            </a:r>
            <a:r>
              <a:rPr lang="en-US" altLang="zh-TW" dirty="0" smtClean="0"/>
              <a:t>)</a:t>
            </a:r>
            <a:r>
              <a:rPr lang="zh-TW" altLang="en-US" dirty="0" smtClean="0"/>
              <a:t>來找問題，它的工作原理很簡單：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14655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運用</a:t>
            </a:r>
            <a:r>
              <a:rPr lang="en-US" altLang="zh-TW" dirty="0" smtClean="0"/>
              <a:t> </a:t>
            </a:r>
            <a:r>
              <a:rPr lang="en-US" altLang="zh-TW" i="1" dirty="0" err="1" smtClean="0">
                <a:latin typeface="KaiTi" pitchFamily="49" charset="-122"/>
                <a:ea typeface="KaiTi" pitchFamily="49" charset="-122"/>
              </a:rPr>
              <a:t>Thread.currentThread</a:t>
            </a:r>
            <a:r>
              <a:rPr lang="en-US" altLang="zh-TW" i="1" dirty="0" smtClean="0">
                <a:latin typeface="KaiTi" pitchFamily="49" charset="-122"/>
                <a:ea typeface="KaiTi" pitchFamily="49" charset="-122"/>
              </a:rPr>
              <a:t>().</a:t>
            </a:r>
            <a:r>
              <a:rPr lang="en-US" altLang="zh-TW" i="1" dirty="0" err="1" smtClean="0">
                <a:latin typeface="KaiTi" pitchFamily="49" charset="-122"/>
                <a:ea typeface="KaiTi" pitchFamily="49" charset="-122"/>
              </a:rPr>
              <a:t>getStackTrace</a:t>
            </a:r>
            <a:r>
              <a:rPr lang="en-US" altLang="zh-TW" i="1" dirty="0" smtClean="0">
                <a:latin typeface="KaiTi" pitchFamily="49" charset="-122"/>
                <a:ea typeface="KaiTi" pitchFamily="49" charset="-122"/>
              </a:rPr>
              <a:t>()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取得資訊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thread Local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smtClean="0"/>
              <a:t>context</a:t>
            </a:r>
            <a:r>
              <a:rPr lang="zh-TW" altLang="en-US" dirty="0" smtClean="0"/>
              <a:t>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儲存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Monitor Point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堆疊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push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一次，就是堆疊上加一層新的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Monitor Point</a:t>
            </a: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當堆疊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pop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到空掉時，就是一個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task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89804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運用</a:t>
            </a:r>
            <a:r>
              <a:rPr lang="en-US" altLang="zh-TW" dirty="0" smtClean="0"/>
              <a:t> </a:t>
            </a:r>
            <a:r>
              <a:rPr lang="en-US" altLang="zh-TW" i="1" dirty="0" err="1" smtClean="0">
                <a:latin typeface="KaiTi" pitchFamily="49" charset="-122"/>
                <a:ea typeface="KaiTi" pitchFamily="49" charset="-122"/>
              </a:rPr>
              <a:t>Thread.currentThread</a:t>
            </a:r>
            <a:r>
              <a:rPr lang="en-US" altLang="zh-TW" i="1" dirty="0" smtClean="0">
                <a:latin typeface="KaiTi" pitchFamily="49" charset="-122"/>
                <a:ea typeface="KaiTi" pitchFamily="49" charset="-122"/>
              </a:rPr>
              <a:t>().</a:t>
            </a:r>
            <a:r>
              <a:rPr lang="en-US" altLang="zh-TW" i="1" dirty="0" err="1" smtClean="0">
                <a:latin typeface="KaiTi" pitchFamily="49" charset="-122"/>
                <a:ea typeface="KaiTi" pitchFamily="49" charset="-122"/>
              </a:rPr>
              <a:t>getStackTrace</a:t>
            </a:r>
            <a:r>
              <a:rPr lang="en-US" altLang="zh-TW" i="1" dirty="0" smtClean="0">
                <a:latin typeface="KaiTi" pitchFamily="49" charset="-122"/>
                <a:ea typeface="KaiTi" pitchFamily="49" charset="-122"/>
              </a:rPr>
              <a:t>()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取得資訊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thread Local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smtClean="0"/>
              <a:t>context</a:t>
            </a:r>
            <a:r>
              <a:rPr lang="zh-TW" altLang="en-US" dirty="0" smtClean="0"/>
              <a:t>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儲存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Monitor Point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堆疊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push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一次，就是堆疊上加一層新的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Monitor Point</a:t>
            </a: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當堆疊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pop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到空掉時，就是一個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task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47658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…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有沒有什麼辦法，能夠利用</a:t>
            </a:r>
            <a:r>
              <a:rPr lang="zh-TW" altLang="en-US" dirty="0" smtClean="0"/>
              <a:t>像是</a:t>
            </a:r>
            <a:r>
              <a:rPr lang="en-US" altLang="zh-TW" dirty="0" smtClean="0"/>
              <a:t>SLF4j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這樣的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的優點但躲開缺點呢？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41774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6243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4271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8458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4721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4773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8669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6607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7305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0324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3024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9781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4141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\\It-file2\ithome\mkt\企服專用\Tiffany\Oracle\JavaTWO\2013 JavaTWO\Artwork\PPT簡報底圖\PPT底圖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5219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anyking@gmail.co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It-file2\ithome\mkt\企服專用\Tiffany\Oracle\JavaTWO\2013 JavaTWO\Artwork\PPT簡報底圖\cover_PTT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Active Application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</a:t>
            </a:r>
          </a:p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一段旅程，與對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Monitoring 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的一些想法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14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Team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Web Team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這邊就沒那麼幸運了，因為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找到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 K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才會知道原因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208912" cy="302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1"/>
          <p:cNvSpPr/>
          <p:nvPr/>
        </p:nvSpPr>
        <p:spPr>
          <a:xfrm>
            <a:off x="2604442" y="3607696"/>
            <a:ext cx="5855990" cy="7085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3345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Team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於是只好改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看能不能找出問題。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這次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Web Team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thread-id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補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上去：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這樣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似乎可以找問題了，但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847194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1"/>
          <p:cNvSpPr/>
          <p:nvPr/>
        </p:nvSpPr>
        <p:spPr>
          <a:xfrm>
            <a:off x="1187624" y="3140968"/>
            <a:ext cx="864096" cy="165618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8884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Team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有人可以掃過一遍就能根據任兩個同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thread Id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log’s timestamp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知道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elapsed time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嗎？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47194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1979712" y="2179156"/>
            <a:ext cx="2378189" cy="1586734"/>
            <a:chOff x="1979712" y="3187268"/>
            <a:chExt cx="2378189" cy="1586734"/>
          </a:xfrm>
        </p:grpSpPr>
        <p:sp>
          <p:nvSpPr>
            <p:cNvPr id="7" name="Rectangle 31"/>
            <p:cNvSpPr/>
            <p:nvPr/>
          </p:nvSpPr>
          <p:spPr>
            <a:xfrm>
              <a:off x="1979712" y="3187268"/>
              <a:ext cx="2376264" cy="2880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Rectangle 31"/>
            <p:cNvSpPr/>
            <p:nvPr/>
          </p:nvSpPr>
          <p:spPr>
            <a:xfrm>
              <a:off x="1981637" y="4485970"/>
              <a:ext cx="2376264" cy="2880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3547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0" y="1484784"/>
            <a:ext cx="872490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Team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有誰可以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馬上找到同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thread Id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logs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，然後指出哪裡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是某個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task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的開始跟結束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呢？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395536" y="1628800"/>
            <a:ext cx="8387653" cy="2732531"/>
            <a:chOff x="395536" y="2780928"/>
            <a:chExt cx="8387653" cy="2732531"/>
          </a:xfrm>
        </p:grpSpPr>
        <p:sp>
          <p:nvSpPr>
            <p:cNvPr id="5" name="Rectangle 31"/>
            <p:cNvSpPr/>
            <p:nvPr/>
          </p:nvSpPr>
          <p:spPr>
            <a:xfrm>
              <a:off x="395536" y="2780928"/>
              <a:ext cx="8352928" cy="72008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31"/>
            <p:cNvSpPr/>
            <p:nvPr/>
          </p:nvSpPr>
          <p:spPr>
            <a:xfrm>
              <a:off x="395536" y="3494885"/>
              <a:ext cx="8352928" cy="69147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31"/>
            <p:cNvSpPr/>
            <p:nvPr/>
          </p:nvSpPr>
          <p:spPr>
            <a:xfrm>
              <a:off x="407111" y="4793379"/>
              <a:ext cx="8376078" cy="72008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8789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working_copy\java_two\2013\out\IMG_114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526" y="1772816"/>
            <a:ext cx="3445970" cy="4594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於是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600200"/>
            <a:ext cx="6131024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600" dirty="0"/>
              <a:t>Web App Team: </a:t>
            </a:r>
            <a:endParaRPr lang="en-US" altLang="zh-TW" sz="2600" dirty="0" smtClean="0"/>
          </a:p>
          <a:p>
            <a:pPr marL="0" indent="0">
              <a:buNone/>
            </a:pP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這一定是第三方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廠商－你們的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問題～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』</a:t>
            </a:r>
          </a:p>
          <a:p>
            <a:pPr marL="0" indent="0">
              <a:buNone/>
            </a:pP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＆鄉民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TonyQ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 『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這不太可能，不過我們會找出原因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』</a:t>
            </a:r>
          </a:p>
          <a:p>
            <a:pPr marL="0" indent="0">
              <a:buNone/>
            </a:pPr>
            <a:endParaRPr lang="en-US" altLang="zh-TW" sz="2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600" dirty="0" smtClean="0"/>
          </a:p>
          <a:p>
            <a:pPr marL="0" indent="0">
              <a:buNone/>
            </a:pPr>
            <a:r>
              <a:rPr lang="zh-TW" altLang="en-US" sz="2600" b="1" dirty="0" smtClean="0"/>
              <a:t>（╯－＿－）╯╧╧</a:t>
            </a:r>
            <a:endParaRPr lang="en-US" altLang="zh-TW" sz="2600" b="1" dirty="0" smtClean="0"/>
          </a:p>
          <a:p>
            <a:pPr marL="0" indent="0">
              <a:buNone/>
            </a:pPr>
            <a:endParaRPr lang="en-US" altLang="zh-TW" sz="2600" dirty="0" smtClean="0"/>
          </a:p>
          <a:p>
            <a:pPr marL="0" indent="0">
              <a:buNone/>
            </a:pPr>
            <a:r>
              <a:rPr lang="en-US" altLang="zh-TW" sz="2600" dirty="0" smtClean="0"/>
              <a:t>e04, 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要我們找就說，別挖這種坑啊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0180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ing_copy\java_two\2013\black-box-you-quantifiab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42226"/>
            <a:ext cx="2238375" cy="2257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我的策略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1484784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在時間有限，人又沒有經驗的情況下：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把環境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Branch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掉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寫一個小工具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blackbox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在客戶的程式碼中插入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blackbox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，二分逼近下去。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925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8152"/>
            <a:ext cx="534828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Blackbox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556792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開始在程式碼中插入這樣的偵測程式碼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6108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Blackbox</a:t>
            </a:r>
            <a:r>
              <a:rPr lang="zh-TW" altLang="en-US" dirty="0" smtClean="0"/>
              <a:t>的概念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804100" y="1628800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Method A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396388" y="1628800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Method B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024408" y="1628800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Method C</a:t>
            </a:r>
          </a:p>
        </p:txBody>
      </p:sp>
      <p:cxnSp>
        <p:nvCxnSpPr>
          <p:cNvPr id="10" name="直線單箭頭接點 9"/>
          <p:cNvCxnSpPr>
            <a:stCxn id="6" idx="2"/>
          </p:cNvCxnSpPr>
          <p:nvPr/>
        </p:nvCxnSpPr>
        <p:spPr>
          <a:xfrm>
            <a:off x="2366305" y="1998132"/>
            <a:ext cx="0" cy="35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2"/>
          </p:cNvCxnSpPr>
          <p:nvPr/>
        </p:nvCxnSpPr>
        <p:spPr>
          <a:xfrm>
            <a:off x="4954586" y="1998132"/>
            <a:ext cx="0" cy="35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9" idx="2"/>
          </p:cNvCxnSpPr>
          <p:nvPr/>
        </p:nvCxnSpPr>
        <p:spPr>
          <a:xfrm>
            <a:off x="7582606" y="1998132"/>
            <a:ext cx="0" cy="35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366305" y="2492896"/>
            <a:ext cx="1" cy="50405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954586" y="2996952"/>
            <a:ext cx="4008" cy="50405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590447" y="3501008"/>
            <a:ext cx="1" cy="57606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087027" y="3467322"/>
            <a:ext cx="2431413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2366305" y="4581128"/>
            <a:ext cx="2" cy="72073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4967142" y="4077072"/>
            <a:ext cx="4008" cy="50405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5048697" y="4073918"/>
            <a:ext cx="2473515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2463747" y="2996952"/>
            <a:ext cx="2431413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2421645" y="4581128"/>
            <a:ext cx="2473515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6" name="文字方塊 8195"/>
          <p:cNvSpPr txBox="1"/>
          <p:nvPr/>
        </p:nvSpPr>
        <p:spPr>
          <a:xfrm>
            <a:off x="2380164" y="2492896"/>
            <a:ext cx="1102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BB</a:t>
            </a:r>
            <a:r>
              <a:rPr lang="en-US" altLang="zh-TW" sz="1200" i="1" dirty="0" err="1" smtClean="0">
                <a:solidFill>
                  <a:srgbClr val="0070C0"/>
                </a:solidFill>
              </a:rPr>
              <a:t>.tracePush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096735" y="3079993"/>
            <a:ext cx="1102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BB</a:t>
            </a:r>
            <a:r>
              <a:rPr lang="en-US" altLang="zh-TW" sz="1200" i="1" dirty="0" err="1" smtClean="0">
                <a:solidFill>
                  <a:srgbClr val="0070C0"/>
                </a:solidFill>
              </a:rPr>
              <a:t>.tracePush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7708756" y="3429000"/>
            <a:ext cx="805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BB</a:t>
            </a:r>
            <a:r>
              <a:rPr lang="en-US" altLang="zh-TW" sz="1200" i="1" dirty="0" err="1" smtClean="0">
                <a:solidFill>
                  <a:srgbClr val="0070C0"/>
                </a:solidFill>
              </a:rPr>
              <a:t>.trace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708756" y="3645024"/>
            <a:ext cx="103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BB</a:t>
            </a:r>
            <a:r>
              <a:rPr lang="en-US" altLang="zh-TW" sz="1200" i="1" dirty="0" err="1" smtClean="0">
                <a:solidFill>
                  <a:srgbClr val="0070C0"/>
                </a:solidFill>
              </a:rPr>
              <a:t>.tracePop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087027" y="4190600"/>
            <a:ext cx="103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BB</a:t>
            </a:r>
            <a:r>
              <a:rPr lang="en-US" altLang="zh-TW" sz="1200" i="1" dirty="0" err="1" smtClean="0">
                <a:solidFill>
                  <a:srgbClr val="0070C0"/>
                </a:solidFill>
              </a:rPr>
              <a:t>.tracePop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380164" y="4730660"/>
            <a:ext cx="103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BB</a:t>
            </a:r>
            <a:r>
              <a:rPr lang="en-US" altLang="zh-TW" sz="1200" i="1" dirty="0" err="1" smtClean="0">
                <a:solidFill>
                  <a:srgbClr val="0070C0"/>
                </a:solidFill>
              </a:rPr>
              <a:t>.tracePop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380164" y="5024860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BB</a:t>
            </a:r>
            <a:r>
              <a:rPr lang="en-US" altLang="zh-TW" sz="1200" i="1" dirty="0" err="1" smtClean="0">
                <a:solidFill>
                  <a:srgbClr val="0070C0"/>
                </a:solidFill>
              </a:rPr>
              <a:t>.flush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8198" name="矩形 8197"/>
          <p:cNvSpPr/>
          <p:nvPr/>
        </p:nvSpPr>
        <p:spPr>
          <a:xfrm>
            <a:off x="379738" y="2136631"/>
            <a:ext cx="1080120" cy="2942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Method A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79738" y="2450724"/>
            <a:ext cx="1080120" cy="2942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Method B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9738" y="2759926"/>
            <a:ext cx="1080120" cy="2942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Method C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8199" name="文字方塊 8198"/>
          <p:cNvSpPr txBox="1"/>
          <p:nvPr/>
        </p:nvSpPr>
        <p:spPr>
          <a:xfrm>
            <a:off x="249935" y="1490300"/>
            <a:ext cx="133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err="1" smtClean="0"/>
              <a:t>ThreadLocal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cxnSp>
        <p:nvCxnSpPr>
          <p:cNvPr id="8201" name="直線接點 8200"/>
          <p:cNvCxnSpPr/>
          <p:nvPr/>
        </p:nvCxnSpPr>
        <p:spPr>
          <a:xfrm>
            <a:off x="200847" y="2136631"/>
            <a:ext cx="1480572" cy="0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1839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43" grpId="0"/>
      <p:bldP spid="44" grpId="0"/>
      <p:bldP spid="45" grpId="0"/>
      <p:bldP spid="46" grpId="0"/>
      <p:bldP spid="47" grpId="0"/>
      <p:bldP spid="48" grpId="0"/>
      <p:bldP spid="8198" grpId="0" animBg="1"/>
      <p:bldP spid="8198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65796"/>
            <a:ext cx="729138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Blackbox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340768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 </a:t>
            </a:r>
            <a:r>
              <a:rPr lang="en-US" altLang="zh-TW" dirty="0" smtClean="0"/>
              <a:t>Filter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裡作這樣的事情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輸出結果長這樣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29200"/>
            <a:ext cx="849788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107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Blackbox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程式碼太複雜怎麼辦？開始二分逼近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5"/>
            <a:ext cx="7045446" cy="38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734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393304" y="44624"/>
            <a:ext cx="6059016" cy="1143000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講者自介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823520" y="2376440"/>
            <a:ext cx="4320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1" dirty="0" smtClean="0"/>
              <a:t>Ian YT Tsai</a:t>
            </a:r>
          </a:p>
          <a:p>
            <a:pPr marL="0" indent="0">
              <a:buNone/>
            </a:pPr>
            <a:r>
              <a:rPr lang="en-US" altLang="zh-TW" b="1" dirty="0" err="1" smtClean="0"/>
              <a:t>Mycom</a:t>
            </a:r>
            <a:r>
              <a:rPr lang="en-US" altLang="zh-TW" b="1" dirty="0" smtClean="0"/>
              <a:t>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資深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工程師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ZK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資深工程師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hlinkClick r:id="rId3"/>
              </a:rPr>
              <a:t>zanyking@gmail.com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138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Blackbox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813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 smtClean="0"/>
              <a:t>Blackbox</a:t>
            </a:r>
            <a:r>
              <a:rPr lang="en-US" altLang="zh-TW" dirty="0" smtClean="0"/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輸出的結果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這樣就找得出原因了～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8" y="2276872"/>
            <a:ext cx="89804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/>
          <p:cNvSpPr/>
          <p:nvPr/>
        </p:nvSpPr>
        <p:spPr>
          <a:xfrm>
            <a:off x="2063294" y="3714474"/>
            <a:ext cx="3732841" cy="23204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9540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調查結果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原因是多重的：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有些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page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相依於多個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web service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請求。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914400" lvl="1" indent="-514350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Web Team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Mock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模擬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Service</a:t>
            </a:r>
          </a:p>
          <a:p>
            <a:pPr marL="914400" lvl="1" indent="-514350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Biz Team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單獨對每個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service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作效能評估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400050" lvl="1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區域網路在慢。 冏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rz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…</a:t>
            </a:r>
          </a:p>
          <a:p>
            <a:pPr marL="40005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36389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048672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但總之</a:t>
            </a:r>
            <a:r>
              <a:rPr lang="en-US" altLang="zh-TW" sz="40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…</a:t>
            </a:r>
            <a:br>
              <a:rPr lang="en-US" altLang="zh-TW" sz="40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40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40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我把問題給解決啦！</a:t>
            </a:r>
            <a:endParaRPr lang="zh-TW" altLang="en-US" sz="4000" b="1" dirty="0">
              <a:solidFill>
                <a:srgbClr val="FFFF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41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反省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這個事件代價高昂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我的解決方式是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shotgun surgery</a:t>
            </a: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在未來如果這樣的情境再度遇上：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如何預警？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若是上線、或測試時才出現，如何快速找到原因？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396973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47342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Monitoring in Java world</a:t>
            </a:r>
            <a:endParaRPr lang="zh-TW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60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的目的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作為一個開發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者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…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如何在開發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階段就能早期發現問題？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如何在系統上線後，可以確保有效的維運？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79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有哪些方案？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JVMPI/JVMTI</a:t>
            </a:r>
          </a:p>
          <a:p>
            <a:pPr lvl="1"/>
            <a:r>
              <a:rPr lang="en-US" altLang="zh-TW" dirty="0" smtClean="0"/>
              <a:t>Visual VM</a:t>
            </a:r>
          </a:p>
          <a:p>
            <a:r>
              <a:rPr lang="en-US" altLang="zh-TW" dirty="0" smtClean="0"/>
              <a:t>JMX + </a:t>
            </a:r>
            <a:r>
              <a:rPr lang="en-US" altLang="zh-TW" dirty="0" err="1" smtClean="0"/>
              <a:t>jConsole</a:t>
            </a:r>
            <a:endParaRPr lang="en-US" altLang="zh-TW" dirty="0" smtClean="0"/>
          </a:p>
          <a:p>
            <a:r>
              <a:rPr lang="en-US" altLang="zh-TW" dirty="0" smtClean="0"/>
              <a:t>Logging Solution</a:t>
            </a:r>
          </a:p>
          <a:p>
            <a:pPr lvl="1"/>
            <a:r>
              <a:rPr lang="en-US" altLang="zh-TW" dirty="0" smtClean="0"/>
              <a:t>Log4j</a:t>
            </a:r>
          </a:p>
          <a:p>
            <a:pPr lvl="1"/>
            <a:r>
              <a:rPr lang="en-US" altLang="zh-TW" dirty="0" err="1" smtClean="0"/>
              <a:t>Logback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pic>
        <p:nvPicPr>
          <p:cNvPr id="1026" name="Picture 2" descr="D:\working_copy\java_two\2013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844824"/>
            <a:ext cx="2286000" cy="152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9803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working_copy\java_two\2013\4ad068bc85c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52736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JVMTI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An Engineering interface of </a:t>
            </a:r>
            <a:r>
              <a:rPr lang="en-US" altLang="zh-TW" dirty="0" smtClean="0"/>
              <a:t>JVM.</a:t>
            </a:r>
          </a:p>
          <a:p>
            <a:pPr marL="0" indent="0">
              <a:buNone/>
            </a:pPr>
            <a:r>
              <a:rPr lang="en-US" altLang="zh-TW" dirty="0" smtClean="0"/>
              <a:t>JVMPI is predecessor of JVMTI.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PROS</a:t>
            </a:r>
          </a:p>
          <a:p>
            <a:pPr lvl="1"/>
            <a:r>
              <a:rPr lang="en-US" altLang="zh-TW" dirty="0" smtClean="0"/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你可以得到所有你想從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JVM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挖出來的資訊。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/>
              <a:t>CONS</a:t>
            </a: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不是每個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JVM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都一定有實作。</a:t>
            </a:r>
          </a:p>
          <a:p>
            <a:pPr lvl="1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C/C++ programming  Interface</a:t>
            </a:r>
          </a:p>
        </p:txBody>
      </p:sp>
    </p:spTree>
    <p:extLst>
      <p:ext uri="{BB962C8B-B14F-4D97-AF65-F5344CB8AC3E}">
        <p14:creationId xmlns="" xmlns:p14="http://schemas.microsoft.com/office/powerpoint/2010/main" val="340261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 VM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544230" y="1484784"/>
            <a:ext cx="3564274" cy="44644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JVMTI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用基於這個介面開發出來的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工具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例如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 Visual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這樣的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工具仍有缺點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sz="2300" dirty="0" smtClean="0">
                <a:latin typeface="微軟正黑體" pitchFamily="34" charset="-120"/>
                <a:ea typeface="微軟正黑體" pitchFamily="34" charset="-120"/>
              </a:rPr>
              <a:t>你無法得知特定的</a:t>
            </a:r>
            <a:r>
              <a:rPr lang="en-US" altLang="zh-TW" sz="2300" dirty="0" smtClean="0">
                <a:latin typeface="微軟正黑體" pitchFamily="34" charset="-120"/>
                <a:ea typeface="微軟正黑體" pitchFamily="34" charset="-120"/>
              </a:rPr>
              <a:t> task </a:t>
            </a:r>
            <a:r>
              <a:rPr lang="zh-TW" altLang="en-US" sz="23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3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300" dirty="0" smtClean="0">
                <a:latin typeface="微軟正黑體" pitchFamily="34" charset="-120"/>
                <a:ea typeface="微軟正黑體" pitchFamily="34" charset="-120"/>
              </a:rPr>
              <a:t>資訊。</a:t>
            </a:r>
            <a:endParaRPr lang="en-US" altLang="zh-TW" sz="2300" dirty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sz="2300" dirty="0" smtClean="0">
                <a:latin typeface="微軟正黑體" pitchFamily="34" charset="-120"/>
                <a:ea typeface="微軟正黑體" pitchFamily="34" charset="-120"/>
              </a:rPr>
              <a:t>很</a:t>
            </a:r>
            <a:r>
              <a:rPr lang="zh-TW" altLang="en-US" sz="2300" dirty="0">
                <a:latin typeface="微軟正黑體" pitchFamily="34" charset="-120"/>
                <a:ea typeface="微軟正黑體" pitchFamily="34" charset="-120"/>
              </a:rPr>
              <a:t>難整合進開發</a:t>
            </a:r>
            <a:r>
              <a:rPr lang="zh-TW" altLang="en-US" sz="2300" dirty="0" smtClean="0">
                <a:latin typeface="微軟正黑體" pitchFamily="34" charset="-120"/>
                <a:ea typeface="微軟正黑體" pitchFamily="34" charset="-120"/>
              </a:rPr>
              <a:t>流程中使用。</a:t>
            </a:r>
            <a:endParaRPr lang="en-US" altLang="zh-TW" sz="23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1026" name="Picture 2" descr="D:\working_copy\java_two\2013\screenshot-visualvm-080729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85" y="1412776"/>
            <a:ext cx="5004679" cy="41764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356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D:\working_copy\java_two\2013\4ad068bc85c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40968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Instrumentation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Java1.5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…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終於有人想通了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咱們需要一個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版的工程介面。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ea typeface="微軟正黑體" pitchFamily="34" charset="-120"/>
              </a:rPr>
              <a:t>JVM parameter:</a:t>
            </a:r>
          </a:p>
          <a:p>
            <a:pPr marL="0" indent="0">
              <a:buNone/>
            </a:pPr>
            <a:endParaRPr lang="en-US" altLang="zh-TW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tx2"/>
                </a:solidFill>
              </a:rPr>
              <a:t>-</a:t>
            </a:r>
            <a:r>
              <a:rPr lang="en-US" altLang="zh-TW" sz="2400" dirty="0" err="1">
                <a:solidFill>
                  <a:schemeClr val="tx2"/>
                </a:solidFill>
              </a:rPr>
              <a:t>javaagent</a:t>
            </a:r>
            <a:r>
              <a:rPr lang="en-US" altLang="zh-TW" sz="2400" dirty="0">
                <a:solidFill>
                  <a:schemeClr val="tx2"/>
                </a:solidFill>
              </a:rPr>
              <a:t>:/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path_to</a:t>
            </a:r>
            <a:r>
              <a:rPr lang="en-US" altLang="zh-TW" sz="2400" dirty="0" smtClean="0">
                <a:solidFill>
                  <a:schemeClr val="tx2"/>
                </a:solidFill>
              </a:rPr>
              <a:t>/Your.jar</a:t>
            </a: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74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議程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一段出國打工的經歷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事件後的反省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探索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/>
              <a:t>Java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世界的</a:t>
            </a:r>
            <a:r>
              <a:rPr lang="en-US" altLang="zh-TW" dirty="0" smtClean="0"/>
              <a:t>Monitoring Solution</a:t>
            </a:r>
          </a:p>
          <a:p>
            <a:pPr lvl="1"/>
            <a:r>
              <a:rPr lang="en-US" altLang="zh-TW" dirty="0" smtClean="0"/>
              <a:t>JVMPI/JVMTI</a:t>
            </a:r>
          </a:p>
          <a:p>
            <a:pPr lvl="1"/>
            <a:r>
              <a:rPr lang="en-US" altLang="zh-TW" dirty="0"/>
              <a:t>Java </a:t>
            </a:r>
            <a:r>
              <a:rPr lang="en-US" altLang="zh-TW" dirty="0" smtClean="0"/>
              <a:t>Instrumentation</a:t>
            </a:r>
          </a:p>
          <a:p>
            <a:pPr lvl="1"/>
            <a:r>
              <a:rPr lang="en-US" altLang="zh-TW" dirty="0" smtClean="0"/>
              <a:t>JMX</a:t>
            </a:r>
          </a:p>
          <a:p>
            <a:pPr lvl="1"/>
            <a:r>
              <a:rPr lang="en-US" altLang="zh-TW" dirty="0"/>
              <a:t>Logging </a:t>
            </a:r>
            <a:r>
              <a:rPr lang="en-US" altLang="zh-TW" dirty="0" smtClean="0"/>
              <a:t>Solutions</a:t>
            </a:r>
            <a:endParaRPr lang="en-US" altLang="zh-TW" dirty="0"/>
          </a:p>
          <a:p>
            <a:r>
              <a:rPr lang="en-US" altLang="zh-TW" dirty="0" err="1" smtClean="0"/>
              <a:t>Zmonitor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結語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653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Instrumentation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PROS:</a:t>
            </a: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它至少是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的，開發人員易學易用。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CONS:</a:t>
            </a: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沒寫好會造成嚴重的效能問題。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開發階段一樣難用。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91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JMX + </a:t>
            </a:r>
            <a:r>
              <a:rPr lang="en-US" altLang="zh-TW" dirty="0" err="1" smtClean="0"/>
              <a:t>jConsole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JMX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的用途：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Configuration at Runtime.</a:t>
            </a:r>
          </a:p>
          <a:p>
            <a:pPr marL="514350" indent="-514350">
              <a:buAutoNum type="arabicPeriod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Get Application status at runtime.</a:t>
            </a: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Developer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JMX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開發出的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通用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工程介面，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可以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jConsole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這樣的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存取。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49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working_copy\java_two\2013\JMXArchitektu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128001" cy="48965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83568" y="155801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jConsole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57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JMX + </a:t>
            </a:r>
            <a:r>
              <a:rPr lang="en-US" altLang="zh-TW" dirty="0" err="1" smtClean="0"/>
              <a:t>jConsole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PROS:</a:t>
            </a: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可以透過開發人員開出來的接口，監控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App Runtime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CONS:</a:t>
            </a: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要實作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Mbeans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介面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Tightly Coupling</a:t>
            </a: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成本太高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04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小結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27584" y="1916832"/>
            <a:ext cx="7344816" cy="4032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這些工具只適合事後分析，不適合開發時使用。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這些工具普遍看的都是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VM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Level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的東西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(JMX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除外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，對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Application Level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沒有認知。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看來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…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沒有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銀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子彈。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4" name="Picture 2" descr="D:\working_copy\java_two\2013\silver-bullets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908792"/>
            <a:ext cx="1753717" cy="11700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065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79712" y="5229200"/>
            <a:ext cx="7113984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Proper Logging is Essential!</a:t>
            </a:r>
            <a:endParaRPr lang="zh-TW" altLang="en-US" sz="2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46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ian\Desktop\origin\slf4j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215" y="1988840"/>
            <a:ext cx="3369444" cy="1436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的優點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分析了以上各點，最後又回到了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Logs</a:t>
            </a: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目前最好用的：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SLF4J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Based on Java</a:t>
            </a: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開發人員本來就要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學、就要寫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可以最好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的整進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application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效能優秀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要是不好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…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是開發人員的錯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支援各種高階概念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(log Level, filtering)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可以協助系統開發的各個階段使用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693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Logging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的缺點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先天沒有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Task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的概念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呈現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Log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與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Log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間資訊的能力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(e.g. elapsed time)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較弱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…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有沒有什麼辦法，能夠利用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的優點但躲開缺點呢？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76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working_copy\java_two\2013\black-box-you-quantifiab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55983"/>
            <a:ext cx="2238375" cy="2257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回顧一下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Blackbox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的優缺點：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PROS: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Task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的資訊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直接看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得到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elapsed time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CONS: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冗餘的程式碼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286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那麼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…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536" y="1628800"/>
            <a:ext cx="7992888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何不掺在一起，做成撒尿牛丸呢？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如果可以利用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SLF4j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的介面，作到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BB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的功能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...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95536" y="3030364"/>
            <a:ext cx="7848872" cy="2257425"/>
            <a:chOff x="395536" y="3030364"/>
            <a:chExt cx="7848872" cy="2257425"/>
          </a:xfrm>
        </p:grpSpPr>
        <p:pic>
          <p:nvPicPr>
            <p:cNvPr id="1026" name="Picture 2" descr="C:\Users\ian\Desktop\origin\slf4j-logo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956" y="3425652"/>
              <a:ext cx="3441452" cy="146684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D:\working_copy\java_two\2013\black-box-you-quantifiable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030364"/>
              <a:ext cx="2238375" cy="225742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加號 1"/>
            <p:cNvSpPr/>
            <p:nvPr/>
          </p:nvSpPr>
          <p:spPr>
            <a:xfrm>
              <a:off x="3347864" y="3534421"/>
              <a:ext cx="1152128" cy="1224136"/>
            </a:xfrm>
            <a:prstGeom prst="mathPlus">
              <a:avLst>
                <a:gd name="adj1" fmla="val 13474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85233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11560" y="47342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 </a:t>
            </a:r>
            <a:r>
              <a:rPr lang="en-US" altLang="zh-TW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ago,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far </a:t>
            </a:r>
            <a:r>
              <a:rPr lang="en-US" altLang="zh-TW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far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away</a:t>
            </a:r>
            <a:b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TW" sz="3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Minnesota </a:t>
            </a:r>
            <a:r>
              <a:rPr lang="zh-TW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來了兩個台灣人</a:t>
            </a:r>
            <a:r>
              <a:rPr lang="en-US" altLang="zh-TW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…</a:t>
            </a:r>
            <a:endParaRPr lang="zh-TW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2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ZMonitor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9552" y="1484784"/>
            <a:ext cx="7992888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BB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的概念，以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SLF4J API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為介面的實作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420888"/>
            <a:ext cx="73533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31"/>
          <p:cNvSpPr/>
          <p:nvPr/>
        </p:nvSpPr>
        <p:spPr>
          <a:xfrm>
            <a:off x="1630717" y="3851994"/>
            <a:ext cx="4669475" cy="23204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Rectangle 31"/>
          <p:cNvSpPr/>
          <p:nvPr/>
        </p:nvSpPr>
        <p:spPr>
          <a:xfrm>
            <a:off x="1613299" y="4779734"/>
            <a:ext cx="3534766" cy="3774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300192" y="4322132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這次沒有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BB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了！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Log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本來就是要給的！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620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ZMonitor</a:t>
            </a:r>
            <a:r>
              <a:rPr lang="zh-TW" altLang="en-US" dirty="0" smtClean="0"/>
              <a:t>的核心概念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58108" y="1628800"/>
            <a:ext cx="12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Interceptor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396388" y="1628800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Method B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024408" y="1628800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Method C</a:t>
            </a:r>
          </a:p>
        </p:txBody>
      </p:sp>
      <p:cxnSp>
        <p:nvCxnSpPr>
          <p:cNvPr id="10" name="直線單箭頭接點 9"/>
          <p:cNvCxnSpPr>
            <a:stCxn id="6" idx="2"/>
          </p:cNvCxnSpPr>
          <p:nvPr/>
        </p:nvCxnSpPr>
        <p:spPr>
          <a:xfrm flipH="1">
            <a:off x="2366307" y="1998132"/>
            <a:ext cx="11490" cy="35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2"/>
          </p:cNvCxnSpPr>
          <p:nvPr/>
        </p:nvCxnSpPr>
        <p:spPr>
          <a:xfrm>
            <a:off x="4954586" y="1998132"/>
            <a:ext cx="0" cy="35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9" idx="2"/>
          </p:cNvCxnSpPr>
          <p:nvPr/>
        </p:nvCxnSpPr>
        <p:spPr>
          <a:xfrm>
            <a:off x="7582606" y="1998132"/>
            <a:ext cx="0" cy="35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366305" y="2492896"/>
            <a:ext cx="1" cy="50405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954586" y="2996952"/>
            <a:ext cx="4008" cy="50405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590447" y="3501008"/>
            <a:ext cx="1" cy="57606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087027" y="3467322"/>
            <a:ext cx="2431413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2366305" y="4581128"/>
            <a:ext cx="2" cy="72073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4967142" y="4077072"/>
            <a:ext cx="4008" cy="50405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5048697" y="4073918"/>
            <a:ext cx="2473515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2463747" y="2996952"/>
            <a:ext cx="2431413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2421645" y="4581128"/>
            <a:ext cx="2473515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6" name="文字方塊 8195"/>
          <p:cNvSpPr txBox="1"/>
          <p:nvPr/>
        </p:nvSpPr>
        <p:spPr>
          <a:xfrm>
            <a:off x="2380164" y="2492896"/>
            <a:ext cx="1213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ZMonitor</a:t>
            </a:r>
            <a:r>
              <a:rPr lang="en-US" altLang="zh-TW" sz="1200" i="1" dirty="0" err="1" smtClean="0">
                <a:solidFill>
                  <a:srgbClr val="0070C0"/>
                </a:solidFill>
              </a:rPr>
              <a:t>.push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096735" y="3079993"/>
            <a:ext cx="953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logger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.info()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7708756" y="3429000"/>
            <a:ext cx="953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logger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.info()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708756" y="3645024"/>
            <a:ext cx="953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logger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.info()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087027" y="4190600"/>
            <a:ext cx="953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logger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.info()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380164" y="4730660"/>
            <a:ext cx="1154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ZMonitor</a:t>
            </a:r>
            <a:r>
              <a:rPr lang="en-US" altLang="zh-TW" sz="1200" i="1" dirty="0" err="1" smtClean="0">
                <a:solidFill>
                  <a:srgbClr val="0070C0"/>
                </a:solidFill>
              </a:rPr>
              <a:t>.pop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380164" y="5024860"/>
            <a:ext cx="1217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ZMonitor</a:t>
            </a:r>
            <a:r>
              <a:rPr lang="en-US" altLang="zh-TW" sz="1200" i="1" dirty="0" err="1" smtClean="0">
                <a:solidFill>
                  <a:srgbClr val="0070C0"/>
                </a:solidFill>
              </a:rPr>
              <a:t>.flush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8198" name="矩形 8197"/>
          <p:cNvSpPr/>
          <p:nvPr/>
        </p:nvSpPr>
        <p:spPr>
          <a:xfrm>
            <a:off x="379738" y="2136631"/>
            <a:ext cx="1080120" cy="2942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Method A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79738" y="2450724"/>
            <a:ext cx="1080120" cy="2942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Method B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9738" y="2759926"/>
            <a:ext cx="1080120" cy="2942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Method C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8199" name="文字方塊 8198"/>
          <p:cNvSpPr txBox="1"/>
          <p:nvPr/>
        </p:nvSpPr>
        <p:spPr>
          <a:xfrm>
            <a:off x="249935" y="1490300"/>
            <a:ext cx="133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err="1" smtClean="0"/>
              <a:t>ThreadLocal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cxnSp>
        <p:nvCxnSpPr>
          <p:cNvPr id="8201" name="直線接點 8200"/>
          <p:cNvCxnSpPr/>
          <p:nvPr/>
        </p:nvCxnSpPr>
        <p:spPr>
          <a:xfrm>
            <a:off x="200847" y="2136631"/>
            <a:ext cx="1480572" cy="0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6359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43" grpId="0"/>
      <p:bldP spid="44" grpId="0"/>
      <p:bldP spid="45" grpId="0"/>
      <p:bldP spid="46" grpId="0"/>
      <p:bldP spid="47" grpId="0"/>
      <p:bldP spid="48" grpId="0"/>
      <p:bldP spid="8198" grpId="0" animBg="1"/>
      <p:bldP spid="8198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如何使用？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536" y="1556792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加入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Zmonitor.jar</a:t>
            </a:r>
          </a:p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定義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ZMonitor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Interceptor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支援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Servlet3.0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？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加入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zmonitor.xml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Logback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or slf4j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？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201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411760" y="1772816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t>Let’s try !</a:t>
            </a:r>
            <a:endParaRPr lang="zh-TW" altLang="en-US" b="1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80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結語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536" y="1556792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大部分的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Monitoring &amp; profiling tool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並不適合寫程式的階段用。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Logging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就是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最重要的工程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介面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不要再用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Sysout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了，找個先進一點的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solution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吧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(e.g. slf4j+logback)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588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971600" y="4725144"/>
            <a:ext cx="5328592" cy="1143000"/>
          </a:xfrm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t>Q &amp; A</a:t>
            </a:r>
            <a:r>
              <a:rPr lang="zh-TW" altLang="en-US" b="1" dirty="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t>！</a:t>
            </a:r>
            <a:endParaRPr lang="zh-TW" altLang="en-US" b="1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07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時間：</a:t>
            </a:r>
            <a:r>
              <a:rPr lang="en-US" altLang="zh-TW" dirty="0" smtClean="0"/>
              <a:t>2011 </a:t>
            </a:r>
            <a:r>
              <a:rPr lang="zh-TW" altLang="en-US" dirty="0" smtClean="0"/>
              <a:t>年 一月</a:t>
            </a:r>
            <a:endParaRPr lang="en-US" altLang="zh-TW" dirty="0" smtClean="0"/>
          </a:p>
          <a:p>
            <a:r>
              <a:rPr lang="zh-TW" altLang="en-US" dirty="0" smtClean="0"/>
              <a:t>地點：</a:t>
            </a:r>
            <a:r>
              <a:rPr lang="en-US" altLang="zh-TW" dirty="0" smtClean="0"/>
              <a:t>Minnesota</a:t>
            </a:r>
          </a:p>
          <a:p>
            <a:r>
              <a:rPr lang="zh-TW" altLang="en-US" dirty="0" smtClean="0"/>
              <a:t>身分：</a:t>
            </a:r>
            <a:r>
              <a:rPr lang="en-US" altLang="zh-TW" dirty="0" smtClean="0"/>
              <a:t>Specialist of ZK</a:t>
            </a:r>
          </a:p>
          <a:p>
            <a:r>
              <a:rPr lang="zh-TW" altLang="en-US" dirty="0" smtClean="0"/>
              <a:t>工作內容：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去替客戶開發</a:t>
            </a:r>
            <a:r>
              <a:rPr lang="zh-TW" altLang="en-US" dirty="0"/>
              <a:t>團隊</a:t>
            </a:r>
            <a:r>
              <a:rPr lang="zh-TW" altLang="en-US" dirty="0" smtClean="0"/>
              <a:t>圍事，喔不是，是去作顧問。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6798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事件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QA Team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運轉測試時回報畫面回應太慢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page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loading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花費了將近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3000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ms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有些甚至高達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10,000ms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Web App Team 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smtClean="0"/>
              <a:t>Biz Service Team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必須找出原因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23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Biz Team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的處理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東西都有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嘛，看看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就知道為什麼了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Log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這是能看出什麼鬼？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801716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7656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Biz Team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很不幸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問題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QA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於額定負載</a:t>
            </a:r>
            <a:r>
              <a:rPr lang="en-US" altLang="zh-TW" dirty="0" smtClean="0">
                <a:ea typeface="微軟正黑體" pitchFamily="34" charset="-120"/>
              </a:rPr>
              <a:t>(200+ concurrent users)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下作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操作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時發生。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en-US" altLang="zh-TW" dirty="0" smtClean="0">
                <a:ea typeface="微軟正黑體" pitchFamily="34" charset="-120"/>
              </a:rPr>
              <a:t>Multi Thread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環境下，執行是交錯在一起的。</a:t>
            </a: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ea typeface="微軟正黑體" pitchFamily="34" charset="-120"/>
              </a:rPr>
              <a:t>	Log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看不出個名堂來。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28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Biz Team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於是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Biz Team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的人很直覺的在每個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Service request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會經過的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Filter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加了一段：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很原始，但有效。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出來的數據證明了問題不在他們這邊。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7380287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8995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4785</TotalTime>
  <Words>2436</Words>
  <Application>Microsoft Office PowerPoint</Application>
  <PresentationFormat>On-screen Show (4:3)</PresentationFormat>
  <Paragraphs>344</Paragraphs>
  <Slides>45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佈景主題</vt:lpstr>
      <vt:lpstr>Slide 1</vt:lpstr>
      <vt:lpstr>講者自介</vt:lpstr>
      <vt:lpstr>議程</vt:lpstr>
      <vt:lpstr>long long ago, and far far away Minnesota 來了兩個台灣人…</vt:lpstr>
      <vt:lpstr>背景</vt:lpstr>
      <vt:lpstr>事件</vt:lpstr>
      <vt:lpstr>Biz Team的處理(1)</vt:lpstr>
      <vt:lpstr>Biz Team的處理(2)</vt:lpstr>
      <vt:lpstr>Biz Team的處理(3)</vt:lpstr>
      <vt:lpstr>Web Team的處理(1)</vt:lpstr>
      <vt:lpstr>Web Team的處理(2)</vt:lpstr>
      <vt:lpstr>Web Team的處理(3)</vt:lpstr>
      <vt:lpstr>Web Team的處理(4)</vt:lpstr>
      <vt:lpstr>於是…</vt:lpstr>
      <vt:lpstr>我的策略</vt:lpstr>
      <vt:lpstr>Blackbox(1)</vt:lpstr>
      <vt:lpstr>Blackbox的概念</vt:lpstr>
      <vt:lpstr>Blackbox(2)</vt:lpstr>
      <vt:lpstr>Blackbox(3)</vt:lpstr>
      <vt:lpstr>Blackbox(4)</vt:lpstr>
      <vt:lpstr>調查結果</vt:lpstr>
      <vt:lpstr>但總之…    我把問題給解決啦！</vt:lpstr>
      <vt:lpstr>反省</vt:lpstr>
      <vt:lpstr>Application Monitoring in Java world</vt:lpstr>
      <vt:lpstr>Monitoring的目的</vt:lpstr>
      <vt:lpstr>有哪些方案？</vt:lpstr>
      <vt:lpstr>JVMTI</vt:lpstr>
      <vt:lpstr>Visual VM</vt:lpstr>
      <vt:lpstr>Java Instrumentation</vt:lpstr>
      <vt:lpstr>Java Instrumentation</vt:lpstr>
      <vt:lpstr>JMX + jConsole(1)</vt:lpstr>
      <vt:lpstr>Slide 32</vt:lpstr>
      <vt:lpstr>JMX + jConsole(2)</vt:lpstr>
      <vt:lpstr>小結</vt:lpstr>
      <vt:lpstr>Proper Logging is Essential!</vt:lpstr>
      <vt:lpstr>Log 的優點</vt:lpstr>
      <vt:lpstr>Logging 的缺點</vt:lpstr>
      <vt:lpstr>回顧一下</vt:lpstr>
      <vt:lpstr>那麼…</vt:lpstr>
      <vt:lpstr>ZMonitor</vt:lpstr>
      <vt:lpstr>ZMonitor的核心概念</vt:lpstr>
      <vt:lpstr>如何使用？</vt:lpstr>
      <vt:lpstr>Let’s try !</vt:lpstr>
      <vt:lpstr>結語</vt:lpstr>
      <vt:lpstr>Q &amp; A！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陳雅云</dc:creator>
  <cp:lastModifiedBy>ian</cp:lastModifiedBy>
  <cp:revision>245</cp:revision>
  <dcterms:created xsi:type="dcterms:W3CDTF">2013-06-18T02:40:19Z</dcterms:created>
  <dcterms:modified xsi:type="dcterms:W3CDTF">2013-08-04T14:17:00Z</dcterms:modified>
</cp:coreProperties>
</file>