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bookmarkIdSeed="3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949" r:id="rId2"/>
    <p:sldId id="1164" r:id="rId3"/>
    <p:sldId id="1158" r:id="rId4"/>
    <p:sldId id="1159" r:id="rId5"/>
    <p:sldId id="1163" r:id="rId6"/>
    <p:sldId id="1162" r:id="rId7"/>
    <p:sldId id="1161" r:id="rId8"/>
    <p:sldId id="1166" r:id="rId9"/>
    <p:sldId id="1167" r:id="rId10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patrick" initials="" lastIdx="1" clrIdx="0"/>
  <p:cmAuthor id="2" name="龙涛 董" initials="龙涛" lastIdx="1" clrIdx="1"/>
  <p:cmAuthor id="3" name="dell" initials="d" lastIdx="1" clrIdx="2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F5050"/>
    <a:srgbClr val="213B69"/>
    <a:srgbClr val="45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9" autoAdjust="0"/>
    <p:restoredTop sz="93333" autoAdjust="0"/>
  </p:normalViewPr>
  <p:slideViewPr>
    <p:cSldViewPr>
      <p:cViewPr varScale="1">
        <p:scale>
          <a:sx n="119" d="100"/>
          <a:sy n="119" d="100"/>
        </p:scale>
        <p:origin x="368" y="192"/>
      </p:cViewPr>
      <p:guideLst>
        <p:guide orient="horz" pos="2158"/>
        <p:guide pos="28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654"/>
    </p:cViewPr>
  </p:sorterViewPr>
  <p:notesViewPr>
    <p:cSldViewPr>
      <p:cViewPr varScale="1">
        <p:scale>
          <a:sx n="52" d="100"/>
          <a:sy n="52" d="100"/>
        </p:scale>
        <p:origin x="28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A5009EC9-DBE2-4043-B4FF-E468F4D3F4A6}" type="datetimeFigureOut">
              <a:rPr lang="en-US"/>
              <a:t>7/19/21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99C824F-702B-4CA6-9E7A-4ADBC5778E4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2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87375C2D-ABB5-48DA-AD36-44706C9F841B}" type="datetimeFigureOut">
              <a:rPr lang="en-GB"/>
              <a:t>19/07/2021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4" tIns="48322" rIns="96644" bIns="48322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6644" tIns="48322" rIns="96644" bIns="48322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E7E786B-607C-4C7A-B835-1C26BE17C116}" type="slidenum">
              <a:rPr lang="en-GB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938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96520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3C95CE-89E9-4C0E-8C57-164923AFF7B8}" type="slidenum">
              <a:rPr lang="en-GB" altLang="en-US" smtClean="0"/>
              <a:t>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656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 userDrawn="1"/>
        </p:nvSpPr>
        <p:spPr>
          <a:xfrm>
            <a:off x="0" y="1989138"/>
            <a:ext cx="9144000" cy="1685925"/>
          </a:xfrm>
          <a:prstGeom prst="rect">
            <a:avLst/>
          </a:prstGeom>
          <a:gradFill>
            <a:gsLst>
              <a:gs pos="0">
                <a:schemeClr val="tx2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1988840"/>
            <a:ext cx="9144000" cy="1656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8488" y="6453188"/>
            <a:ext cx="2133600" cy="365125"/>
          </a:xfrm>
        </p:spPr>
        <p:txBody>
          <a:bodyPr/>
          <a:lstStyle>
            <a:lvl1pPr>
              <a:defRPr sz="1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C170663-8F77-47B1-A780-0BD27C51E68A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404813"/>
            <a:ext cx="9242426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79512" y="1116013"/>
            <a:ext cx="8784976" cy="5605462"/>
          </a:xfrm>
          <a:prstGeom prst="rect">
            <a:avLst/>
          </a:prstGeom>
        </p:spPr>
        <p:txBody>
          <a:bodyPr/>
          <a:lstStyle>
            <a:lvl1pPr marL="347980" indent="-347980">
              <a:buSzPct val="70000"/>
              <a:buFont typeface="Wingdings" panose="05000000000000000000" pitchFamily="2" charset="2"/>
              <a:buChar char="q"/>
              <a:defRPr/>
            </a:lvl1pPr>
          </a:lstStyle>
          <a:p>
            <a:endParaRPr lang="en-GB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" y="421504"/>
            <a:ext cx="9144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1F10981-E49A-4472-A440-C369F8B82E0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8488" y="64484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9B39EF-A6C7-436D-96E6-A4CC5E560D8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组会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202107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周俊卓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http://www.sustc.edu.cn/upload/images/pangcq/logo/%E6%A0%A1%E5%BE%BD%2B%E8%8B%B1%E6%96%87%E6%A0%A1%E5%90%8D-%E5%B7%A6%E5%8F%B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72008"/>
            <a:ext cx="432048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上周工作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DE43DFC7-B05F-3743-AB20-70C2038EF1AD}"/>
              </a:ext>
            </a:extLst>
          </p:cNvPr>
          <p:cNvSpPr/>
          <p:nvPr/>
        </p:nvSpPr>
        <p:spPr>
          <a:xfrm>
            <a:off x="251520" y="1130492"/>
            <a:ext cx="9097201" cy="14296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搭建</a:t>
            </a:r>
            <a:r>
              <a:rPr lang="zh-CN" altLang="en-US" sz="2000" b="1" dirty="0">
                <a:latin typeface="HEITI TC MEDIUM" pitchFamily="2" charset="-128"/>
                <a:ea typeface="HEITI TC MEDIUM" pitchFamily="2" charset="-128"/>
                <a:cs typeface="Times New Roman" panose="02020603050405020304" pitchFamily="18" charset="0"/>
              </a:rPr>
              <a:t>浮点加法树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RTL(Chisel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2000" dirty="0" err="1"/>
              <a:t>搭建浮点数</a:t>
            </a:r>
            <a:r>
              <a:rPr lang="en-US" sz="2000" b="1" dirty="0" err="1">
                <a:latin typeface="HEITI TC MEDIUM" pitchFamily="2" charset="-128"/>
                <a:ea typeface="HEITI TC MEDIUM" pitchFamily="2" charset="-128"/>
              </a:rPr>
              <a:t>测试平台</a:t>
            </a:r>
            <a:r>
              <a:rPr lang="en-US" sz="2000" dirty="0"/>
              <a:t>(</a:t>
            </a:r>
            <a:r>
              <a:rPr lang="en-US" sz="2000" dirty="0" err="1"/>
              <a:t>基于scala语言</a:t>
            </a:r>
            <a:r>
              <a:rPr lang="en-US" sz="20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2000" dirty="0" err="1"/>
              <a:t>开展仿真工作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715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浮点加法树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98EE6-8D46-4D41-BA74-6878D8C1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891125"/>
            <a:ext cx="3442816" cy="5995752"/>
          </a:xfrm>
          <a:prstGeom prst="rect">
            <a:avLst/>
          </a:prstGeom>
        </p:spPr>
      </p:pic>
      <p:sp>
        <p:nvSpPr>
          <p:cNvPr id="10" name="矩形 6">
            <a:extLst>
              <a:ext uri="{FF2B5EF4-FFF2-40B4-BE49-F238E27FC236}">
                <a16:creationId xmlns:a16="http://schemas.microsoft.com/office/drawing/2014/main" id="{09AC2177-E8BA-3E42-94A9-D0B191CF3B70}"/>
              </a:ext>
            </a:extLst>
          </p:cNvPr>
          <p:cNvSpPr/>
          <p:nvPr/>
        </p:nvSpPr>
        <p:spPr>
          <a:xfrm>
            <a:off x="3707904" y="1100862"/>
            <a:ext cx="4968552" cy="46562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/>
              <a:t>16</a:t>
            </a:r>
            <a:r>
              <a:rPr lang="zh-CN" altLang="en-US" sz="2000" dirty="0"/>
              <a:t>输入的</a:t>
            </a:r>
            <a:r>
              <a:rPr lang="en-US" altLang="zh-CN" sz="2000" dirty="0"/>
              <a:t>3-Stage pipeline</a:t>
            </a:r>
            <a:r>
              <a:rPr lang="zh-CN" altLang="en-US" sz="2000" dirty="0"/>
              <a:t>浮点加法树设计</a:t>
            </a:r>
            <a:r>
              <a:rPr lang="en-US" altLang="zh-CN" sz="2000" dirty="0"/>
              <a:t>(</a:t>
            </a:r>
            <a:r>
              <a:rPr lang="zh-CN" altLang="en-US" sz="2000" dirty="0"/>
              <a:t>关键路径长度会与</a:t>
            </a:r>
            <a:r>
              <a:rPr lang="en-US" altLang="zh-CN" sz="2000" dirty="0"/>
              <a:t>PE</a:t>
            </a:r>
            <a:r>
              <a:rPr lang="zh-CN" altLang="en-US" sz="2000" dirty="0"/>
              <a:t>对齐</a:t>
            </a:r>
            <a:r>
              <a:rPr lang="en-US" altLang="zh-CN" sz="20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满足</a:t>
            </a:r>
            <a:r>
              <a:rPr lang="en-US" altLang="zh-CN" sz="2000" dirty="0"/>
              <a:t>IEEE754</a:t>
            </a:r>
            <a:r>
              <a:rPr lang="zh-CN" altLang="en-US" sz="2000" dirty="0"/>
              <a:t>标准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(denormal/Infinite/</a:t>
            </a:r>
            <a:r>
              <a:rPr lang="en-US" altLang="zh-CN" sz="2000" dirty="0" err="1"/>
              <a:t>QNaN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SNaN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当前进度</a:t>
            </a:r>
            <a:endParaRPr lang="en-US" altLang="zh-CN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初步</a:t>
            </a:r>
            <a:r>
              <a:rPr lang="en-US" altLang="zh-CN" sz="2000" dirty="0" err="1"/>
              <a:t>rtl</a:t>
            </a:r>
            <a:r>
              <a:rPr lang="zh-CN" altLang="en-US" sz="2000" dirty="0"/>
              <a:t>已经完成，测试框架搭建完成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/>
              <a:t>RTL</a:t>
            </a:r>
            <a:r>
              <a:rPr lang="zh-CN" altLang="en-US" sz="2000" dirty="0"/>
              <a:t>的浮点数规格</a:t>
            </a:r>
            <a:r>
              <a:rPr lang="en-US" altLang="zh-CN" sz="2000" dirty="0"/>
              <a:t>(</a:t>
            </a:r>
            <a:r>
              <a:rPr lang="zh-CN" altLang="en-US" sz="2000" dirty="0"/>
              <a:t>指数</a:t>
            </a:r>
            <a:r>
              <a:rPr lang="en-US" altLang="zh-CN" sz="2000" dirty="0"/>
              <a:t>/</a:t>
            </a:r>
            <a:r>
              <a:rPr lang="zh-CN" altLang="en-US" sz="2000" dirty="0"/>
              <a:t>尾数长度</a:t>
            </a:r>
            <a:r>
              <a:rPr lang="en-US" altLang="zh-CN" sz="2000" dirty="0"/>
              <a:t>)</a:t>
            </a:r>
            <a:r>
              <a:rPr lang="zh-CN" altLang="en-US" sz="2000" dirty="0"/>
              <a:t>可以</a:t>
            </a:r>
            <a:r>
              <a:rPr lang="zh-CN" altLang="en-CN" sz="2000" dirty="0"/>
              <a:t>参数</a:t>
            </a:r>
            <a:r>
              <a:rPr lang="zh-CN" altLang="en-US" sz="2000" dirty="0"/>
              <a:t>化配置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测试框架目前只支持</a:t>
            </a:r>
            <a:r>
              <a:rPr lang="en-US" altLang="zh-CN" sz="2000" dirty="0"/>
              <a:t>FP32(</a:t>
            </a:r>
            <a:r>
              <a:rPr lang="en-US" sz="2000" dirty="0" err="1"/>
              <a:t>java.lang.Float</a:t>
            </a:r>
            <a:r>
              <a:rPr lang="en-US" sz="2000" dirty="0"/>
              <a:t>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6666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浮点加法树 初步综合结果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A4B64-AFE5-834C-B976-1E65E5A33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3982171" cy="5839431"/>
          </a:xfrm>
          <a:prstGeom prst="rect">
            <a:avLst/>
          </a:prstGeom>
        </p:spPr>
      </p:pic>
      <p:sp>
        <p:nvSpPr>
          <p:cNvPr id="10" name="矩形 6">
            <a:extLst>
              <a:ext uri="{FF2B5EF4-FFF2-40B4-BE49-F238E27FC236}">
                <a16:creationId xmlns:a16="http://schemas.microsoft.com/office/drawing/2014/main" id="{31659FA2-8FE0-4A4E-BBC7-02EF83E4F352}"/>
              </a:ext>
            </a:extLst>
          </p:cNvPr>
          <p:cNvSpPr/>
          <p:nvPr/>
        </p:nvSpPr>
        <p:spPr>
          <a:xfrm>
            <a:off x="3779912" y="3900443"/>
            <a:ext cx="4968552" cy="9629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目前只能支持</a:t>
            </a:r>
            <a:r>
              <a:rPr lang="en-US" altLang="zh-CN" sz="2000" dirty="0"/>
              <a:t>16</a:t>
            </a:r>
            <a:r>
              <a:rPr lang="zh-CN" altLang="en-US" sz="2000" dirty="0"/>
              <a:t>个输入</a:t>
            </a:r>
            <a:r>
              <a:rPr lang="en-US" altLang="zh-CN" sz="2000" dirty="0"/>
              <a:t>(</a:t>
            </a:r>
            <a:r>
              <a:rPr lang="zh-CN" altLang="en-US" sz="2000" dirty="0"/>
              <a:t>比较器</a:t>
            </a:r>
            <a:r>
              <a:rPr lang="en-US" altLang="zh-CN" sz="2000" dirty="0"/>
              <a:t>&amp;</a:t>
            </a:r>
            <a:r>
              <a:rPr lang="zh-CN" altLang="en-US" sz="2000" dirty="0"/>
              <a:t>定点加法器目前还不支持参数化配置</a:t>
            </a:r>
            <a:r>
              <a:rPr lang="en-US" altLang="zh-CN" sz="2000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0E5CB9-3BDF-C545-94A4-73253EB7E1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27" r="79828" b="61618"/>
          <a:stretch/>
        </p:blipFill>
        <p:spPr>
          <a:xfrm>
            <a:off x="4139952" y="1066270"/>
            <a:ext cx="3470149" cy="258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浮点加法树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波形结果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63A01-9DF5-2142-8D67-C48850E87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3" b="3380"/>
          <a:stretch/>
        </p:blipFill>
        <p:spPr>
          <a:xfrm>
            <a:off x="0" y="1052736"/>
            <a:ext cx="9100259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0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B3DF1F1F-313D-754A-994A-B17BACCF4120}"/>
              </a:ext>
            </a:extLst>
          </p:cNvPr>
          <p:cNvSpPr/>
          <p:nvPr/>
        </p:nvSpPr>
        <p:spPr>
          <a:xfrm>
            <a:off x="-15113" y="4088546"/>
            <a:ext cx="9097201" cy="23479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2000" dirty="0" err="1"/>
              <a:t>基于verilator仿真工具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2000" b="1" dirty="0" err="1"/>
              <a:t>java.lang.Float</a:t>
            </a:r>
            <a:r>
              <a:rPr lang="en-US" sz="2000" b="1" dirty="0"/>
              <a:t>(FP32) </a:t>
            </a:r>
            <a:r>
              <a:rPr lang="zh-CN" altLang="en-US" sz="2000" dirty="0"/>
              <a:t>与</a:t>
            </a:r>
            <a:r>
              <a:rPr lang="en-US" sz="2000" dirty="0"/>
              <a:t> </a:t>
            </a:r>
            <a:r>
              <a:rPr lang="en-US" sz="2000" b="1" dirty="0" err="1"/>
              <a:t>RTL二进制信号</a:t>
            </a:r>
            <a:r>
              <a:rPr lang="zh-CN" altLang="en-US" sz="2000" b="1" dirty="0"/>
              <a:t> </a:t>
            </a:r>
            <a:r>
              <a:rPr lang="zh-CN" altLang="en-US" sz="2000" dirty="0"/>
              <a:t>的相互转换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/>
              <a:t>随机信号</a:t>
            </a:r>
            <a:r>
              <a:rPr lang="zh-CN" altLang="en-US" sz="2000" dirty="0"/>
              <a:t>的生成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多</a:t>
            </a:r>
            <a:r>
              <a:rPr lang="en-US" altLang="zh-CN" sz="2000" dirty="0"/>
              <a:t>stage</a:t>
            </a:r>
            <a:r>
              <a:rPr lang="zh-CN" altLang="en-US" sz="2000" dirty="0"/>
              <a:t>电路的</a:t>
            </a:r>
            <a:r>
              <a:rPr lang="en-US" altLang="zh-CN" sz="2000" dirty="0"/>
              <a:t>pipeline</a:t>
            </a:r>
            <a:r>
              <a:rPr lang="zh-CN" altLang="en-US" sz="2000" dirty="0"/>
              <a:t>匹配</a:t>
            </a:r>
            <a:r>
              <a:rPr lang="en-US" altLang="zh-CN" sz="2000" dirty="0"/>
              <a:t>(</a:t>
            </a:r>
            <a:r>
              <a:rPr lang="zh-CN" altLang="en-US" sz="2000" dirty="0"/>
              <a:t>使用</a:t>
            </a:r>
            <a:r>
              <a:rPr lang="en-US" altLang="zh-CN" sz="2000" dirty="0"/>
              <a:t>java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fifo</a:t>
            </a:r>
            <a:r>
              <a:rPr lang="en-US" altLang="zh-CN" sz="20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误差统计</a:t>
            </a:r>
            <a:endParaRPr lang="en-US" altLang="zh-C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728DD-D51C-5544-AFF1-ABEAF7EC1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657"/>
            <a:ext cx="48006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1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B3DF1F1F-313D-754A-994A-B17BACCF4120}"/>
              </a:ext>
            </a:extLst>
          </p:cNvPr>
          <p:cNvSpPr/>
          <p:nvPr/>
        </p:nvSpPr>
        <p:spPr>
          <a:xfrm>
            <a:off x="-20717" y="3789040"/>
            <a:ext cx="9097201" cy="18862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CN" sz="2000" dirty="0"/>
              <a:t>生成了1000000组随机输入(</a:t>
            </a:r>
            <a:r>
              <a:rPr lang="en-US" altLang="zh-CN" sz="2000" dirty="0"/>
              <a:t>16</a:t>
            </a:r>
            <a:r>
              <a:rPr lang="zh-CN" altLang="en-US" sz="2000" dirty="0"/>
              <a:t>个</a:t>
            </a:r>
            <a:r>
              <a:rPr lang="en-US" altLang="zh-CN" sz="2000" dirty="0"/>
              <a:t>FP32/</a:t>
            </a:r>
            <a:r>
              <a:rPr lang="zh-CN" altLang="en-US" sz="2000" dirty="0"/>
              <a:t>组</a:t>
            </a:r>
            <a:r>
              <a:rPr lang="en-US" altLang="zh-CN" sz="2000" dirty="0"/>
              <a:t>)</a:t>
            </a:r>
            <a:r>
              <a:rPr lang="zh-CN" altLang="en-US" sz="2000" dirty="0"/>
              <a:t>，尾数误差的绝对值总计</a:t>
            </a:r>
            <a:r>
              <a:rPr lang="en-US" sz="2000" dirty="0"/>
              <a:t>942241</a:t>
            </a:r>
            <a:r>
              <a:rPr lang="zh-CN" altLang="en-US" sz="2000" dirty="0"/>
              <a:t>，平均一次计算的误差为 </a:t>
            </a:r>
            <a:r>
              <a:rPr lang="en-US" altLang="zh-CN" sz="2000" dirty="0"/>
              <a:t>1.1232388E-5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2000" dirty="0" err="1"/>
              <a:t>正数的计算测试已完备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负数的计算有问题，还在定位问题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728DD-D51C-5544-AFF1-ABEAF7EC1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657"/>
            <a:ext cx="4800600" cy="2463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1FECDC-45FC-564A-8B3F-0735D57F4F25}"/>
              </a:ext>
            </a:extLst>
          </p:cNvPr>
          <p:cNvSpPr/>
          <p:nvPr/>
        </p:nvSpPr>
        <p:spPr>
          <a:xfrm>
            <a:off x="4792644" y="2136691"/>
            <a:ext cx="994183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尾数差</a:t>
            </a:r>
            <a:r>
              <a:rPr lang="en-US" altLang="zh-CN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13D39-125C-F140-8DCC-12FDC4E21AE8}"/>
              </a:ext>
            </a:extLst>
          </p:cNvPr>
          <p:cNvSpPr/>
          <p:nvPr/>
        </p:nvSpPr>
        <p:spPr>
          <a:xfrm>
            <a:off x="4792644" y="1356483"/>
            <a:ext cx="994183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尾数差</a:t>
            </a:r>
            <a:r>
              <a:rPr lang="en-US" altLang="zh-CN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B7154-A181-C347-BD0D-F149EDB6E0F5}"/>
              </a:ext>
            </a:extLst>
          </p:cNvPr>
          <p:cNvSpPr/>
          <p:nvPr/>
        </p:nvSpPr>
        <p:spPr>
          <a:xfrm>
            <a:off x="4792643" y="2923100"/>
            <a:ext cx="1107996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尾数相同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18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B3DF1F1F-313D-754A-994A-B17BACCF4120}"/>
              </a:ext>
            </a:extLst>
          </p:cNvPr>
          <p:cNvSpPr/>
          <p:nvPr/>
        </p:nvSpPr>
        <p:spPr>
          <a:xfrm>
            <a:off x="-30226" y="1095931"/>
            <a:ext cx="90972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2000" dirty="0" err="1"/>
              <a:t>溢出测试</a:t>
            </a:r>
            <a:r>
              <a:rPr lang="zh-CN" altLang="en-US" sz="2000" dirty="0"/>
              <a:t>：</a:t>
            </a:r>
            <a:r>
              <a:rPr lang="en-US" altLang="zh-CN" sz="2000" dirty="0"/>
              <a:t>16</a:t>
            </a:r>
            <a:r>
              <a:rPr lang="zh-CN" altLang="en-US" sz="2000" dirty="0"/>
              <a:t>个</a:t>
            </a:r>
            <a:r>
              <a:rPr lang="en-US" sz="2000" dirty="0"/>
              <a:t>MAX_VALUE</a:t>
            </a:r>
            <a:r>
              <a:rPr lang="en-US" altLang="zh-CN" sz="2000" dirty="0"/>
              <a:t>/15</a:t>
            </a:r>
            <a:r>
              <a:rPr lang="zh-CN" altLang="en-US" sz="2000" dirty="0"/>
              <a:t>相加会</a:t>
            </a:r>
            <a:r>
              <a:rPr lang="zh-CN" altLang="en-CN" sz="2000" dirty="0"/>
              <a:t>上溢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9BD63-9975-4542-8145-EABDF447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15982"/>
            <a:ext cx="4787900" cy="85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C2DD75-05BF-ED41-9017-BBA1BB99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62" y="3100879"/>
            <a:ext cx="4775200" cy="850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9D9E4D-0535-7048-93A8-42750613C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62" y="4797152"/>
            <a:ext cx="4787900" cy="81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B32260-173B-2C4D-91D0-6B13E0DE6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376" y="3068596"/>
            <a:ext cx="3847693" cy="1017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1F4B72-194C-C546-80AC-B81CF440C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210" y="4737015"/>
            <a:ext cx="4128592" cy="1013085"/>
          </a:xfrm>
          <a:prstGeom prst="rect">
            <a:avLst/>
          </a:prstGeom>
        </p:spPr>
      </p:pic>
      <p:sp>
        <p:nvSpPr>
          <p:cNvPr id="14" name="矩形 6">
            <a:extLst>
              <a:ext uri="{FF2B5EF4-FFF2-40B4-BE49-F238E27FC236}">
                <a16:creationId xmlns:a16="http://schemas.microsoft.com/office/drawing/2014/main" id="{B88ACE4B-865C-F24C-BF30-0AB119091417}"/>
              </a:ext>
            </a:extLst>
          </p:cNvPr>
          <p:cNvSpPr/>
          <p:nvPr/>
        </p:nvSpPr>
        <p:spPr>
          <a:xfrm>
            <a:off x="0" y="2589513"/>
            <a:ext cx="90972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2000" dirty="0" err="1"/>
              <a:t>异常测试</a:t>
            </a:r>
            <a:r>
              <a:rPr lang="zh-CN" altLang="en-US" sz="2000" dirty="0"/>
              <a:t>：</a:t>
            </a:r>
            <a:r>
              <a:rPr lang="en-US" altLang="zh-CN" sz="2000" dirty="0"/>
              <a:t>normal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NaN</a:t>
            </a:r>
            <a:r>
              <a:rPr lang="zh-CN" altLang="en-US" sz="2000" dirty="0"/>
              <a:t>相加得到</a:t>
            </a:r>
            <a:r>
              <a:rPr lang="en-US" altLang="zh-CN" sz="2000" dirty="0" err="1"/>
              <a:t>NaN</a:t>
            </a:r>
            <a:endParaRPr lang="en-US" sz="2000" dirty="0"/>
          </a:p>
        </p:txBody>
      </p:sp>
      <p:sp>
        <p:nvSpPr>
          <p:cNvPr id="15" name="矩形 6">
            <a:extLst>
              <a:ext uri="{FF2B5EF4-FFF2-40B4-BE49-F238E27FC236}">
                <a16:creationId xmlns:a16="http://schemas.microsoft.com/office/drawing/2014/main" id="{8479C19C-256D-A24E-A3D8-451078D36632}"/>
              </a:ext>
            </a:extLst>
          </p:cNvPr>
          <p:cNvSpPr/>
          <p:nvPr/>
        </p:nvSpPr>
        <p:spPr>
          <a:xfrm>
            <a:off x="23399" y="4324443"/>
            <a:ext cx="90972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2000" dirty="0" err="1"/>
              <a:t>异常测试</a:t>
            </a:r>
            <a:r>
              <a:rPr lang="zh-CN" altLang="en-US" sz="2000" dirty="0"/>
              <a:t>：</a:t>
            </a:r>
            <a:r>
              <a:rPr lang="en-US" altLang="zh-CN" sz="2000" dirty="0"/>
              <a:t>+∞</a:t>
            </a:r>
            <a:r>
              <a:rPr lang="zh-CN" altLang="en-US" sz="2000" dirty="0"/>
              <a:t>与</a:t>
            </a:r>
            <a:r>
              <a:rPr lang="en-US" altLang="zh-CN" sz="2000" dirty="0"/>
              <a:t>-∞</a:t>
            </a:r>
            <a:r>
              <a:rPr lang="zh-CN" altLang="en-US" sz="2000" dirty="0"/>
              <a:t>相加得到</a:t>
            </a:r>
            <a:r>
              <a:rPr lang="en-US" altLang="zh-CN" sz="2000" dirty="0" err="1"/>
              <a:t>NaN</a:t>
            </a:r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D78062-E7FE-A443-B725-47361CC61C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5508" y="1692300"/>
            <a:ext cx="41148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9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本周计划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8</a:t>
            </a:fld>
            <a:endParaRPr lang="zh-CN" alt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C009EA6-C85D-DA44-BDA0-EEF202F69E84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3840616"/>
          <a:ext cx="612068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227">
                  <a:extLst>
                    <a:ext uri="{9D8B030D-6E8A-4147-A177-3AD203B41FA5}">
                      <a16:colId xmlns:a16="http://schemas.microsoft.com/office/drawing/2014/main" val="2169775779"/>
                    </a:ext>
                  </a:extLst>
                </a:gridCol>
                <a:gridCol w="2040227">
                  <a:extLst>
                    <a:ext uri="{9D8B030D-6E8A-4147-A177-3AD203B41FA5}">
                      <a16:colId xmlns:a16="http://schemas.microsoft.com/office/drawing/2014/main" val="2496326595"/>
                    </a:ext>
                  </a:extLst>
                </a:gridCol>
                <a:gridCol w="2040227">
                  <a:extLst>
                    <a:ext uri="{9D8B030D-6E8A-4147-A177-3AD203B41FA5}">
                      <a16:colId xmlns:a16="http://schemas.microsoft.com/office/drawing/2014/main" val="455178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op</a:t>
                      </a:r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op</a:t>
                      </a:r>
                      <a:r>
                        <a:rPr lang="en-US" altLang="zh-CN" dirty="0"/>
                        <a:t>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5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POSITIVE_INFINITY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NEGATIVE_INFINITY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QNaN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POSITIVE_INFINITY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POSITIVE_INFINITY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POSITIVE_INFINITY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6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NEGATIVE_INFINITY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NEGATIVE_INFINITY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NEGATIVE_INFINITY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QNaN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QNaN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5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SNaN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SNaN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88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非规格数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276364"/>
                  </a:ext>
                </a:extLst>
              </a:tr>
            </a:tbl>
          </a:graphicData>
        </a:graphic>
      </p:graphicFrame>
      <p:sp>
        <p:nvSpPr>
          <p:cNvPr id="12" name="矩形 6">
            <a:extLst>
              <a:ext uri="{FF2B5EF4-FFF2-40B4-BE49-F238E27FC236}">
                <a16:creationId xmlns:a16="http://schemas.microsoft.com/office/drawing/2014/main" id="{DE43DFC7-B05F-3743-AB20-70C2038EF1AD}"/>
              </a:ext>
            </a:extLst>
          </p:cNvPr>
          <p:cNvSpPr/>
          <p:nvPr/>
        </p:nvSpPr>
        <p:spPr>
          <a:xfrm>
            <a:off x="251520" y="1130492"/>
            <a:ext cx="9097201" cy="18912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定位负数计算的问题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</a:t>
            </a:r>
            <a:r>
              <a:rPr lang="zh-CN" altLang="en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其它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异常情况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2000" dirty="0" err="1"/>
              <a:t>优化加法树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2000" dirty="0" err="1"/>
              <a:t>初步搭建脉动阵列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286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14376</TotalTime>
  <Words>307</Words>
  <Application>Microsoft Macintosh PowerPoint</Application>
  <PresentationFormat>On-screen Show (4:3)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HEITI TC MEDIUM</vt:lpstr>
      <vt:lpstr>微软雅黑</vt:lpstr>
      <vt:lpstr>Arial</vt:lpstr>
      <vt:lpstr>Calibri</vt:lpstr>
      <vt:lpstr>Times New Roman</vt:lpstr>
      <vt:lpstr>Wingdings</vt:lpstr>
      <vt:lpstr>Office 主题</vt:lpstr>
      <vt:lpstr>组会20210719 周俊卓</vt:lpstr>
      <vt:lpstr>上周工作</vt:lpstr>
      <vt:lpstr>浮点加法树</vt:lpstr>
      <vt:lpstr>浮点加法树 初步综合结果</vt:lpstr>
      <vt:lpstr>浮点加法树 波形结果</vt:lpstr>
      <vt:lpstr>Simulation平台</vt:lpstr>
      <vt:lpstr>Simulation平台</vt:lpstr>
      <vt:lpstr>异常情况</vt:lpstr>
      <vt:lpstr>本周计划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lxb</dc:creator>
  <cp:lastModifiedBy>Happy</cp:lastModifiedBy>
  <cp:revision>2691</cp:revision>
  <cp:lastPrinted>2017-11-10T03:54:00Z</cp:lastPrinted>
  <dcterms:created xsi:type="dcterms:W3CDTF">2016-10-14T03:45:00Z</dcterms:created>
  <dcterms:modified xsi:type="dcterms:W3CDTF">2021-07-19T06:31:55Z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